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0"/>
  </p:notesMasterIdLst>
  <p:sldIdLst>
    <p:sldId id="369" r:id="rId2"/>
    <p:sldId id="374" r:id="rId3"/>
    <p:sldId id="375" r:id="rId4"/>
    <p:sldId id="343" r:id="rId5"/>
    <p:sldId id="377" r:id="rId6"/>
    <p:sldId id="379" r:id="rId7"/>
    <p:sldId id="382" r:id="rId8"/>
    <p:sldId id="381" r:id="rId9"/>
    <p:sldId id="378" r:id="rId10"/>
    <p:sldId id="380" r:id="rId11"/>
    <p:sldId id="376" r:id="rId12"/>
    <p:sldId id="384" r:id="rId13"/>
    <p:sldId id="385" r:id="rId14"/>
    <p:sldId id="386" r:id="rId15"/>
    <p:sldId id="401" r:id="rId16"/>
    <p:sldId id="402" r:id="rId17"/>
    <p:sldId id="403" r:id="rId18"/>
    <p:sldId id="404" r:id="rId19"/>
    <p:sldId id="405" r:id="rId20"/>
    <p:sldId id="406" r:id="rId21"/>
    <p:sldId id="407" r:id="rId22"/>
    <p:sldId id="408" r:id="rId23"/>
    <p:sldId id="409" r:id="rId24"/>
    <p:sldId id="410" r:id="rId25"/>
    <p:sldId id="411" r:id="rId26"/>
    <p:sldId id="387" r:id="rId27"/>
    <p:sldId id="388" r:id="rId28"/>
    <p:sldId id="389" r:id="rId29"/>
    <p:sldId id="390" r:id="rId30"/>
    <p:sldId id="391" r:id="rId31"/>
    <p:sldId id="392" r:id="rId32"/>
    <p:sldId id="383" r:id="rId33"/>
    <p:sldId id="394" r:id="rId34"/>
    <p:sldId id="395" r:id="rId35"/>
    <p:sldId id="396" r:id="rId36"/>
    <p:sldId id="397" r:id="rId37"/>
    <p:sldId id="399" r:id="rId38"/>
    <p:sldId id="398" r:id="rId39"/>
    <p:sldId id="393" r:id="rId40"/>
    <p:sldId id="412" r:id="rId41"/>
    <p:sldId id="413" r:id="rId42"/>
    <p:sldId id="414" r:id="rId43"/>
    <p:sldId id="257" r:id="rId44"/>
    <p:sldId id="259" r:id="rId45"/>
    <p:sldId id="261" r:id="rId46"/>
    <p:sldId id="263" r:id="rId47"/>
    <p:sldId id="265" r:id="rId48"/>
    <p:sldId id="267" r:id="rId49"/>
    <p:sldId id="271" r:id="rId50"/>
    <p:sldId id="269" r:id="rId51"/>
    <p:sldId id="273" r:id="rId52"/>
    <p:sldId id="275" r:id="rId53"/>
    <p:sldId id="279" r:id="rId54"/>
    <p:sldId id="277" r:id="rId55"/>
    <p:sldId id="282" r:id="rId56"/>
    <p:sldId id="283" r:id="rId57"/>
    <p:sldId id="284" r:id="rId58"/>
    <p:sldId id="285" r:id="rId59"/>
    <p:sldId id="286" r:id="rId60"/>
    <p:sldId id="281" r:id="rId61"/>
    <p:sldId id="288" r:id="rId62"/>
    <p:sldId id="289" r:id="rId63"/>
    <p:sldId id="291" r:id="rId64"/>
    <p:sldId id="290" r:id="rId65"/>
    <p:sldId id="287" r:id="rId66"/>
    <p:sldId id="293" r:id="rId67"/>
    <p:sldId id="295" r:id="rId68"/>
    <p:sldId id="296" r:id="rId69"/>
    <p:sldId id="297" r:id="rId70"/>
    <p:sldId id="298" r:id="rId71"/>
    <p:sldId id="299" r:id="rId72"/>
    <p:sldId id="302" r:id="rId73"/>
    <p:sldId id="303" r:id="rId74"/>
    <p:sldId id="300" r:id="rId75"/>
    <p:sldId id="304" r:id="rId76"/>
    <p:sldId id="306" r:id="rId77"/>
    <p:sldId id="307" r:id="rId78"/>
    <p:sldId id="308" r:id="rId79"/>
    <p:sldId id="305" r:id="rId80"/>
    <p:sldId id="309" r:id="rId81"/>
    <p:sldId id="310" r:id="rId82"/>
    <p:sldId id="311" r:id="rId83"/>
    <p:sldId id="312" r:id="rId84"/>
    <p:sldId id="341" r:id="rId85"/>
    <p:sldId id="315" r:id="rId86"/>
    <p:sldId id="316" r:id="rId87"/>
    <p:sldId id="317" r:id="rId88"/>
    <p:sldId id="318" r:id="rId89"/>
    <p:sldId id="319" r:id="rId90"/>
    <p:sldId id="320" r:id="rId91"/>
    <p:sldId id="322" r:id="rId92"/>
    <p:sldId id="323" r:id="rId93"/>
    <p:sldId id="324" r:id="rId94"/>
    <p:sldId id="325" r:id="rId95"/>
    <p:sldId id="416" r:id="rId96"/>
    <p:sldId id="417" r:id="rId97"/>
    <p:sldId id="418" r:id="rId98"/>
    <p:sldId id="419" r:id="rId99"/>
    <p:sldId id="420" r:id="rId100"/>
    <p:sldId id="421" r:id="rId101"/>
    <p:sldId id="422" r:id="rId102"/>
    <p:sldId id="423" r:id="rId103"/>
    <p:sldId id="424" r:id="rId104"/>
    <p:sldId id="425" r:id="rId105"/>
    <p:sldId id="426" r:id="rId106"/>
    <p:sldId id="427" r:id="rId107"/>
    <p:sldId id="428" r:id="rId108"/>
    <p:sldId id="429" r:id="rId109"/>
    <p:sldId id="430" r:id="rId110"/>
    <p:sldId id="431" r:id="rId111"/>
    <p:sldId id="432" r:id="rId112"/>
    <p:sldId id="433" r:id="rId113"/>
    <p:sldId id="434" r:id="rId114"/>
    <p:sldId id="435" r:id="rId115"/>
    <p:sldId id="436" r:id="rId116"/>
    <p:sldId id="437" r:id="rId117"/>
    <p:sldId id="438" r:id="rId118"/>
    <p:sldId id="439" r:id="rId119"/>
    <p:sldId id="440" r:id="rId120"/>
    <p:sldId id="441" r:id="rId121"/>
    <p:sldId id="442" r:id="rId122"/>
    <p:sldId id="443" r:id="rId123"/>
    <p:sldId id="444" r:id="rId124"/>
    <p:sldId id="445" r:id="rId125"/>
    <p:sldId id="446" r:id="rId126"/>
    <p:sldId id="447" r:id="rId127"/>
    <p:sldId id="448" r:id="rId128"/>
    <p:sldId id="354" r:id="rId129"/>
    <p:sldId id="449" r:id="rId130"/>
    <p:sldId id="321" r:id="rId131"/>
    <p:sldId id="314" r:id="rId132"/>
    <p:sldId id="313" r:id="rId133"/>
    <p:sldId id="280" r:id="rId134"/>
    <p:sldId id="294" r:id="rId135"/>
    <p:sldId id="331" r:id="rId136"/>
    <p:sldId id="332" r:id="rId137"/>
    <p:sldId id="333" r:id="rId138"/>
    <p:sldId id="334" r:id="rId139"/>
    <p:sldId id="335" r:id="rId140"/>
    <p:sldId id="337" r:id="rId141"/>
    <p:sldId id="339" r:id="rId142"/>
    <p:sldId id="336" r:id="rId143"/>
    <p:sldId id="345" r:id="rId144"/>
    <p:sldId id="344" r:id="rId145"/>
    <p:sldId id="348" r:id="rId146"/>
    <p:sldId id="349" r:id="rId147"/>
    <p:sldId id="346" r:id="rId148"/>
    <p:sldId id="347" r:id="rId149"/>
    <p:sldId id="350" r:id="rId150"/>
    <p:sldId id="351" r:id="rId151"/>
    <p:sldId id="352" r:id="rId152"/>
    <p:sldId id="353" r:id="rId153"/>
    <p:sldId id="355" r:id="rId154"/>
    <p:sldId id="356" r:id="rId155"/>
    <p:sldId id="358" r:id="rId156"/>
    <p:sldId id="359" r:id="rId157"/>
    <p:sldId id="362" r:id="rId158"/>
    <p:sldId id="361" r:id="rId159"/>
    <p:sldId id="360" r:id="rId160"/>
    <p:sldId id="365" r:id="rId161"/>
    <p:sldId id="364" r:id="rId162"/>
    <p:sldId id="363" r:id="rId163"/>
    <p:sldId id="366" r:id="rId164"/>
    <p:sldId id="367" r:id="rId165"/>
    <p:sldId id="368" r:id="rId166"/>
    <p:sldId id="372" r:id="rId167"/>
    <p:sldId id="373" r:id="rId168"/>
    <p:sldId id="371" r:id="rId1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14:17.374"/>
    </inkml:context>
    <inkml:brush xml:id="br0">
      <inkml:brushProperty name="width" value="0.05292" units="cm"/>
      <inkml:brushProperty name="height" value="0.05292" units="cm"/>
      <inkml:brushProperty name="color" value="#FF0000"/>
    </inkml:brush>
  </inkml:definitions>
  <inkml:trace contextRef="#ctx0" brushRef="#br0">16916 8273 0,'0'-18'78,"17"18"-62,1 0-1,35 18 1,0-18-16,17 17 16,177 19-1,-70-19-15,-1-17 16,36 35-16,17-17 15,36-18 1,-1 18-16,-17 17 0,18-17 16,-36-18-16,0 17 15,-17 19-15,0-19 16,-54 1-16,19-1 16,-36 19-16,-18-36 15,-34 0-15,34 0 16,-35 0-1,-17 0-15,17 0 16,-35 0 0,-35 0-16,52 0 15,1 0-15,-18 0 16,52 0-16,-34 0 16,17-18-16,36 18 15,-1 0-15,1-53 16,-1 53-16,-35-17 15,-17-1-15,-1-17 16,-17 35 0,18-36-16,-54 36 15,1-17-15,0 17 32,17 0-32,0-53 31,-17 53-31,53-35 0,-1 17 15,54 18-15,-54-18 16,1 18 0,34-17-16,19 17 15,-53-18-15,-71 0 16,35 18-16,18-17 16,0 17-1,-18-18-15,0 0 16,18 1-16,18-36 15,-36 35-15,35-17 16,-52 17-16,159-35 31,-142 36-31,35-1 16,-17 0-16,-17 18 16,-19-17-16,18-1 15,18 1 1,18-36-16,-18 17 15,0 1-15,17 0 16,-52 17-16,53-17 0,-36 0 16,-18 35-1,19-53-15,-36 17 16,35-34-16,-17 17 16,17 0-1,-17 0-15,-18 0 0,17 0 16,-17 0-16,0 0 15,0 1-15,0-19 16,-17 0-16,-19 19 16,-17-19-16,18 36 15,-88-36 1,87 53-16,-34-17 16,-1 18-16,-35-1 15,-70-35-15,0 18 16,-107-36-16,54-17 0,-36 53 15,-17-18 1,0 35-16,17-17 16,1 35-16,-1 0 15,54 0-15,34 0 16,36 0-16,18 0 16,-1 0-1,54 0-15,-1 0 0,-35 0 16,-17 0-16,-1 53 15,36-36-15,-35 1 16,-1 0-16,1-18 16,-36 17-16,18-17 15,-36 0-15,1 0 16,0 0-16,17 0 16,-17 0-1,-1 0-15,1 0 16,-18 0-16,17 0 15,-34 0-15,34 0 0,1 0 16,52 0-16,1 0 16,17 0-1,0 0-15,53 0 16,0 0-16,18 0 16,0 0-16,-18 18 15,18-18-15,17 18 16,-17-1-16,17-17 15,-17 18 1,-36 17-16,36-17 0,-88 52 16,52-52-16,-17 53 15,-18-19 1,0 19-16,36-36 16,-1-17-16,0 17 0,36 1 15,0-36-15,-18 70 16,53-52-1,-35 35-15,35-18 16,-53 35-16,35 36 16,-17-53-16,17-35 15,-17 52-15,35-52 16,0 17-16,0 18 16,0-17-16,0-1 15,0 18 1,0-18-16,0 0 15,53 53-15,-53-35 16,53 18-16,-18-1 16,-17-52-1,-1 17-15,19 1 0,-19-1 16,-17-17 0,36-1-16,-19-17 15,1 0-15,17 18 16,-17 0-16,-1-18 15,1 17-15,17 1 0,-17-18 16,35 0 0,-18 0-16,0 17 15,18-17-15,0 0 16,0 0-16,-18 0 16,18 0-16,18 18 15,-36-18-15,-17 0 16,17 18-16,-17-18 15,17 0-15,18 0 16,-35 0 0,17 0-16,0 0 0,0 0 47,-17 0-32,53 0 1,-36 0-16,-17 0 15,34 17-15,-34-17 16</inkml:trace>
  <inkml:trace contextRef="#ctx0" brushRef="#br0" timeOffset="11860.19">20920 9472 0,'0'0'0,"-36"0"16,1 0-16,18 0 16,-1 0-16,0 0 15,-52 0 126,-19 0-141,54 0 15,-53 0-15,-18-18 16,18-17 0,70 35-16,-35-17 15,71 17 220,35 0-235,0 0 15,-18 0-15,0 0 16,54 0 0,-36 0-16,-36 0 15,54 0-15,-18 0 0,0 0 16,0 0-16,-1 0 15,-16 0-15,34 0 16,-17 0 0,-18 0-16,36 0 15,-18 0-15,35 0 16,-35 35-16,0-35 16,0 0-16,0 0 15,-18 0-15,36 0 16,-36 17-16,0-17 15,18 0-15,0 36 16,-18-36-16,1 0 16,-19 0-16,18 0 15,1 17 1,-19-17-16,1 0 16,35 0-16,-18 0 15,36 0-15,17 0 16,-70 0-16,35 0 15,35 0-15,-53 0 16,-17 0-16,-1 0 16,-17-70 93,0 52-109,0 1 16,0-19-16,0 19 15,0-36-15,-17 17 16,17-17-16,-53 18 16,35-18-16,18 36 15,-18-19-15,1 19 16,17-1-16,-18-17 15,18 17 1,-17-17 0,17 17-16,-18 1 15,0-1-15,18 0 16,0-17-16,-17 17 16,-19-17-16,19-53 15,-19 53 1,19 35-16,17-36 15,-18 1 1,1 17-16,17 1 16,-36-1-1,1-17 1,35 0 0,-35-1-16,17 36 15,0-17 1,1-19-1,-19 36-15,19 0 0,-1 0 16,1 0 0,-36-35-16,35 35 15,-17 0-15,-71 0 16,18 0-16,0 0 16,35 0-16,-18 0 15,-17 0-15,-18 0 16,-17 0-16,34 0 15,-16 0-15,52 0 16,17 0-16,19 0 16,-1 0 31,0 0-32,1 0-15,-19 0 16,19 0-1,-54 0-15,36 0 16,0 18-16,17-1 16,0 1-16,1-18 0,-1 18 31,1-18-15,-1 35-16,18-17 15,0 17 1,0-17-16,0 17 15,0 0-15,0 18 16,0 0 0,0-18-16,0 36 15,0-18-15,0 0 16,0 35-16,0-53 16,0 18-16,0 0 15,18 0 1,34 53-1,-16-18-15,-19-70 16,-17-1-16,18 1 16,-18 17-1,35 0-15,-17-17 16,-18 17-16,35-17 16,-35 17-16,18 0 15,-18 1 1,17-19-16,1 36 15,0-35 1,-18 0 0</inkml:trace>
  <inkml:trace contextRef="#ctx0" brushRef="#br0" timeOffset="19007.95">26282 4780 0,'18'0'63,"-18"18"-63,0 52 15,0 36 1,0-35-16,0-36 16,0 53-16,0 36 15,0 34-15,0-16 16,0-1-16,17 17 16,-17-17-16,18-17 15,17 35-15,-17-71 16,-1-18-16,1 1 15,-18-53-15,0-1 16,0 1-16,-18-106 125,1 17-125,-19 1 16,19-1-1,-1-35-15,18 0 16,0 53 0,0 18-16,0-35 15,0 17-15,0 17 16,0 1-16,0-18 15,0-35-15,0 35 16,0 0-16,0 18 16,0 0-1,0 17-15,18-35 16,-1 0-16,-17 36 16,18-36-16,0 35 15,-18 0-15,17 1 16,-17-1-1,36-35-15,-36 36 16,35-19-16,-17 1 31,-1 17-15,19 1 0,-19-19-16,18 1 15,-17 18 1,0-19-16,35 19 15,-36-1 1,1 0-16,0 1 94,-1 52-79,18 36 1,18-1-16,-53-35 16,0-17-16,18 35 15,-18-35-15,35 34 16,-35-34-16,0 0 16,0-1-16,0 19 15,0-19-15,0 19 16,0 34-1,-17-52-15,-1 17 16,-35 18 0,53-35-16,-35-1 15,-18-17-15,18 18 0,-1 0 16,1-18-16,17 17 16,-17-17-16,0 0 15,17 0 1,-17 0-16,-36 0 15,36 0 17,0 0-1</inkml:trace>
  <inkml:trace contextRef="#ctx0" brushRef="#br0" timeOffset="20541.59">26829 6068 0,'0'35'125,"35"-17"-109,-17-18-1,17 0-15,18 0 16,17 0-16,-17 0 16,36 0-16,52 0 15,-71 0 1,-35 0-16,-17 0 16,0 17 77,-18 1-93,0 17 16,0 1-16,-18-36 16,0 35-16,-17 0 15,-18 36 1,0-36-16,18-17 15,-18 34-15,18-34 16,-36 17-16,36 1 16,0-19-16,-1 36 15,19-53 1,-1 0-16,53 0 156,1 0-156,52 0 16,0 0-1,18 0-15,-53 0 16,17 0-16,-17 0 16,-35 0-16,0 0 15,-1 0 95</inkml:trace>
  <inkml:trace contextRef="#ctx0" brushRef="#br0" timeOffset="21580.82">28169 5468 0,'0'18'94,"-17"-18"-94,17 35 15,-36 36-15,19-36 16,-1 18 0,18-18-16,-18 18 0,18 17 15,-17-34 1,-1 17-16,18 35 16,0-35-16,0 35 0,0-17 15,0-19 1,0 19-16,0 0 15,18-19-15,17 19 16,-17-53-16,-18 35 16,35-18-16,-17 18 15,17-18-15,0 0 16,0-17 0,-35 0-1,18-18 1,0 0-16,-1 17 0,1-17 15,0 0-15,35 36 16,17-19-16,-17-17 16,-18 0-16,18 0 15,-35 0 1,0 0-16,-1 0 78</inkml:trace>
  <inkml:trace contextRef="#ctx0" brushRef="#br0" timeOffset="22848.26">28575 5997 0,'18'-53'125,"-1"53"-109,89-70 0,-18 70-16,36-18 15,-89 0-15,0 18 16,18 0-16,0 0 15,-35 0 48,-18 36-63,0 17 16,0 0-16,0-18 15,-53 53-15,18-17 16,-1-18-16,-34 17 15,34-35 1,-16 36-16,-1-36 16,17 0-16,36-17 15,-17 0-15,-19-1 16,19 1 0,87-53 77,36-18-77,-35 35 0,17 18-16,-35-17 15,53-1-15,-53 18 16,0 0-16,-18 0 15,0 0-15,18 0 0</inkml:trace>
  <inkml:trace contextRef="#ctx0" brushRef="#br0" timeOffset="24481.85">29510 5556 0,'35'53'235,"18"0"-220,-35 0 1,-1-35-16,1-1 16,0 19-16,-18-19 15,17-17 1,-17 18-16,18 35 0,-18-36 16,18 19-1,-18 17-15,0-36 16,0 36-16,17-18 15,-17-17-15,18 35 16,-18-35-16,0 35 16,17-18-16,-17-18 15,0 19 1,0-19-16,0 19 16,0-19-16,0 19 15,0 16-15,0-16 16,-17-19-16,17 19 15,-18-19-15,18 1 16,-35 35-16,17-53 16,1 17-16,-19 36 15,19-53 79,-19 36-78,-17-36-16,18 0 15,18 0-15,-1 0 16</inkml:trace>
  <inkml:trace contextRef="#ctx0" brushRef="#br0" timeOffset="26498.74">26000 7585 0,'17'17'16,"1"1"-16,17 17 15,-17 1-15,0 52 16,-1-18-16,-17 1 15,0 17-15,0-53 16,0 89-16,0-36 16,0 0-16,0-17 15,0 35-15,0-54 16,0 1-16,0 18 16,0 17-1,0-17-15,0-54 16,0 1-1,0-36 48</inkml:trace>
  <inkml:trace contextRef="#ctx0" brushRef="#br0" timeOffset="27648.87">26176 7408 0,'0'0'0,"0"-17"16,53 17-1,-35 0 1,-1 0-16,19 0 31,-1 0 1,-18 0-32,19 17 15,-19 1 1,36 17-1,-53-17-15,0 17 16,18 18-16,-18-18 16,0 54-16,0-19 15,0-17-15,0 0 16,0 0-16,-18 17 16,-17 1-16,0-36 15,17 1 1,0-1-16,1-35 15,-1 17 32</inkml:trace>
  <inkml:trace contextRef="#ctx0" brushRef="#br0" timeOffset="29202.29">26723 8608 0,'53'0'141,"35"-36"-125,-35 36-16,17-17 15,1-1-15,0 18 16,-18 0-16,-18 0 16,-18 0-16,1 0 62,-18 18-62,0 70 16,0-35-16,0 35 15,0-53-15,-53 36 16,0-36 0,-17 1-1,34-19-15,19-17 16,-1 0-1,0 0 329,18-53-313,0 18-31,0-18 16,0 18-16,0-36 16,0 18-16,0-17 15,0 52-15,0-35 16,18 18-16,17 0 16,1-18-1,-1-18-15,-35 54 16,53-36-16,-35 53 15,-1-18-15,1-17 16,-18 17 0</inkml:trace>
  <inkml:trace contextRef="#ctx0" brushRef="#br0" timeOffset="29848.45">27958 8008 0,'-18'35'78,"18"36"-78,-88 17 16,53-35-16,35-18 16,-36 1-1,19 69-15,17-69 0,0 17 16,0-1-16,0 1 16,0 18-1,0-36-15,0-17 16,0 17-16,17 0 15,1-35-15,17 0 47,-17 0-47,17 0 16,-17 0 0,17 0-16,0 0 15,18 0 1,-35 0-16,-1 0 15,19 0-15,-19 0 47</inkml:trace>
  <inkml:trace contextRef="#ctx0" brushRef="#br0" timeOffset="32786.41">28134 8114 0,'0'35'15,"0"-17"17,0-1 186,18-17-218,17 0 16,35 0-16,54-17 16,-89-1-16,89 1 15,-71 17-15,35-18 16,-18 18-16,-17 0 15,-35 0-15,0 0 16,-1 0 47,-17 35-48,0 0 1,-53 36-16,36-53 15,-19 17-15,-17 0 16,18 0-16,-88 18 16,52-35-16,1 17 15,-1 1-15,-52 16 16,70-34-16,0 0 16,0-1-16,70-17 515,1 0-515,0-17 16,17-1-1,0 0-15,1 18 16,-1 0-16,-18-17 16,1 17-16,0 0 47,17-35-32,-17 35-15,-1-18 16,1 18-16,0 0 15,-1 0 1,1-18-16,17 18 16,-17-17-1,-18-1-15,35 18 16,0-18-16,-17 18 16,17-17-1,1 17 1,-1-18 15,-18 18-15,-17-18-16,36 18 15,-19-17-15,1-1 32,-36 18 358,1 18-327,17-1-32,0 1-15,-36-18-16,19 18 62,17-36 32,0 0-79,0-34-15,0 34 16,0 0-16,0 1 16,0-19-16,0 1 15,0 17 1,0-17-16,0 18 16,17-1-1,1 0 1,0-17-16,-1 17 15,1 18 1,-18-35 47,18 35-48,-1 0 1,1 0-1,17-18 1,-17 18-16,17 0 16,-17-17-1</inkml:trace>
  <inkml:trace contextRef="#ctx0" brushRef="#br0" timeOffset="33952.25">29316 7796 0,'0'53'156,"0"-17"-140,17 34-16,19-17 16,-19 0-16,19 35 15,-19-17-15,1-1 16,0 1-1,-1-18-15,-17 17 0,0 1 16,0-18-16,0-18 16,0 0-16,0 36 15,0-18 1,-17-18-16,-19 36 16,1-36-16,0 0 15,17-17-15,-17-1 16,17 1-16,1 35 15,-1-53-15,0 18 16,-17-1 0,17-17-16,1 18 15,-1-18 1</inkml:trace>
  <inkml:trace contextRef="#ctx0" brushRef="#br0" timeOffset="40743.33">30021 8449 0,'0'18'125,"71"-18"-109,-36-18-16,18 0 15,18-17 1,-36 17-16,18 1 16,17-18-16,-34-1 0,34-17 15,-17 0-15,-18 1 16,1-37-1,-19 36-15,1-70 16,0 70-16,-18-123 16,0 123-1,0 17-15,0-16 16,0-19-16,-18 18 16,0 18-16,1-1 15,-1-34-15,0 52 16,1-105-16,17 105 15,-18-35-15,18 18 16,-17 0 0,17-1-16,0-16 15,0 16-15,0 19 16,0-1-16,0-17 16,-36-1-1,36 19-15,-17-71 16,17 70-16,-18-17 15,18 17-15,-18 0 16,18 1-16,-17-19 16,17 19-1,0-1-15,-36-17 16,19 17 0,-36 18 62,0 36-63,18-19-15,-1 1 16,-17-18-16,36 17 16,17 1-16,-18 0 15,1-18-15,17 17 16,-18 1-1,18 17 17,-18-17-32,18 0 15,0-1 1,-17 1 0,34-18 62,1 0-63,17 0-15,-17 0 16,-1 0 0,1-35-16,0-36 15,-1 18-15,1 18 16,-18-18-16,0-18 15,0 36 1,0 17-16,18 18 16,-1 0 171,54 0-171,-1 0-16,-34 0 15,52 18-15,18 17 16,0-17-16,17 0 16,-70-1-16,0 1 15,-35-18 32</inkml:trace>
  <inkml:trace contextRef="#ctx0" brushRef="#br0" timeOffset="51023.89">13406 10689 0,'35'18'15,"0"-1"1,0 19 46,18-36-62,-17 0 16,-1 0-16,35 0 16,72 0-1,-1 17-15,53 1 16,-18 0-16,0-18 16,1 35-16,-18-17 0,-18 17 15,17 0-15,-69-17 16,16-1-1,-34-17-15,-18 0 16,17 0-16,1 0 16,-18 0-16,0 0 15,35 0-15,0 0 16,18 0-16,-18 0 16,-35 0-1,35 0-15,-70 0 0,35 18 16,-18-18-1,-17 0 1,0 0 0,34 0-16,-34 0 15,35-18-15,-35 1 32,-1-1-32,36 18 15,-53-18 1,35-17-16,-17 0 15,17 0 1,-17-36 0,0 36-16,-18 17 15,0-35-15,17 0 16,-17-35 0,0 35-16,0 0 0,0 36 15,0-19 1,0 19-16,0-1 0,0-17 15,0 17-15,0-17 16,0 17 0,0-17-16,0-18 15,0 35-15,0-17 16,0-35-16,0 52 16,-35-35-16,0 0 15,35 18 1,-18 35-1,0-53-15,1 53 16,17-53 0,-18 35-16,-17 1 15,17-1 1,18 0 0,-17 18-16,-1-17 15,18-1 1,-53 1-16,-17 17 15,17-18 1,-18 18-16,-35-18 16,36 18-16,34 0 0,1 0 15,-18-17 1,36 17-16,-1 0 16,36 0 109</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32:57.530"/>
    </inkml:context>
    <inkml:brush xml:id="br0">
      <inkml:brushProperty name="width" value="0.05292" units="cm"/>
      <inkml:brushProperty name="height" value="0.05292" units="cm"/>
      <inkml:brushProperty name="color" value="#FF0000"/>
    </inkml:brush>
  </inkml:definitions>
  <inkml:trace contextRef="#ctx0" brushRef="#br0">22931 8484 0,'52'-70'125,"90"-1"-125,-90 36 16,54-36-16,88-52 15,0 35-15,18 17 16,0 1-16,35-19 16,-36 54-16,-34-18 15,-1 36-15,-17-1 16,-18 18-16,35 0 15,-17 0 1,-18 0-16,0 0 0,18 18 16,0 34-1,-36-16-15,1-1 16,17 36-16,-71-19 0,-34-16 16,-1-1-16,0 0 15,-35-17 1,18 0-16,0-1 15,-18 1 1,17 0-16,-17 34 16,0 1-16,0 0 15,0-17 1,0 16-16,0 19 0,0-53 16,0-1-1,0 19 1,-17-107 140,-19 71-156,19-18 16,-1-17-16,0 35 15,18 53 188,0-18-187,0 1 0,0-19-1,0 18-15,18-35 16,0 18 0,-1 0-1,1-1-15,17-17 110,-17 0-110,-1 0 15,19 0-15,34 0 16,18 0-16,-17-53 15,0 1-15,34-1 16,19 0-16,-18-53 16,0 71-16,-54 17 15,19-17-15,-53 35 16,-1-18-16</inkml:trace>
  <inkml:trace contextRef="#ctx0" brushRef="#br0" timeOffset="4544.09">27287 11201 0,'18'0'172,"17"-36"-157,-17 1-15,-18 0 16,18-18-16,17 35 15,-35 1-15,0-1 16,0 0 0,0 1-16,0-1 15,0 0 1,0 1 0,0-1-16,0 1 0,0-36 15,-35 17-15,17 19 16,0-1-1,-17 0-15,0-17 0,17 18 16,-35-19 0,-17 19-16,34 17 15,1 0-15,-18 0 16,0 0-16,0 0 16,0 0-16,18 0 15,-18 0-15,18 0 16,0 17-16,17 19 15,-17-1 1,35 0 0,-18-17-1,18 35-15,0-36 16,-18 1-16,18 0 16,0 17-16,0 0 31,0 0-16,0 36-15,18-53 16,17 34-16,-17-34 16,17 53-16,-17-71 15,17 35-15,-35-17 16,35-18-16,1 35 16,34-17-16,-52-1 15,0 1-15,17-18 16,18 17-16,-18-17 15,0 0-15,36 0 16,-36 0-16,0 0 16,36 0-16,0 0 15,17 0 1,-18 0-16,-34 0 16,34 0-16,-17 0 15,-18-17-15,-17-18 16,35-1-16,-35 19 15,-1-19-15,-17 19 16,0-36-16,0 35 16,0 0-1,0 1 48,-17 17-32</inkml:trace>
  <inkml:trace contextRef="#ctx0" brushRef="#br0" timeOffset="5047.67">27270 9613 0,'0'35'141</inkml:trace>
  <inkml:trace contextRef="#ctx0" brushRef="#br0" timeOffset="5558.78">25717 11236 0,'18'0'125,"35"0"-109</inkml:trace>
  <inkml:trace contextRef="#ctx0" brushRef="#br0" timeOffset="6130.98">27340 12806 0</inkml:trace>
  <inkml:trace contextRef="#ctx0" brushRef="#br0" timeOffset="6641.99">28751 11183 0</inkml:trace>
  <inkml:trace contextRef="#ctx0" brushRef="#br0" timeOffset="17941.89">26547 17216 0,'52'0'109,"-16"0"-93,34 0-16,54-18 16,70-17-16,35-1 15,0 19-15,71-1 16,0-17-1,-18 35-15,18 0 16,-18 0-16,18 0 0,-35 0 16,52 0-16,-34 0 15,16 0-15,-16 0 16,-36 0 0,-18 0-16,0 0 15,-17 0-15,-36 0 16,1 0-16,34 0 15,-70 0-15,18 0 0,-18 0 16,-17 0 0,-36 0-16,0 0 15,-17 0-15</inkml:trace>
  <inkml:trace contextRef="#ctx0" brushRef="#br0" timeOffset="28159.8">7038 13529 0,'18'0'78,"-1"0"-62,1 0 0,-1 0-1,1 0 1,17 0 0,18 0-16,0 0 15,0 0-15,0 0 16,35 0-16,36 0 15,34 0-15,19 0 16,-1 0-16,1 0 16,17 0-16,-18 0 15,36 35 1,-18-17-16,-53-18 16,35 0-16,-35 0 15,53 18-15,-53-18 16,1 0-16,16 0 0,-69 0 15,-19 0 1,-17 0-16,18 0 16,-1 17-16,1-17 15,-36 0-15,36 0 16,17 0-16,0 0 16,0 0-16,71 0 15,-18 0 1,18 0-16,17 18 15,0-18-15,36 35 16,-35-35-16,17 0 16,17 0-16,1 0 0,52 0 15,-34 0-15,-19 0 16,19 0-16,-54 0 16,18 0-1,-35 0-15,-18 0 16,18 0-16,-18 0 15,35 0-15,-17 0 16,17 0-16,1 0 16,-36 0-16,0 0 15,-17 0-15,-36 0 16,18 0-16,-54 0 16,1 0-16,0 0 15,-35 0 1,0 0-1,-1 0 1,18 0 0,-17 0-1,0 0 1,-1 0-16,19 0 16,-1 0-1,0 0-15,89 0 16,-71 0-16,17 0 15,-17 0-15,0-18 16,-18 18-16,1 0 16,-1-17-16,0-1 31,-17 18-31,-18-17 16,35-1-1,0-35-15,18 18 16,-17-1-1,-19-16 1,-17 34-16,35-35 0,-35-18 16,0 19-1,18-1-15,-18 0 0,0-18 16,0-17 0,0 53-16,0-1 15,0-17-15,0 18 16,0-88-16,0 17 15,0 0-15,0 35 16,-35 36-16,35 18 16,0-19-16,-35 1 15,-1 17-15,19-17 16,-1 17-16,-17-17 16,-36-18-16,36 53 15,0-17 1,-36 17-1,36-18 1,-36 18-16,18 0 16,0 0-16,0-18 15,18 18-15,-18 0 0,18 0 16,-18 0 0,-53 0-16,36 0 15,-1 0-15,-17 0 16,-36 0-16,72 0 15,-19 0-15,-35 0 16,0 0-16,53 0 16,0 0-16,-35 0 15,0 0-15,35 18 16,0-18-16,-53 0 16,53 18-16,-17-18 15,-36 0-15,18 0 16,-36 0-16,36 0 15,-35 0-15,87 0 16,-69 17-16,-19 1 16,1 0-16,-18-18 15,-1 0 1,-16 17-16,17-17 16,-18 18-16,18-18 15,-18 35-15,36-35 16,-19 0-16,-16 0 15,34 18-15,36-18 16,0 17-16,0-17 16,-36 18-16,18-18 15,-35 0-15,18 18 16,-54 17-16,1-17 16,17-18-16,-17 0 15,35 0 1,-18 0-16,18 0 0,17 0 15,-17 0 1,-17 0-16,69 0 16,-34 0-16,17 0 15,-17 0-15,-1 0 16,1 0-16,-19 0 0,19 0 16,0 17-1,-1-17-15,36 18 16,0-18-16,-18 17 15,18 1-15,-18 0 16,18-1-16,-36 19 16,36-36-16,-18 17 15,-17 1-15,70 0 16,-18-18 0,36 0-16,0 0 15,-36 0 110,36 0-125,-36 0 16,-17 0-16,35 0 15,-35 0-15,0 0 16,-53 0-16,17 0 16,1 0-16,34 0 15,19 0-15,52 0 16,1 0-16,-1 0 16,0 0-1,1 17-15,-1-17 31,0 36 79,71 34-95,-35-52-15,-18 17 16,18 18-16,-1-18 16,19 0-16,-1 36 15,0-18-15,0 17 16,-17-17-16,35 0 16,-35-17-16,-1-1 15,1-17 1,35 52-16,-18-17 31,-35-35-15,53 35-16,-18-18 15,-17-18 1,17 36-16,-17-53 16,-1 18-16,1 0 15,0-18 48,-1 0 15,1 17-63,0-17 17,-1 0-17,1 0 1,0 0-16</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36:30.882"/>
    </inkml:context>
    <inkml:brush xml:id="br0">
      <inkml:brushProperty name="width" value="0.05292" units="cm"/>
      <inkml:brushProperty name="height" value="0.05292" units="cm"/>
      <inkml:brushProperty name="color" value="#FF0000"/>
    </inkml:brush>
  </inkml:definitions>
  <inkml:trace contextRef="#ctx0" brushRef="#br0">25559 4992 0,'-18'0'78,"18"88"-62,0-17-16,-18-1 15,1 71-15,17 71 16,-18 35 0,18 70-16,0 36 15,0-35-15,0 34 16,0-52-16,18 35 15,70 212 1,-17-247-16,17-53 16,-18-35-16,1-18 15,-1-53-15,1-35 16,-18-1-16,-35-87 16,-18 0-16</inkml:trace>
  <inkml:trace contextRef="#ctx0" brushRef="#br0" timeOffset="871.74">24377 9084 0,'18'-18'78,"70"-17"-78,-18 17 0,89 1 16,70-1-1,71-35-15,18 18 16,87 17-16,1-35 15,35 18-15,-88 35 16,70 0-16,71 0 16,-141 0-16,17 0 15,-17 0-15,-53 0 16,-35 0-16,-71 0 16,0 0-16,-18 0 15,-35 0-15,-53 0 16,-17 0-16,-1 0 15,-34 0 1,-19 0-16,19-17 16,-1 17-1</inkml:trace>
  <inkml:trace contextRef="#ctx0" brushRef="#br0" timeOffset="2135.29">28028 8731 0,'0'36'203,"0"-1"-188,0-18-15</inkml:trace>
  <inkml:trace contextRef="#ctx0" brushRef="#br0" timeOffset="3083.56">27958 9225 0,'-18'0'31,"18"18"-15,0 70-16,0-17 15,-18-19 1,18 37-16,0-1 16,0-35-16,0-18 15,0 0-15,0-17 16</inkml:trace>
  <inkml:trace contextRef="#ctx0" brushRef="#br0" timeOffset="4190.02">28257 9260 0,'-17'18'16,"-1"0"-1,1-1-15,17 1 16,0 17-16,0 18 16,-18 0-16,0 18 15,18-54 1,-17 54 0,17-18-16,0-36 15,0 19-15,0-1 16,17-35-16,1 53 15,17-36 1,-17-17-16,-1 36 16,1-36-1,0 0 1,-1 0-16,1 0 16,0 0-1,-1 0-15,1 0 16,17 0-16,-17 0 15,17-18 1,-35 0-16,0-34 0,0-1 16,18 0-16,-18-18 15,0 36-15,0-18 16,0 18-16,0 17 16,0-17-1,0-18 1,-18 18-1,-52-1-15,52 36 16,-17-17 0,35-1-16,-18 18 15,0 0 32,1 0-16,-19 0-15,19 0 0,17 18-1,-18 17 1,18 0-16</inkml:trace>
  <inkml:trace contextRef="#ctx0" brushRef="#br0" timeOffset="5996">28998 9331 0,'0'0'0,"-17"0"94,-1 0-79,0 18 1,-35 17 0,36-17-16,-1-18 15,1 35-15,-19 0 16,19-35-16,17 18 16,0 17-16,0-17 15,-18-1-15,0 1 16,18 17-1,0 0 1,0-17 0,0 0-16,0 17 15,0-17-15,18 17 16,-18-17 15,18-18 16,35 0-31,-1 0-1,-34 0 1,0 0-16,17 0 16,0 0-1,1 0 1,-19 0-16,1 0 0,17 0 15,-17 0 1,-1 0 0,1 0-1,0-18 1,-1 0-16,-17 1 16,0-1-1,18-17 1,-18 17-1,0-35-15,0 0 16,0 18 0,0 17-16,0 1 15,0-19 1,0 19 15,0-1-15,-18 1-1,1 17 1,-1-18 0,0 18-16,-17 0 15,18-18-15,-1 18 16,-17 0 0,17-17-1,0 17-15,-17 0 16,17 0-16,-17-18 15,-18 18 1,36 0-16</inkml:trace>
  <inkml:trace contextRef="#ctx0" brushRef="#br0" timeOffset="9401.82">25647 8802 0,'35'0'0,"-17"0"16,17 0-16,0 0 16,-17 0-1,0 0 1,17 0 0,-17 0 15,17 0-16,-17 0-15,-1 0 16,1 0-16,17 0 16,18 0-16,-18 0 15,-17 0-15,35 0 16,-36 0-16,1 0 16,0 0-16,-1 0 15,1 0 16,0 0-31,-1 0 32,19 0-32,16 0 15,-16 0 1,-1 0-16,0 0 16,-17 0-16,17 0 15,-17 0-15,0 0 16,52 0-16,-52 0 15,17 0 1,0 0 0,1 0-1,-1 0 1,-18 0-16,36 0 16,-17 0-1,-19 0 1,1 0-1,17 0-15,18 0 16,-35 0 0,17 0-16,0 0 15,-17 0-15,17 0 16,-17 0-16,17 0 16,0 0-16,1 0 15,-1 0-15,-17 0 16,35 0-1,-36 0 1,1 0-16,17 0 16,0 0-1,36 0 1,-53 0 0,-1 0-16,18 0 15,-17 0 1,0 0-16,17 0 15,-17 0 1,-1 0 15,19 0-15,-1 0 0,-17 0 15,-1 0-16,1 0 1,-1 0 0,19 0-1,-19 0 1,1 0 0,0 0-1,-1 0-15,1 0 16,0 0-16,-1 0 15,1 0 1,-1 0 62,1 0-47</inkml:trace>
  <inkml:trace contextRef="#ctx0" brushRef="#br0" timeOffset="10923.71">28028 8855 0,'0'-18'188,"-35"0"-173,17-70-15,1 35 16,-1-35-16,0 18 15,1 34-15,-1-17 16,18 18-16,0 0 16,0 17-1,-18-17-15,18 0 0,-17-1 16,17 1-16,0-18 16,0 0-16,0 0 15,-18-17-15,18 17 16,0 35-1,0-35-15,0-17 16,-35-1-16,35 36 16,-18-36-16,18 36 15,0 17-15,0-17 16,0 0-16,0 0 16,0-18-16,0 17 15,0 19-15,0-19 16,0-16-16,0-1 15,0 0-15,0 17 16,0-16-16,0 16 16,-17-34-16,17 34 15,0 1-15,0-18 16,0 36-16,0-36 16,0 17-1,-18 1-15,18-18 16,0 0-16,-35 18 15,35 0-15,-18-36 0,0 18 32,18 36-32,0-1 15,0-17-15,0-1 16,0 1 0,0-18-16,0 36 15,0-19-15,0-17 16,0 18-16,0 17 15,0-17-15,0-18 16,0 36-16,0-19 16,0 1-16,0 17 15,0-17-15,0-18 16,0 0 0,0 18-16,18 35 15</inkml:trace>
  <inkml:trace contextRef="#ctx0" brushRef="#br0" timeOffset="11739.9">27728 5592 0,'18'-18'63,"0"18"-48,-1 0-15,54 0 16,-1 0-16,19 0 0,-1 0 16,35 0-1,-70 0-15,71 0 16,17 0-16,17 0 16,-16 0-16,-1 0 15,17 0-15,142 0 16,-159 0-1,1 0-15,34 0 16,-17 0-16,-36 0 16,-17 0-1,0 0-15,-18 0 0,-35 0 16,17 0-16,-17 0 16,-35 0-16,0 0 15,-1 0-15,1 0 16,0 0-1,17 0 1,-18 0 0,1 0-16</inkml:trace>
  <inkml:trace contextRef="#ctx0" brushRef="#br0" timeOffset="12680.84">25806 5450 0,'17'0'94,"36"0"-79,18 0-15</inkml:trace>
  <inkml:trace contextRef="#ctx0" brushRef="#br0" timeOffset="12954.44">27499 5415 0,'18'0'78,"-1"0"-78,36 0 0,-18 0 16</inkml:trace>
  <inkml:trace contextRef="#ctx0" brushRef="#br0" timeOffset="14297.78">23760 5433 0,'0'-18'110,"0"-35"-95,0 18-15,0-18 16,0 18-16,0-1 16,0-16-16,0 16 15,0 1 1,0 0-16,35 35 62,-18 53-46,-17 0-16,0 17 16,0-35-16,0 18 15,0 18-15,0-36 16,0 18-16,-17-18 15,-1-35-15,1 53 16,-1-53 0,-17 0-16,17 0 0,0 0 15,1 0 48,17-17-48,0-1 1,0 0-16,17 18 47,1 0-47,0 0 16,-1 0-16,36 0 15,0 53-15,35 35 16,18 18-16,-35-53 15,35 53 1,-71-71-16,71 71 16,-89-88-16,1-1 15,0-17-15,-1 0 16,-17-88 31,-53 0-32</inkml:trace>
  <inkml:trace contextRef="#ctx0" brushRef="#br0" timeOffset="15118.13">24306 5362 0,'-17'0'0,"34"-53"125,19 36-125,-1-36 16,-35 35-1,18 0 1,-1 18 31,-17 36-31,35 17-16,-17-36 15,-18 19-15,0 16 16,18-52-16,-1 36 15,-17-19-15,0 36 16,0-17-16,0-19 16,0 1-1,0 0-15,-17-18 16,17 17 0,-18 1-16,0-18 15,1 0-15,-1 0 16,1 0-16,-1 0 15,-17 0 17,17 0-17,18-35-15,0-36 16,0-35-16</inkml:trace>
  <inkml:trace contextRef="#ctx0" brushRef="#br0" timeOffset="15854.1">24342 5168 0,'17'0'0,"36"-17"16,0-36-1,-18 53 1,1-36-16,-19 19 16,36-1-16,-35 18 0,17-18 15,-17 18-15,-1 0 16,19 0 31,17 0-32,0 0 17,-36 0-32</inkml:trace>
  <inkml:trace contextRef="#ctx0" brushRef="#br0" timeOffset="17941.72">24871 5151 0,'0'17'16,"-35"1"15,52-18 78,36 0-93,-35 0-16,17 0 16,18 0-16,0 0 15,0 0 1,-18 0-16,-17 0 16,-1 0-16,19 0 0,-54 0 140,0 0-124,1 0-16,-19 0 15,-69 17-15,87-17 16,-17 0-16,-1 0 16,-17 0-16,53 18 15,-35-18-15,-18 0 16,36 0 0,-1 0-16,0 18 31,1-1 0,17 1-15,0 0-16,0-1 15,0 19-15,0-19 32,17 1-32,1-1 15,35-17 1,-35 0-16,70 36 15,-35-19 1,-36-17-16,36 0 16,-18 18-16,-17-18 15,0 18 32,-18 17-31,0 18-1,0-35 1,0 17 0,0-18-16,-36 1 15,19 0-15,-1-1 16,1-17-16,-36 0 16,17 18-16,19-18 0,-19 0 15,1 0 1,18 0-16,-1 0 15,0 0-15,1 0 125,17-18-109,17-17-16</inkml:trace>
  <inkml:trace contextRef="#ctx0" brushRef="#br0" timeOffset="19339.66">25541 4851 0,'0'17'62,"0"19"-62,-18-1 16,18-17 0,-17 17-16,-1 0 15,1-17-15,17-1 16,-18 1 93,36-36 32,-1-17-141,18-18 15,-35 36-15,36-19 16,-19 1 0,1 35-16,0-18 31,-1 18 78,1 36-93,0-19 0,-18 19-16,35 16 15,-18-16-15,1-19 16,17 19-16,18-1 15,-53-17 1,18-1 0</inkml:trace>
  <inkml:trace contextRef="#ctx0" brushRef="#br0" timeOffset="21907.84">30498 8484 0,'0'36'141,"0"-19"-141,17 18 15,19-17 1,-19 17-16,18 1 15,-35-19-15,18 1 16,0-18-16,-18 18 16,17-1 15,1 1 31,0-18-46,-1 18 0,1-18 46,0 17 141,-18 1-187,0 52-16,0-17 0,-18 18 16,-17-1-16,-18 19 15,0-1 1,0-35-16,18 17 15,-1-17-15,1 18 16,35-54 0,0 1-1,0 0 157,0-1-172</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37:33.212"/>
    </inkml:context>
    <inkml:brush xml:id="br0">
      <inkml:brushProperty name="width" value="0.05292" units="cm"/>
      <inkml:brushProperty name="height" value="0.05292" units="cm"/>
      <inkml:brushProperty name="color" value="#FF0000"/>
    </inkml:brush>
  </inkml:definitions>
  <inkml:trace contextRef="#ctx0" brushRef="#br0">17198 4022 0,'53'0'94,"0"0"-79,70 0-15,124 0 16,18 0-16,52 0 16,36 0-16,70 0 15,1 0 1,52 0-16,-53 0 0,1 0 15,-54 0 1,-52 0-16,-19 0 0,-69 0 16,-89 0-16,-106 0 15</inkml:trace>
  <inkml:trace contextRef="#ctx0" brushRef="#br0" timeOffset="3577.86">23812 12347 0,'53'0'485,"18"0"-485,17 0 15,53 0-15,0 0 16,-17 0-16,35 0 16,-18 0-1,0 0-15,18 0 0,17 0 16,-35-35-16,-17 35 16,-1 0-16,0 0 15,-52 0-15,-53 0 16,-1 0-1</inkml:trace>
  <inkml:trace contextRef="#ctx0" brushRef="#br0" timeOffset="6956.01">23089 14182 0,'18'0'219,"70"0"-203,36-36-1,87 1 1,1 17-16,88-34 0,53 34 15,211-17-15,36 35 16,-71 0-16,18 0 16,0 0-1,-124 0-15,-106 0 16,-17 0-16,-53 0 16,0 0-16,-53 0 15,-70 0-15,-36 0 16</inkml:trace>
  <inkml:trace contextRef="#ctx0" brushRef="#br0" timeOffset="52756.57">23883 12312 0,'0'18'94,"-18"-18"-1,-17 0-93,35-18 16,-53-35 0,-35-70-1,35 52-15,0 0 16,-17-17-16,52 35 15,0 0-15,18 0 16,-17-17-16,-1-18 16,18 17-16,0-17 15,0 17-15,0 1 16,0-36-16,0 35 16,0-34-16,0 34 15,0 18-15,0 18 16,0-18-16,18 18 15,-1 35-15,1-53 16,0 18-16,-1 35 109,19-18-109,16 18 16,1 0-16,-17 0 16,87-18-16,-105 18 15,35 0-15,17 0 16,18 0-16,36 0 16,-36 0-16,88 0 15,-105 0 1,0 0-16,-36 0 15,-17 0-15,-1 0 16,36 0 0,18 0-16,-1 0 0,-17 36 15,53-1-15,-88-35 16,52 17-16,-17-17 16,18 18-16,17 17 15,-18-17 1,-34 0-16,-19-1 15,19 1 110,-19 35-109,-17 17 0,35 36-1,-17-35-15,17 35 16,-17-18-16,17 18 16,18-18-16,-18 18 15,-17-71-15,-18 0 0,35 36 16,-35-54-16,0 19 15,18-19 1,-18 19-16,0-19 16,0 1-16,53 52 15,-35-17-15,-18-17 16,0-19-16,17 36 16,1-18-16,-18-17 15,0 0 1,0-1-1,0 19 17,0-19-17</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39:26.563"/>
    </inkml:context>
    <inkml:brush xml:id="br0">
      <inkml:brushProperty name="width" value="0.05292" units="cm"/>
      <inkml:brushProperty name="height" value="0.05292" units="cm"/>
      <inkml:brushProperty name="color" value="#FF0000"/>
    </inkml:brush>
  </inkml:definitions>
  <inkml:trace contextRef="#ctx0" brushRef="#br0">3034 9102 0,'35'0'188,"0"0"-173,36 0-15,17 0 16,-35 0-16,53 0 16,35 0-16,35 0 15,36 0-15,-71 0 16,18 35-1,-36-17-15,-34-18 16,-19 0-16,1 17 16,-54-17-1</inkml:trace>
  <inkml:trace contextRef="#ctx0" brushRef="#br0" timeOffset="6064.65">17374 6526 0,'0'-17'125,"0"-1"-109,-17 18-16,-36-53 15,35 36-15,-35-19 16,18 19-16,0-19 16,-36 19-16,18-19 15,18 36-15,-18-17 16,-18-18 0,36 35-16,-18 0 15,0 0-15,0 0 16,18 0-16,0 0 15,17 0 1,1 0 0,-1 0-16,-35 17 15,18 1 1,-1-1 0,1 1-16,18 0 15,-1-1-15,0 1 16,-35 17-16,36-35 15,-1 18-15,0 0 16,1-18 0,-1 17-16,0-17 0,1 35 15,-18 1 1,17-36-16,-35 35 16,35-35-16,-17 18 15,17-18 1,1 35-16,17-17 15,-18-18 1,1 17-16,17 1 16,-18-1 15,18 1 0,0 0-31,0-1 31,0 19-15,0-19 0,0 36-1,0-35 1,18-18-16,-1 18 31,1-1-31,-1 1 16,36-18-16,-35 0 15,0 17 1,-1-17-16,-17 18 16,36-18-1,-19 18-15,18-18 32,-17 0-32,53 0 15,-18 0-15,17 17 16,-52-17-16,17 0 15,0 18 1,18-18 62,-35 0-62,0 0-16,17 0 15,35 0 1,54 0 0,-89 0-16,36 0 15,17 0 1,-35 0-16,0 0 16,-18 0-1,-17 0 1,17 0-1,-17 0-15,-1 0 0,1 0 16,17-35-16,-17 17 16,-1-17-1,1 17 1,-18-35 0,18 36-16,-18-19 0,0 1 15,0 17-15,0-17 16,0 17-1,0 1 1,0-1-16,0 1 16,0-1-16,0 0 15,0-17-15,-71-18 16,53 53 0,1-18-16,-18 1 15,17-1-15</inkml:trace>
  <inkml:trace contextRef="#ctx0" brushRef="#br0" timeOffset="8648.03">19297 6403 0,'0'-18'93,"-35"18"-93,17 0 16,0 0 0,1 0-16,-1 0 15,-35 0-15,0 0 16,18 0-1,-18 0 1,35 0-16,1 0 0,-1 0 16,1 0-1,-1 0-15,0 0 32,1 0-1,-1 18-31,0-18 15,1 35-15,-19-35 16,19 18-16,-1-18 16,-17 17-1,17-17-15,1 18 63,17 0-48,0 17 1,0-17 0,0 35-16,0-18 15,0 71 1,0-71-16,0-17 16,0-1-16,17 19 0,-17-1 31,18 0-31,-1-35 31,-17 18-31,0-1 16,18 1-16,17 17 15,-35-17 17,18-18-32,0 18 15,17-1 16,-17-17 1,-1 0-32,36 0 15,-18 0 1,1 0 0,17 0-16,-36 0 15,1 0-15,17 0 16,0-17-16,18-1 31,0 18 0,-53-18 1,18 1-32,0 17 0,-1-36 15,1 36 1,17-35-1,-17 0 1,-18 17 47,0 1-63,0-1 15,0 0 1,0-17-16,0 0 31,0 17-15,0 0-16,0 1 15,0-1 1,0 0-16,0 1 16,0-1-1,0 1 1,0-1-16,0-17 15,0 17 1,0 0 0,0 1-1,-18-1 1,18-17 0,-18 0-1,1 17 79,-18 18-94,-1 0 16,19 0-16,-54 0 15,36 0 1,17 0-1</inkml:trace>
  <inkml:trace contextRef="#ctx0" brushRef="#br0" timeOffset="29157.85">8625 12876 0,'0'36'125,"0"-19"-125,0 1 16,0 17-16,0-17 16,0 88-1,0-53 1,0 17-16,0-17 0,0 0 16,0-35-1,0-1 1,0-70 140,0-17-156,0-1 16,0 18-1</inkml:trace>
  <inkml:trace contextRef="#ctx0" brushRef="#br0" timeOffset="31019.76">8625 12947 0,'0'35'188,"-35"-17"-173,17-1-15,18 1 16,0 0-16,-17-1 16,-1 1-1,1 0 95,17-1-95,0-52 220,0 17-220,17 1-15,1-1 16,17 0 0,-35 1 77,18-1-77,-1 1-16,-17-1 16,18-17-1,0 17 204,-1 36-203,-17-1-1,18 1-15,17 35 16,-17-18-16,0-35 15,-1 35 1,18-17 15,-17 0-15,0 17 0,-1-17-1,1-1 1</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41:03.003"/>
    </inkml:context>
    <inkml:brush xml:id="br0">
      <inkml:brushProperty name="width" value="0.05292" units="cm"/>
      <inkml:brushProperty name="height" value="0.05292" units="cm"/>
      <inkml:brushProperty name="color" value="#FF0000"/>
    </inkml:brush>
  </inkml:definitions>
  <inkml:trace contextRef="#ctx0" brushRef="#br0">4445 5292 0,'18'0'203,"-1"0"-156,1 0-47,17 0 31,-17 0 1,-1 0-17,1 0 1,17 0-1,36 0-15,-36 0 16,53 0-16,-17 0 16,0 0-1,17 0-15,-53 0 0,18 0 16,53 17-16,0-17 16,-54 0-16,37 0 15,34 0-15,-52 0 16,35 0-1,17 0-15,-35 36 16,36-36 0,-1 0-16,-35 0 15,18 0-15,18 0 0,34 0 16,-52 0 0,0 0-16,-18 0 15,0 0-15,1 0 16,-19 0-16,-52 0 15,52 0-15,-34 0 16,-1 0-16,0 0 16,1 0-1,-19 17-15,18-17 0,36 0 16,-18 0 0,-18 0-16,18 0 0,0 0 15,18 0-15,-1 0 16,1 0-1,-36 0-15,88 0 0,-70 0 16,0 0 0,35 0-1,36 0-15,-36 0 0,-17 0 16,-18 0-16,17 0 16,1 0-16,-18 0 15,-18 0-15,88 0 16,-70 0-1,18 0-15,17 0 0,-35 0 16,-18 0 0,36 0-16,-1 0 0,1 0 15,17 0-15,-35 0 16,18 0-16,-1 0 16,1 0-16,-18 0 15,0 0 1,17 0-16,-52 0 15,52 0-15,-34 0 16,-1 0-16,0 0 16,36 0-16,-18 0 0,-1 0 15,19 0 1,-36 0-16,54 0 16,34 0-16,0 0 15,1 0-15,-1 0 16,-17 0-16,-18 0 15,-17 0-15,0 0 16,17 0-16,0 0 16,35 0-16,1 0 15,-18 0 1,17 0-16,1 0 16,-36 0-16,-18 0 0,19 0 15,-19 0-15,-17 0 16,18 0-16,17 0 15,18-17 1,-18-1-16,0 18 16,0 0-16,18 0 15,18-18-15,-36 18 16,0 0-16,-18-17 16,54 17-16,-1-18 15,-34 18-15,-1 0 16,0 0-16,35 0 15,1-18-15,-1 18 16,1-17-16,-18 17 16,0-36-16,-18 36 15,0 0-15,0 0 16,-17 0-16,-18 0 16,0 0-1,-1-17-15,-16 17 16,-1 0-16,-17 0 15,-1 0 32,1 0-47,17-18 16,-17 18-16,-1 0 16,72 0-1,-54 0-15,18 0 16,-18 0-16,-17 0 15,35 0-15,-18 0 16,0 0-16,-17 0 47,0 0-47,-1 0 16,1 0-16,-1 0 15,1 0-15,0 0 31</inkml:trace>
  <inkml:trace contextRef="#ctx0" brushRef="#br0" timeOffset="9489.94">18768 2716 0,'0'18'93,"17"53"-77,-17-19-16,0 37 16,18 69-16,17-16 15,-17 16-15,0 19 16,-1-54-16,1-17 16,0-18-16,-1-17 15,1-18-15,-18-18 16,17 18-1,1 0-15,0 17 0,-18-52 16,0 17 0,0-17-16</inkml:trace>
  <inkml:trace contextRef="#ctx0" brushRef="#br0" timeOffset="10407.31">18274 4092 0,'18'0'110,"17"0"-95,18 0 1,17 0-16,36 0 16,-53-17-16,53 17 15,106-18-15,-1 18 0,54 0 16,-36 0-16,36 0 16,-1 0-1,-34 0-15,-1 0 16,-17 0-16,-1 0 15,-34 0-15,-36 0 16,-53 0-16,-53 0 16</inkml:trace>
  <inkml:trace contextRef="#ctx0" brushRef="#br0" timeOffset="14805.57">4992 6932 0,'17'0'62,"1"0"-62,0 0 16,17 0-16,18 0 16,-18 0-1,18 0 1,0 0-16,0 0 15,0 0-15,35 0 16,0 0-16,71 0 16,-18 0-16,35 0 15,-17 0-15,35 0 16,-17 0-16,-1 0 16,0 0-16,1 0 15,-18-18-15,-36 1 16,1-18-16,-36 17 15,18 18-15,-18 0 16,18 0-16,-1-18 16,-16 1-16,16-1 15,-16 0 1,-1 18-16,35 0 16,1 0-16,-1 0 15,18 0-15,-17 0 16,17 0-1,18 0-15,-18-17 0,18-1 16,-18 18-16,-18-35 16,1 35-16,-1-18 15,1 0-15,-107 18 16,36 0-16,0 0 16,-35 0-16,35 0 15,35 0-15,-53 0 16,0 0-16,18 0 15,0 0-15,35 0 16,-35 0 0,18 0-16,-18 0 0,35 0 15,0 0-15,-17 0 16,17 0-16,0 0 16,36 0-1,-72 0-15,19 0 16,0 0-16,34 0 15,19 0-15,-36 0 16,0 0-16,0 0 16,-17 0-16,17 0 15,-17 0-15,17 0 16,-17 0-16,-19-17 16,19 17-16,0 0 15,-54 0-15,18 0 16,1 0-16,-19 0 15,36 0-15,0 0 16,-18 0-16,-17 0 16,0 0-1,-1 0-15,19 0 16,-1 0 93,0 0-109,-17 0 16,52 0-16,19 0 16,-19 0-16,-17 0 15,35 0-15,-17 0 16,17 0-16,-35 0 15,35 0 1,-70 0-16,-1 0 16</inkml:trace>
  <inkml:trace contextRef="#ctx0" brushRef="#br0" timeOffset="25769.84">22983 8343 0,'0'18'16,"18"-1"-16,35 1 31,-35-18-15,52 0-1,1 0-15,88 0 16,-36 0-16,124 0 16,0 0-16,53 0 15,53 0-15,17 0 16,53 0-1,1 0-15,-1 0 16,-70 0-16,-18 0 0,-53 0 16,-53 0-1,-17 0-15,-36 0 0,-52 0 16,-36 0 0,-17 0-16,-36 0 15,-17 0-15,17 0 16,-18 18-1,19-18 48,-19 0-63,1 0 16,17 0-16,18 0 15,18 0-15,-36 0 16,36 0-1,-18 0-15,-18 0 16,71 0 0,-53 0-16,-1 0 15,-16 0-15,-1 0 16,36 0-16,-18 0 16,-18 0-1,-18 0 1,1 0-16,0 0 15,-1 0-15,1 0 16,0 0 0,-1 0-16,1 0 31,0 0-15,-1 0 15,36 0-16,18 0-15,34 0 16,19 0-16,-71 0 16,88 0-16,53 0 15,18 0 1,17 0-16,-17 0 16,17 0-16,36 0 15,-54-18-15,19-17 16,-54 35-16,-17-18 15,-1 1-15,-140 17 16,70 0-16,-70-36 16,52 36-16,-52 0 15,0 0-15,17 0 16,0 0-16,-17 0 16</inkml:trace>
  <inkml:trace contextRef="#ctx0" brushRef="#br0" timeOffset="30886.72">16898 12682 0,'0'71'125,"0"-1"-109,-18 19-16,1 69 16,-1 1-16,-17 18 15,17-36-15,18 17 0,-17-16 16,17-19 0,-18-17-16,18 0 15,0-36-15,0 1 16,0-1-16,-18-17 15,18 18-15,0-1 16,0-17-16,0-35 16,0 35-16,0-18 15</inkml:trace>
  <inkml:trace contextRef="#ctx0" brushRef="#br0" timeOffset="42194.94">19456 12823 0,'0'89'110,"0"-54"-110,0 88 15,0 54-15,0-1 16,17 36-16,1 0 16,17-18-16,-17 17 15,35-34-15,-36-54 16,1-17-16,17 17 16,-17-52-16,-18-1 15,18-70 1,-1 36-16,-17-19 15</inkml:trace>
  <inkml:trace contextRef="#ctx0" brushRef="#br0" timeOffset="43058.09">18662 14922 0,'53'0'110,"0"-17"-95,17-1-15,54-35 16,70 18-16,0-18 16,18 35-1,264-52-15,-229 35 16,-18 35-16,-17-18 16,-36 0-1,0 18-15,-52 0 16,-36 0-16,36 0 15,-36 0-15,-18 0 0,19 0 16,-1-17 0,-71 17-16,1 0 15,0 0 1</inkml:trace>
  <inkml:trace contextRef="#ctx0" brushRef="#br0" timeOffset="45853.03">20884 14482 0,'0'-53'250,"0"-36"-235,-52 36-15,34-17 16,0-18-16,-17-36 16,-36 18-16,36 1 15,-18-54 1,36 88-16,17 36 16,-18 17-16,18-52 15,-53 17-15,53 35 16,-18-17-16,1 0 15,17 17-15,0 0 16,-18-52-16,18 52 16,0 1-16,-35-36 15,35 35-15,0 0 16,-18-17-16,18 17 16,-17 18-16,17-35 15,-18 0 1,18 17-1,0 1-15,0-1 204,18-35-204,87 35 15,72 1 1,87-36-16,71 0 0,1 0 15,16-17 1,-52 17-16,-18 35 16,18-17-16,-88 17 15,-71 0-15,-123 18 16,52-17-16,-52 17 31,0 0-31,-1 0 16,19 0-16,-1 0 15,-18 0-15,1 0 16</inkml:trace>
  <inkml:trace contextRef="#ctx0" brushRef="#br0" timeOffset="48985.23">19297 12788 0,'0'53'266,"0"18"-266,0 34 15,-53-16 1,35-36-16,1 0 16,-1-18-1,0 18-15,18-89 157,0-16-142,0-37-15,0 19 16,0 34-16,18-34 15,17-18 1,-17 17 0,0 54-1,-18-1 1,35 0 187,18 89-203,88 70 16,-53-53-1,-35-35-15,0 35 16,18-17-16,-36-54 16,35 36-1,-34-53 188,34 0-203</inkml:trace>
  <inkml:trace contextRef="#ctx0" brushRef="#br0" timeOffset="50900.01">21555 14323 0,'53'0'172,"0"53"-156,17 17-16,-17-17 15,53 18-15,-36-18 32,-70-36-32,0 19 218,0 16-218,-88 1 16,18 36-16,-124 52 31,70-53-31,71-35 16</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42:07.537"/>
    </inkml:context>
    <inkml:brush xml:id="br0">
      <inkml:brushProperty name="width" value="0.05292" units="cm"/>
      <inkml:brushProperty name="height" value="0.05292" units="cm"/>
      <inkml:brushProperty name="color" value="#FF0000"/>
    </inkml:brush>
  </inkml:definitions>
  <inkml:trace contextRef="#ctx0" brushRef="#br0">3440 5627 0,'0'17'203,"0"1"-172,35-18-15,0 0-16,18 18 16,35-1-16,18 1 0,18-18 15,-89 0 1,53 18-16,71-1 15,0 19-15,17-19 16,0-17-16,1 18 16,-19-1-16,-16-17 15,16 36-15,-17-19 16,-17 1-16,-36-18 16,36 0-16,-36 0 15,35 18-15,36-18 16,-18 17-16,18 19 15,17-36 1,-17 17-16,-18 1 0,18-1 16,17 19-1,1-19-15,-1 1 16,18 0-16,-18 17 16,36-17-16,-36-1 15,1 19-15,-36-36 16,-35 17-16,-18-17 15,-17 0-15,-1 0 16,-52 0-16,35 0 16,-36 0-16,19 0 15,16 0-15,-16 0 16,17 0-16,17 35 16,54-17-16,-54-18 15,18 0-15,1 0 16,-19 0-1,-17 0-15,0 0 16,18 0-16,-54 0 16,36 0-16,-35 0 15,-1 0 17,1-18-32,0 18 15,-1-17-15,1-1 16,-18 1-16,35-1 15,-35 0-15,0 1 16,18-1 0,0-17-16,-1 17 15,-17-17 1,0-1-16,0 1 16,0 18-1,0-1-15,0-17 16,0 17-1,0-17-15,0-1 16,0 19 0,0-1-16,0-35 15,0 18-15,0 17 16,0 1 0,0-1-16,0 0 15,0-17-15,0 0 16,-35 0-16,0-18 15,17 53-15,0-36 16,1 19-16,-19-1 16,-34-17-16,52 0 15,-52-1-15,34 1 16,-17 0-16,-35 17 16,18-17-16,-36 0 15,53 17 1,-53-17-16,36 17 0,-54-17 15,1-18 1,70 53-16,-18-18 0,-52 1 16,-1-1-16,36 0 15,-53-35 1,53 36-16,17-1 16,1 0-16,-1 1 15,36 17 1,-18 0-1,-35 0-15,35 0 16,-35-18-16,-1 0 16,-69-17-16,17 18 15,-18 17 1,35-18-16,1 0 0,35 1 16,-18-1-16,35-17 15,-17-1-15,0 36 16,0 0-16,-18 0 15,18 0 1,-36 0-16,18 0 16,-52 0-16,16 0 15,19 0-15,0 0 16,34 0-16,-34 0 16,17 0-16,0 0 15,18 0-15,-18 0 16,0 0-16,18 0 15,-35 0-15,34 0 16,1 0-16,-35 0 16,35 0-16,-1 0 15,-34 0-15,-1 0 16,19 0-16,-19 0 16,36 0-1,17 0-15,1 0 0,17 0 16,0 0-16,18 0 15,-1 18-15,19-18 32,-1 18-17,18-1-15,-17-17 16,-19 53 0,1-35-1,0 17 1,17-17-16,0-1 15,1 1-15,17 0 16,-18-18-16,1 35 16,-1 0-1,-17 18-15,17-53 16,18 18-16,-18 0 16,-17-1-16,17 18 15,18-17 1,-17 0-16,-19 35 0,36-36 15,-17 19-15,-18-1 16,35-18 0,0 1-16,0 0 15,0-1 1,0 1-16,0 0 16,0-1-1,0 1-15,0 0 16,0-1-1,0 1-15,0 17 16,0-17 0,0 17-1,17-35 63,1 18-46,17-1 30,-17-17-46,-1 18-16,1-18 31,0 0-15,17 0 31,0 53-32,18 0-15,0-53 16,18 17-1,34 19 1,-34-1-16,-36-17 16,1-18-1</inkml:trace>
  <inkml:trace contextRef="#ctx0" brushRef="#br0" timeOffset="7357.99">24853 3387 0,'0'35'125,"0"53"-109,0 89-16,0 34 15,0 1-15,0-18 16,0 18 0,0-36-16,0 36 15,0-71-15,0 0 0,0-18 16,0-35-16,0 1 15,0 17 1,0-54-16,0 19 16,0 0-16,0-54 15,0 71-15,0-52 16,0 17-16,0-36 16,0 18-16,0 1 15,18-19-15,-71-17 110</inkml:trace>
  <inkml:trace contextRef="#ctx0" brushRef="#br0" timeOffset="9593.73">23812 5468 0,'36'0'141,"17"0"-125,35-18-16,35-17 15,54 17-15,34 18 16,1 0-16,-18 0 16,18 0-1,-71 0-15,18 0 0,-36 0 16,-35 0-16,0-17 15,1 17 1,17-18-16,70 18 16,-70-17-1,-18 17-15,35 0 16,-17 0-16,53 0 16,-18 0-16,18 0 15,-18 0-15,0 0 0,35 0 16,-17 0-1,-18 0-15,18 0 16,-53 0-16,53 0 16,-36 0-1,71 0-15,-88 0 16,-18 0-16,-17 0 16,17 0-16,-70 0 15,34-18-15,-34 18 16,0-18 15,-18 1 172,0-1-203,-36 0 16,19 18-1,17-35-15,-18 35 16,1-18 0,-1 18-16,0-35 15,1 18 1,-1 17 15,18-18-31,-35 18 63,-18 0-48,53-18-15,-35 18 16,17 0 0,0 0-1,1 0 63,70 53-46,17-18-17,1 1-15,34 17 16,54 17-1,-53-52 1,-35-1-16,-36 1 16,35 17-16,-34-35 15,-19 0-15,-17 36 235,-35 17-235,0-36 15,-36 19 1,-105 34-16,105-52 16,18 17-1,-264 106 1,264-123-16,-35-1 15,53-17-15,-18 18 16,35 0 0</inkml:trace>
  <inkml:trace contextRef="#ctx0" brushRef="#br0" timeOffset="13090.03">24818 3351 0,'18'0'328,"-18"18"-312,-18 35 0,-17 17-16,17-17 15,-17 0-15,-1 0 16,19 0-1,-1-35 1,36-1 187,-18-52-172,17 0-31,-17 0 16,18 35-16,0-71 16,-18 53-1,0-17 1,0 17 0,0-17-1,0 18 16,17-1 1,1 0-32,-18 1 15,18-36-15,-1 35 16,-17 0-16,36 1 31,-19-1-15,1 18 249,17 0-265,-35 18 32,18-18 61,-1 0-61,1 0-17,0 35 1,-1-17-16,1-1 62,-18 1-46,53 35-16,-36-53 16,1 35-16,-18-17 15,35-18-15,-35 17 16,18 1 0,0 17 15</inkml:trace>
  <inkml:trace contextRef="#ctx0" brushRef="#br0" timeOffset="18865.72">25259 5186 0,'0'17'78,"35"-17"-62,0 0-1,54-35-15,16-71 16,37-17-16,-37 70 15,-34-35-15,52 35 16,-70 18-16,18-18 16,17-18-1,18 18-15,-36 0 16,1-17-16,0 34 0,17 1 16,-18-18-1,-34 36-15,-1-36 0,0 35 16,18-17-1,0-1-15,-18 1 16,1 0-16,-1 0 16,-18 35-16,19-53 15,-19 17-15,1 36 16,0-35-16,17 0 16,-35 17-1,18 1 1,-1-1-16,1 0 15</inkml:trace>
  <inkml:trace contextRef="#ctx0" brushRef="#br0" timeOffset="23037.93">24518 7161 0,'0'18'0,"35"-18"16,-17 18-16,17-1 31,-17 1-31,0 0 16,-18 140 0,0 230-1,0-105-15,0-19 0,0 36 16,-18-35-1,18-1-15,-35-52 16,17-71-16,18-18 16,0-34-16,0-54 15,0-17-15,0-1 16</inkml:trace>
  <inkml:trace contextRef="#ctx0" brushRef="#br0" timeOffset="23595.66">23883 9155 0,'18'17'16,"88"1"-1,17-1-15,-52-17 16,52 0-16,89 0 15,17 0-15,106 0 16,-17 0-16,70 0 16,106 0-16,-53-17 15,-18-1-15,-88-17 16,-17-18-16,-54 35 16,-52 1-16,-53-19 15,-142 36-15</inkml:trace>
  <inkml:trace contextRef="#ctx0" brushRef="#br0" timeOffset="26084.05">24642 7902 0,'35'0'203,"35"0"-203,-17 0 16,71 0-16,17 0 15,-18 0 1,18 0-16,-17 0 16,-36 0-16,-17-17 15,17 17-15,-53 0 16,0 0-16,18 0 15,0-18-15,35 18 16,-17 0-16,-36 0 0,89-18 16,-71 18-1,35 0-15,-18 0 16,1 0-16,17 0 16,-35-17-16,-18 17 15,18 0-15,-17 0 16,-19 0-16,71-18 15,-17 0-15,-1 18 16,36 0-16,0-17 16,-71 17-1,89 0-15,-71 0 0,17 0 16,-52 0-16,0 0 16,-1 0-16,1 0 31,0 0-16,34-18 1,-34 18 0</inkml:trace>
  <inkml:trace contextRef="#ctx0" brushRef="#br0" timeOffset="40511.67">2593 12823 0,'53'0'15,"-36"0"1,160 0 0,-54 0-16,-34 0 15,-1 0 1,88 0-16,0 0 16,71 0-16,-17-35 15,34 18-15,36-19 16,-71 36-16,71-35 15,0-18-15,53 18 0,88 17 16,123-17 0,-34 35-16,87-35 15,-17 35-15,-54 0 16,-122 0-16,-107 0 16,-52 0-16,-230 0 15</inkml:trace>
  <inkml:trace contextRef="#ctx0" brushRef="#br0" timeOffset="46070.94">26882 6879 0,'0'-17'281,"0"69"-265,0 1-16,0-35 15,-18 53 1,0-36 31,18-18-31,0 19-1,0-19-15,0 54 16,-17-53-1,17-1-15,-18 18 16,18-17 0,0 17-1,0-17-15,-18-18 16,18 18-16,0 17 16,0-17-16,-17 17 15,-1 18-15,18-18 16,-17 36-1,17-54 1,0 1 15,-53-71 172,53 35-187,-18-35-16,0 36 0,1-36 16,-1 18-1,18 17-15,0 0 0,0 1 16,0-1 15,18 71 188,-18-35-219,0-1 16,35 36-16,-17-18 15,-1 36-15,19-53 16,-36-1-1,0 1-15,17-18 125,1 0-109,-1 0 0,36 0-1,0-53-15,-35 35 16,-18 1 0,18 17-16,-1-18 15</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43:10.990"/>
    </inkml:context>
    <inkml:brush xml:id="br0">
      <inkml:brushProperty name="width" value="0.05292" units="cm"/>
      <inkml:brushProperty name="height" value="0.05292" units="cm"/>
      <inkml:brushProperty name="color" value="#FF0000"/>
    </inkml:brush>
  </inkml:definitions>
  <inkml:trace contextRef="#ctx0" brushRef="#br0">3616 5503 0,'0'18'78,"35"0"-62,-35 17-16,71-17 15,17-18 1,-35 0 0,35 0-16,88 0 0,36 0 15,-18 0 1,53 0-16,-53 0 0,-17 0 16,-1 0-16,0 0 15,-17 0 1,35 0-16,18 0 15,17 0-15,36 0 16,35 0-16,17 0 16,1 0-16,-54 0 15,-35 17-15,-52-17 16,-54 0-16,-35 0 16,1 0-1,-54 0-15,88 0 16,-70 0-16,71 0 15,-89 0-15,36 0 16,-1 0-16,1 0 16,-36 0-16,0 0 15,1 0 1</inkml:trace>
  <inkml:trace contextRef="#ctx0" brushRef="#br0" timeOffset="17313.12">9296 7726 0,'0'-18'141,"17"18"-125,36 0-16,-17 0 15,34 0-15,54 0 16,17 0 0,-18 0-16,18 0 0,-17 0 15,17 0-15,-53 0 16,35 0-16,1 0 15,-36 0-15,0 0 16,1 0-16,16 0 16,1 0-16,18 0 15,-18 0-15,-18 0 16,0-35-16,35 35 16,-52 0-1,17 0-15,0 0 16,36 0-16,-1-18 15,18 18-15,0 0 16,54-17-16,-54-1 16,17 0-16,-34 18 15,-1-35-15,-34 35 16,-19-18-16,1 1 16,-36 17-1,35-18-15,-34 18 0,-1 0 16,71-35-16,-71 35 15,0 0 1,18 0-16,18-18 16,-18 18-1,-36-17 1,1 17-16,17 0 0,18 0 16,0-18-1,18 0 1,-54 18-1,1 0-15,0 0 16,-1 0 0,19-17-1,-36-1 1,17 0-16,1 18 16,-18-35-16,0 17 15,0-34 1,0-1-16,0 35 0,0-35 15,0 18 1,0-18-16,0 0 0,-18 18 16,1 17-1,-1-17-15,0 17 0,-35-17 16,0 17 0,1-17-16,-37 17 15,36-35-15,-88 18 16,88 17-16,-17 1 15,-1-18-15,-52 35 16,70-18-16,-53 0 16,53 18-16,-35-17 15,35-1-15,-18 18 16,19 0-16,-19-35 16,18 35-16,-35 0 15,17 0-15,-34-18 16,-1-17-1,17 0-15,-34 35 0,70 0 16,-17 0 0,-1 0-16,18 0 15,-35 0-15,0 0 16,17 0-16,-35 0 16,36 0-16,-1 0 15,-17 0-15,35 0 16,18 17-16,-71 1 15,-18-1-15,1 19 16,35-19-16,-36 1 16,36 0-16,-18-18 15,18 17-15,0 1 16,53-18-16,-36 18 16,1-1-16,-1 1 15,0 17-15,-17-17 16,35-1-16,-53-17 15,54 0 1,-19 0-16,36 0 16,-1 0-16,-34 18 15,35-18-15,-18 0 16,0 0-16,35 0 16,1 0-16,-1 0 15,0 0 1,1 0 78,-1 0-94,-35 0 15,0 18-15,0-18 16,36 0-1,-1 0-15,-17 17 16,-36-17 0,53 0-1,1 53 63,17-35-62,0 35-16,0-36 16,0 19-1,0 52-15,17-88 16,-17 53 0,0-36-16,0 1 15,18 0 1,0 35-1,-18-36 1,0 1 0,17 0-1,-17-1-15,18 18 16,-18-17 15,18 0-31,-18-1 16,0 1-1,0 17-15,17-17 16,-17 17 0,18-17-16,0 35 15,17 17 1,-18-70 0,-17 36-1,0-19 1,18-17 15,0 0-15,-1 18-16,19 0 78,17-18-63,-36 0-15,19 0 16,-19 0 0,1 0-1,-1 0 1,1 0-16,0 0 31</inkml:trace>
  <inkml:trace contextRef="#ctx0" brushRef="#br0" timeOffset="22982.44">3969 10054 0,'35'35'15,"18"1"1,53-1 0,-36-35-16,71 35 15,124 1-15,141 16 16,176 19-16,88-36 16,-70-35-16,-177 0 15,-70 0-15,-53 0 16,-18 0-16,-17 0 15,-1 0 1,1 0-16,35 0 0,17 0 16,1 0-16,123 0 15,158 0-15,-52 0 16,0 0-16,-124 18 16,-70 35-16,-71-18 15,-35-17 1,-35-1-16,-36 19 15,1-19-15,-36-17 16,35 0-16,1 0 16,-1 0-16,-53 0 15,-34 0-15,-72 0 16</inkml:trace>
  <inkml:trace contextRef="#ctx0" brushRef="#br0" timeOffset="34890.21">5609 12594 0,'0'-17'47,"35"17"-47,18 35 16,-17-18-16,-19-17 15,19 18-15,-1 0 31,-18-18 1,1 17-32,0 1 15,35-18 17,-36 0-32,19 0 15,69 0-15,-34 0 16,70 0-16,88 0 15,71 0 1,18 0-16,35 35 16,87 1-16,1-19 0,-52 18 15,-72-17 1,-52 17-16,-1-35 0,-52 0 16,-36 0-1,-35 0-15,0 0 16,18 0-16,18 0 15,-1 0-15,0 0 16,54 0-16,34 0 16,36 0-16,18 0 15,-36 0-15,18 0 16,-71 0-16,-17 0 16,-36 0-1,-35-17-15,53-1 0,-53 0 16,36 1-16,17-18 15,-18 17-15,36 0 16,17-17 0,36 17-16,-18 1 15,17-19-15,-70 19 16,18-1-16,-36-17 16,-17 17-16,-35 1 15,-107-19-15,18 19 16,1-19-1,-19 19-15,19-1 16,17-35-16,-36 18 16,36-18-16,-18-18 15,-17 36 1,-18 0-16,0-18 16,35 0-16,-35-35 15,0 53-15,0-54 16,0 19-1,0-36-15,0 35 0,0 1 16,0 17-16,0-35 16,-17 17-1,-36 1-15,17 17 16,-34 0-16,-18-53 16,0 71-16,17 17 15,-35-17-15,-17-18 16,-36 35-16,35 1 15,36-1-15,0 18 16,0 0-16,-18 0 16,0 0-16,0 0 15,18 0-15,-71 18 16,18-1-16,-35 19 16,-18-19-16,0 1 15,17-18-15,1 0 16,17 0-16,36 0 15,17 0-15,35 0 16,1 0 0,-1 17-16,1 1 15,17-18-15,-18 0 16,18 18-16,-17-18 16,-18 17-16,-1 1 15,19 0-15,-1-18 16,1 17-16,52-17 15,-17 0-15,17 0 16,-17 0-16,-18 0 16,18 0-16,-89 0 15,36 0-15,18 0 16,-19 0-16,36 0 16,-52-17-16,87-1 15,-17 18 1,-54-18-16,37 1 15,-19-1-15,0-17 0,1 17 16,-18 1-16,17-1 16,1 18-16,17-18 15,-53 18 1,71-17-16,-36-1 16,-52 0-16,34 18 15,19-17-15,-36-19 16,35 36-16,-17-17 15,53 17-15,-71-18 16,18 1-16,35-1 16,-35 18-16,53 0 15,-71-18-15,17 1 16,37-1-16,-1 18 16,-53-18-16,18 1 15,-36-19-15,36 36 16,17 0-16,1 0 15,-1-17 1,36 17-16,-36 0 16,-17-18-16,-18-17 15,-17 17-15,-1 1 16,1-1-16,35 0 16,-36 1-16,1 17 15,-1-18-15,1-17 16,-1 17-16,1 18 15,-18 0-15,-18-18 16,18 18-16,-35-17 16,17-18-16,18 35 15,-18-18-15,36 18 16,17 0-16,0-18 16,18 18-1,-1 0-15,19 0 0,-18 0 16,35 0-1,-18 0-15,18 0 16,-17 0-16,-1 0 16,18 0-1,0 0-15,18 0 16,-18 0-16,0 18 16,18 17-16,-53-17 15,53-1-15,-18 19 16,0-1-16,0 18 15,35-35-15,-35 17 16,0 0-16,36-17 16,-1-18-16,0 17 15,1 36 1,-1-53-16,18 36 31,0-19-31,0 1 16,0 17-1,0-17-15,-18 35 16,18-36-16,0 19 16,-17 17-16,17-18 15,0 0-15,0 18 0,0-35 16,0 17 0,0 35-16,0-52 15,0 35-15,0-18 16,0-17-16,0 53 15,0-36-15,0-18 16,17 36-16,-17 0 16,18-17-16,0 16 15,-1 72-15,1-89 16,0 36-16,17-18 16,-17 17-1,35-17-15,-36-35 0,1 17 16,17 0-16,-17 18 15,-1-35-15,1 0 16,0 52 0,-1-52-16,-17-1 15,18 19-15,0-19 16,-1-17 0,1 36-1,-1-19 1,19 18-1,-19 18 1,1-17-16,17-19 16,1 19-16,16 17 15,-16-36-15,-1 18 16,-17-35-16,-1 18 16,19 17-16,17 1 15,-1-19 1,54 19-16,-53-19 15,18 1-15,-18 17 16,17-35-16,-35 18 16,1-18-16,-19 17 15</inkml:trace>
  <inkml:trace contextRef="#ctx0" brushRef="#br0" timeOffset="64985.88">19068 8890 0,'17'18'187,"1"-1"-171,0-17-1,-1 0 1,36 0-16,0 0 16,53 0-16,0-17 15,-71-1-15,88 0 16,1-17-16,-1-35 16,-17 52-16,-71 0 15,-17 1 1</inkml:trace>
  <inkml:trace contextRef="#ctx0" brushRef="#br0" timeOffset="66310.35">19297 9472 0,'0'53'93,"0"0"-77,0 0 0,70-53 77,36 0-93,-17 0 16,69-18-16,54-35 0,53 36 16,-1-19-1,54 1 1,-283 35-16</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44:36.953"/>
    </inkml:context>
    <inkml:brush xml:id="br0">
      <inkml:brushProperty name="width" value="0.05292" units="cm"/>
      <inkml:brushProperty name="height" value="0.05292" units="cm"/>
      <inkml:brushProperty name="color" value="#FF0000"/>
    </inkml:brush>
  </inkml:definitions>
  <inkml:trace contextRef="#ctx0" brushRef="#br0">17110 5786 0,'-18'0'391,"-52"0"-376,-36-36-15,17 36 16,-52-35-16,36 35 16,52-35-16,17 35 15,19 0 1,52 0 203,18 0-204,35 0 1,0 0-1,0 0-15,36-36 16,-1 19-16,1 17 16,-54 0-16,19 0 0,-19 0 15,36-18-15,18-17 16,-36 35-16,0 0 16,35-18-1,-17 1-15,35-1 16,18 18-16,17-18 15,160-17 1,-195 17-16,17 18 16,-16 0-16,-19 0 15,18 0-15,-53 0 16,18-17-16,-35-1 16,-18 18-16,17-18 15,1 18-15,17 0 16,18-35-16,-18 18 15,-17-1-15,-1 18 16,18-18-16,-17 1 16,17 17-1,-35 0-15,35 0 16,-17-18-16,-18 18 16,17 0-16,-52 0 15,70 0-15,-53 0 16,1 0-16,-19 0 15,18 0-15,-17-18 16,70 1 0,-70 17-16,0-18 15,17 18-15</inkml:trace>
  <inkml:trace contextRef="#ctx0" brushRef="#br0" timeOffset="11840.7">7514 6703 0,'0'35'47,"18"-35"-32,-1 18-15,1-18 16,35 0 0,88 0-16,-88 0 15,88 0 1,36 0-16,52 0 16,18 0-16,-18 0 15,0 0-15,-17 0 16,0 0-16,-36 0 15,18 0-15,-17 0 16,-1 0-16,0 0 16,-17 0-16,17 0 15,18 0-15,18 0 16,35 35-16,-53-17 16,-53 35-16,-53-36 15,-70-17-15</inkml:trace>
  <inkml:trace contextRef="#ctx0" brushRef="#br0" timeOffset="22829.96">5151 7302 0,'70'0'203,"18"18"-188,36-18-15,-71 0 16,35 0-16,0 0 16,0 0-16,-17 0 15,-18 0-15,0 18 16,0-18-16,17 0 15,-52 0-15,35 0 16,0 0-16,-18 0 16,0 0-16,-17 0 15,35 0-15,0 0 16,-18 0 0,0 0-1,18 17 1,0-17-16,0 0 15,17 0 1,-17 0-16,-17 0 16,52 0-16,-53 18 15,-17-18-15,35 0 16,-36 0-16,19 0 16,-1 0-1,35 0-15,-34 18 16,-19-18-16,19 0 15,-19 0-15,1 0 16,17 0-16,36 17 16,-18-17-1,-18 0-15,18 18 16,35-18-16,0 0 0,36 18 16,-71-18-16,0 0 15,35 17 1,0-17-16,-53 0 15,1 0-15,-1 18 16,-18-18-16,1 0 16,0 0-16,-1 35 15,1-35-15,17 0 16,-17 0-16,35 0 16,17 0-16,1 35 15,17 1-15,-17-36 16,-18 0-16,35 35 15,-53-35-15,0 18 16,1-18-16,17 0 16,-36 0-16,36 0 15,-18 0-15,18 0 16,0 0 0,-18 0-16,18 0 15,18 0-15,-18 0 16,-18 0-16,18 0 15,0 0-15,0 0 16,17 0-16,1 0 16,0 0-16,-36 0 15,0 0-15,-17 0 16,88 0 0,-18 0-16,-53 0 15,53 0-15,18 0 16,0 0-16,-36 0 15,19 0-15,-36 0 16,-36 0-16,36 0 16,-18 0-1,-17 0-15,17 0 0,54 0 16,-1 0-16,-35 0 16,52 0-1,19 0-15,-36 0 16,0 0-16,-17 0 15,35 0-15,-53 0 16,-36 0-16,19 0 16,-1 0-16,-18 0 15,1 0-15,35 0 16,-18 0-16,-17 0 16,35 0-16,17 0 15,1 0-15,-18 0 16,0 0-16,0 0 15,-18 0 1,36 0-16,-36 0 16,-18 0 15,1 0 0</inkml:trace>
  <inkml:trace contextRef="#ctx0" brushRef="#br0" timeOffset="44845.25">17568 10336 0,'0'-17'157,"-17"-36"-142,17 0-15,-18-18 16,0 18 0,1 36-16,-19-1 0,19 18 156,-36 0-141,0 0-15,18 18 16,-89 17-16,54-17 16,-1-18-16,-17 35 15,0-17-15,17 17 16,18-35 0,0 18-16,36-18 31,-1 17 0,-35-17-31,18 35 16,0-35-1,-18 18-15,17-18 16,1 0-16,-53 18 16,70-18-16,-17 0 15,0 17-15,-1 1 31,19 0-15,17 17 0,0 18-1,0-36 1,0 1-16,0 17 16,0-17-1,0 17 1,0-17-1,0 17-15,35-17 16,-17 0-16,-1 17 16,19-18-1,34 1-15,-17 17 0,-35-35 16,35 18 0,17-18-16,107 0 15,-89 0 1,-35 0-16,0 0 15,-18 0-15,0 0 16,18 0-16,18-18 16,-1-17-16,1 17 15,-36 1-15,-17 17 16,-1-53-16,1 35 16,-18-35-16,53-35 15,-35 35 1,-18-17-16,0-1 15,0 53-15,0-70 16,0 53-16,0-36 0,0 36 16,0-35-16,-36-36 15,1 35 1,0 36-16,17 17 16,18 1-1,-18-1 1,1 18-1,17-18 1,-53 18 0,18 0-1,17 36 1,18-19 15</inkml:trace>
  <inkml:trace contextRef="#ctx0" brushRef="#br0" timeOffset="47141.91">19226 10142 0,'-17'0'31,"-19"0"-31,1 0 16,0 0-1,-18 0 1,-35 0 0,70 0-16,-35 18 15,18-18-15,0 0 16,17 0-16,-35 0 15,-17 53-15,17-53 16,35 0 0,-17 0-16,-18 0 15,35 0-15,-35 35 16,36-35-16,-19 18 16,1-18-16,17 17 15,1 1-15,-1 0 16,-17-1-16,-18-17 15,35 18-15,18 0 16,-17-18 0,-1 35 15,18 18-15,0-36-1,0 1 1,0 0-1,0 17 1,0-17-16,0-1 16,0 1-16,0 17 15,0-17-15,18 0 16,17 17 0,-17-18-16,17 1 15,0 0 1,-17-1-1,17 19-15,0-36 16,18 0 0,-35 17-16,-18 1 15,18-18 1,17 18-16,0-18 31,-17 0-31,17 17 16,53-17-16,-35 0 15,35 0-15,53 0 16,36 0-16,17-17 16,-53-1-16,-53 18 15,-17 0-15,-36-18 16,-17 1 0,-18-1-16,35-53 31,-17-17-31,-1 53 0,-17 0 15,0-18-15,0 0 16,0 35 0,0-17-16,0-18 15,0-35 1,0 70-16,0-17 16,-17 0-16,-36-36 15,35 53-15,-17 1 16,-1-1-16,1 1 15,0-1-15,0 0 16,-36-17 0,36 35-16,-1-18 0,19 18 15,-1 0-15,1 0 32,-1 0-32,-17 0 15,-1 0 1,19 0-16,-54 0 15,18 0-15,18 18 16,35 0-16,-53 17 16,35-35-16,1 18 0,-1-1 15</inkml:trace>
  <inkml:trace contextRef="#ctx0" brushRef="#br0" timeOffset="61141.7">15822 11589 0,'0'17'125,"18"1"-125,35 17 16,17-35 0,18 0-16,89 0 15,105 0-15,71 0 0,70 0 16,124 0-16,0 0 16,-71 0-1,-53 0-15,1 0 16,-107 0-16,-52 0 15,35 0-15,-36 0 16,1 0-16,-18 0 16,0 0-16,17 0 15,1 0-15,-18 0 16,0 0-16,-18 0 16,-17 0-16,-71 0 15,18 0-15,-54 0 16,-16 0-1,34 0-15,-35 0 0,36 0 16,-1 0-16,18 0 16,71 0-16,-36-17 15,1-1 1,17 0-16,-18-17 16,-35 17-16,-17 1 15,-18-1-15,-18 18 16,-18-17-16,-52 17 15</inkml:trace>
  <inkml:trace contextRef="#ctx0" brushRef="#br0" timeOffset="72399.86">17268 15681 0,'71'0'109,"-36"0"-109,89 0 16,52 0-16,1 0 15,52 0-15,71 0 16,52 0 0,1 0-16,-18 0 15,-52-53-15,-72 35 16,-34 18-16,-160 0 16,1 0-16</inkml:trace>
  <inkml:trace contextRef="#ctx0" brushRef="#br0" timeOffset="87754.21">4904 17515 0,'-18'18'156,"53"-18"-140,1 0-16,52 0 15,-18 0 1,36 0-16,-18 0 0,-35 0 15,53 0-15,18 0 16,-1 0 0,18 0-16,-17 0 15,-1 0-15,-35 0 16,-17 0-16,-18 0 16,-36 0-16,54 0 15,-18 0-15,0 0 16,35 0-16,35 0 15,1 0-15,-36 0 16,-35 0-16,0 0 16,35 0-16,36 0 15,-36 0-15,18 0 16,-1 0-16,-16 0 16,16 0-1,1 0-15,18 0 0,-1 0 16,18 0-16,-17 0 15,35 0-15,-18 0 16,-18 0-16,18 0 16,-17 0-1,-1 0-15,-17 0 16,18 0-16,34 0 16,19 0-16,-1 0 15,0 0-15,1 0 16,-1 0-16,18 0 15,-70 0-15,34 0 16,-16 0-16,-19 0 16,18 0-16,-17-18 15,-1 18-15,-35 0 16,71-35-16,0 17 16,35 1-16,17 17 15,1-18-15,-35-17 16,34 17-16,-34 1 15,34 17 1,19-36-16,-19 19 16,19-1-16,-19 18 15,54 0-15,-1-35 16,1 17-16,35 1 16,-18 17-16,-17-36 15,-1 36-15,1 0 16,-18-17-16,0 17 15,0 0-15,-18-36 16,0 36-16,-17 0 16,-36 0-16,-17-17 15,-18-1 1,18 0-16,-36 18 16,107 0-1,-36-17-15,-71 17 16,-35 0-1,36 0-15,17 0 0,35 0 16,36 0 0,-18 0-16,53 0 0,-18 0 15,-17 0 1,-18 0-16,-18 0 16,-52 0-16,-1 0 15,-34 0-15,-1 0 16,-18 0-16,36 0 15,18 0-15,-1 0 16,18-35-16,18 17 16,0 0-16,-18 18 15,-53 0-15,0 0 16,0 0-16,-17-17 16,-1 17-1,19 0-15,-1 0 16,-18 0-16,36 0 15,-18 0-15,36 0 0,-36 0 16,18-18-16,-36 0 16,-17 18-1,36-17-15,16-1 16,-34 18-16,-18-18 16,17 18-16,-52 0 15,0-17-15,17 17 16,0-18-16,36 0 15,-54 18-15,72-17 16,-19-1-16,-17 1 16,0 17-16,53-36 15,-53 36-15,-18-35 16,-17 35-16,-1-18 16,1 1-16,0-1 31,-18 0-31,0 1 15,0-1-15,0-17 16,0 0 0,0 17-1,0-17-15,0-1 16,0-16 0,-36 34-1,-17 0-15,-35-17 16,-53 17-1,71-17-15,-54 35 16,18 0-16,0-18 16,-17 18-16,35 0 15,-36-17-15,36 17 16,18-36-16,-1 36 16,0 0-16,19-17 15,-37 17 1,19 0-16,-1 0 15,1 0-15,17 0 16,-18 0-16,-17 0 16,0 0-16,35 0 15,-35 0-15,17 0 16,18 0-16,0 0 16,18 0-16,0 0 15,-1 17-15,1-17 16,0 0-16,-36 18 15,-17 0 1,53-18-16,-36 35 16,1-35-16,-18 0 15,35 18-15,-18-18 16,53 0-16,-70 35 16,53-35-16,-36 0 15,54 18-15,-36-18 16,-18 0-16,18 0 15,18 0 1,-35 0-16,-36 0 16,18 0-16,17 0 15,-17 0-15,0 0 16,17 0-16,1 0 16,-1 0-16,18 0 15,0 0-15,-17 0 16,17 0-16,0 0 15,-53 0-15,0 0 16,71 0-16,-18 0 16,-18 0-16,-17 0 15,-18 0-15,-17 0 16,-36 0-16,18 0 16,17 0-16,1 0 15,35 0 1,0 0-16,-1 0 15,19 0-15,17 0 16,35 0 0,-52 0-1,34 0-15,-34 0 16,-1 0-16,36 0 16,-35 0-16,17 0 15,-53 0-15,35 0 16,1 0-16,52 0 15,-35 0-15,-17 0 16,-19 0-16,1 0 16,18 0-16,34 0 15,-34 0-15,17 0 16,0 0 0,-18 0-16,1 0 15,-1 0-15,-35 0 16,-17 0-16,-18 0 15,17 0-15,1 0 16,-18 0-16,17 0 0,36 0 16,-35 0-1,52 0 1,18 0-16,0 0 0,36 0 16,-1 0-16,-53 0 15,19 0-15,34 0 16,-53-18-16,18 18 15,18 0-15,-53 0 16,53-18-16,-1 1 16,-17 17-16,18 0 15,-18-18-15,0 18 16,18 0-16,-18 0 16,0 0-16,36 0 15,-36 0-15,0-18 16,18 18-16,-18 0 15,0-17-15,0 17 16,-35 0 0,35-36-16,0 36 15,-53-17-15,35-1 16,18 18 0,-17-17-16,-54 17 0,89 0 15,-35 0-15,-1-18 16,0 18-16,-17 0 15,0-35-15,-35 35 16,-1 0-16,89-18 16,-36 18-16,-17-18 15,-18 18-15,18-17 16,-35-1 0,-160-17-16,142 35 15,18-35 1,-36 17-16,18 18 15,-18-18-15,36 1 16,35-1-16,-1 0 0,19 18 16,-1 0-1,18 0-15,18 0 16,-36 0-16,1-17 16,-1 17-1,18-18-15,-52 18 0,16 0 16,1-18-16,18 18 15,-19 0-15,1 0 16,0 0-16,-18-17 16,18 17-16,0 0 15,0 0 1,-36 0-16,36 0 0,0 0 16,-89 0-1,72 0-15,52 0 16,-18 0-16,1 0 15,-1 0 1,18 0-16,-17 0 16,-1 0-16,0 0 15,18 0-15,-17 0 16,-18 0-16,-36 0 16,-17 0-16,18 0 15,-36 0 1,18 17-16,17-17 0,1 36 15,17-19-15,0-17 16,71 0-16,0 0 16,-54 0-16,72 0 15,-36 0-15,-18 0 16,18 0-16,1 0 16,-19 0-1,36 0-15,-89 0 16,36 0-1,17 18-15,19-18 16,-19 0-16,-17 0 0,-36 0 16,71 0-1,-52 0-15,34 0 16,18 0-16,-35 0 16,-18 0-16,53 18 15,0-1-15,0-17 16,-35 18-1,35 17-15,-17-17 0,52-18 16,-17 17-16,17 1 16,0-18-16,-34 35 15,34-35-15,0 18 16,1 0 0,-19-1-16,19 19 0,-19-19 15,-16 36-15,34-53 16,-17 18-1,-1-1-15,1 19 16,17-19 0,1-17-16,-19 18 15,19-18-15,-18 0 0,35 18 16,-18-18 0,-17 0-16,17 0 15,0 0-15,-17 35 16,17-35-1,-17 18-15,18-18 16,-1 0 0,-17 52 140,-1-16-140,1-1-16,17 0 15,18-17-15,-35 0 16,35 17-16,-17 0 15,-1-17 1,0 17 0,18-17-16,0-1 15,0 19-15,-17-1 16,-1 35-16,18-52 16,0 0-16,0 17 15,-18 0 1,18 1-16,0 16 15,0-16 1,0-19-16,0 19 16,0-1-16,0-17 15,0 17 1,36 0 0,-36-17-1,53 35-15,-18-18 16,0 0-16,-17-17 15,17-18-15,0 0 16,-17 17-16,17-17 16,-17 0 15,-1 0-31,19 0 31,-19 0-15,19 0-16,-1 0 31,-17 0-15,-1 0-1,1 0 1,-1 0-16,1 0 31</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46:37.366"/>
    </inkml:context>
    <inkml:brush xml:id="br0">
      <inkml:brushProperty name="width" value="0.05292" units="cm"/>
      <inkml:brushProperty name="height" value="0.05292" units="cm"/>
      <inkml:brushProperty name="color" value="#FF0000"/>
    </inkml:brush>
  </inkml:definitions>
  <inkml:trace contextRef="#ctx0" brushRef="#br0">16369 16439 0,'18'0'641,"34"0"-626,19 0 1,88 0 0,-36 0-16,18 0 0,18 0 15,-18 0-15,18-17 16,-36 17-1,-34-35-15,-54 35 0,0 0 16,0 0-16,1 0 16,-19 0-1,36 0 1,18-18-16,-18 0 16,17 18-16,89-17 15,0-19-15,-18 19 16,18 17-16,-54 0 15,54-18-15,-71 18 16,36-18-16,-18 1 16,-18 17-16,0 0 15,0-36-15,18 1 16,0 18-16,-18 17 16,0-18-16,1 18 15,-19 0-15,1-18 16,-36 18-16,36-17 15,-54 17 1,18 0-16,1 0 16,17-18-16,0 18 0,-1 0 15,19-18 1,-36 18-16,-17 0 16,0 0-16,-1 0 15,18 0 1,18 0-16,0 0 15,-35 0 1,17 0-16,1 0 16,-1 0-1,18 0-15,-18 0 16,36 0-16,-36 0 16,35 0-16,54 0 15,-89 0-15,36 0 16,-1 0-16,18 0 15,-52 0-15,17 0 16,-36 0-16,1 0 16,17 0 312,-17 0-313,-18 18-15,35 35 16,-17-35-16,-18-1 63,0 18-48,17 1-15,1-1 16,0 36-1,-1-1 1,1-35-16,-18 1 16,18-19-16,-1 19 15,1 17-15,-18-1 16,17-16-16,19-1 16,-19 18-16,36 0 15,-17-18-15,-1 36 16,-17-54-16,-1 1 15,1 0 32,-1-18-15,1 17-17,17-17-15,54 0 16,16 0-16,-52 0 15,71 0 1,-71 0-16,70 0 0,1 0 16,-1 0-16,-35 0 15,-17-17 1,-18-1-16,17 0 16,-34-17-16,17 17 15,-36 18-15,36-17 16,-18-1-16,18 0 15,-17-17-15,-1 35 16,0-35-16,-17 35 16,17-18-16,0 1 15,-17 17-15,0-18 16,-1 18-16,1-35 16,17 17-16,-17 18 15,35-18-15,-18-17 16,36 18-16,-36-1 15,-35 0-15,53 18 16,-53-17 0,17-1-16,36 0 15,-35 18-15,0-17 16,-1-1-16,1 0 16,-1 1-1,1-18-15,17 17 16,18-53-16,0 36 15,-18 17-15,1 1 16,-36-1-16,35-17 16,0 0-1,36-18-15,-71 35 0,53-17 16,-36 35-16,-17-18 47,18-17-32,-18 17-15,0-35 16,0 36-16,0-19 16,0 1-1,0 0-15,0 17 16,0-17-16,0-36 16,0 36-16,0-18 15,0 35-15,0-17 16,0 18-16,-18-1 15,1 0-15,-1 1 16,18-1 0,-17 0-16,-19-17 15,1 17-15,-18-17 16,-35 18-16,17-19 16,1 19-16,-1-19 15,-35 1-15,71 17 16,-18 18-16,18-52 15,17 52 1,-35 0-16,18 0 16,0-18-1,-18 0 1,18 18-16,-18 0 16,35 0-16,-88 0 15,36 0-15,-1 0 16,-17 0-16,17 0 15,18 0-15,-17 0 16,-1 0-16,54 0 16,-36 0-16,17 0 15,1 0 1,18 0-16,-19 36 16,19-36-16,-1 17 15,-17 1-15,-18-1 16,18 19-16,35-19 15,-36 1-15,-17 0 16,36-1-16,-36 1 16,-18 0-1,18 17-15,36 0 16,-19 0-16,19-35 16,-19 18-1,1 17 1,-35-17-1,52-18-15,18 18 16,-18-18 0,-17 0-16,35 17 15,-53 1-15,36-18 16,-19 0 0,1 0-16,0 0 15,17 17-15,0-17 16,-17 18-1,0 0 1,17-18-16,1 0 16,-19 0-16,36 35 15,-53-35 1,18 0 0,-18 0-1,36 0-15,-1 0 16,-35 0-16,18 0 15,-1 0 1,19 0-16,-1 0 16,1 0 46,-36-35-46,0 17-16,17-17 15,19 17 1,-54-17-16,36 35 16,-18-18-16,0 1 15,35-1-15,-17 0 16,18 1-16,-1 17 16,0 0-1,-17-18-15,-18 18 16,18 0-1,17 0-15,-17 0 16,-36 0-16,18 0 16,0 0-16,1 0 15,34 0-15,-17 0 16,17 0-16,-17 0 16,17 0-16,0 0 15,-17 0-15,18 0 16,-1 0-1,0 0-15,-17 0 16,0 0-16,-1 0 16,1 0-16,-18 0 0,18 0 31,17 0-31,1 0 16,-19 0-16,1 0 15,0 0 1,0 0-1,17 0 1,0 0 0,1 0-1,-1 0-15,0 0 16,1 0-16,-36 0 16,18 0-16,17 0 15,-35 0-15,0 0 16,18 0-16,-36 0 15,18 0 1,0 0-16,0 0 16,18 0-16,-53 0 15,53 0-15,-1 0 16,-16 0-16,-1 0 16,0 0-16,-18 0 15,36 0-15,-18 0 16,18 0-16,-54 0 15,72 0-15,-18 0 16,-1 0-16,1 0 16,0 0-16,-1 0 15,-16 0-15,-1 0 16,35 0-16,-53 0 16,19-18-1,-19 18-15,18 0 0,0 0 16,-17 0-16,34 0 15,-17 0-15,-35 0 16,18 0 0,34 0-1,-34 0-15,-1 0 0,1 0 16,52 0-16,-70 0 16,35 0-16,-18 0 15,36 0-15,-18 0 16,-17 0-16,17 0 15,0 0-15,-18 0 16,1 0-16,-36 0 16,18 0-16,-1 0 15,1 0-15,53 0 16,0 0-16,17 0 16,-35 0-16,36 0 15,-1 0-15,0 0 16,-17 0-1,17 0 1,1 0-16,-19 0 16,19 0-16,-1 18 15,0 0-15,1-18 0,-1 17 16,-17-17 0,-18 18-16,18 0 15,-1-1-15,1 1 16,0-18-16,0 35 15,-1-17 1,19-18 0,-1 17-16,0 1 15,-17 17-15,35-17 16,-17 17 0,-1 18 15,0-35-16,18 0 1,0-1 0,0 1-1,0-1 1,0 1-16,0 17 16,0-17-16,0 0 15,0-1 1,0 19-16,0-19 15,0 1-15,18-1 16,-18 1-16,18 0 16,-1-1-16,36 1 15,-35 0-15,-1-1 16,54 19 0,-36-1-16,-17-18 15,-1-17 1,54 36-16,-53-36 15,35 17-15,-1 1 16,-52 0-16,36-1 16,-19-17-1,1 36-15,35-19 16,-18 19-16,-17-36 16,0 17-1,17 1 1,-18-18-1</inkml:trace>
  <inkml:trace contextRef="#ctx0" brushRef="#br0" timeOffset="3981.98">22331 16510 0,'70'-18'157,"124"-17"-142,-17 0-15,-1 17 16,106-35 0,-158 36-16,-36-1 15,0 18-15,-52 0 16,-19 0-16,36 0 15,0 0-15,-18 0 16,-17 0-16,35 0 16,-36 0-16,19 0 15</inkml:trace>
  <inkml:trace contextRef="#ctx0" brushRef="#br0" timeOffset="10790.65">4533 5856 0,'0'-18'16,"18"18"0,35 0-1,0 0-15,35 0 16,53 0-1,71 0-15,105 0 0,18 53 16,0 0 0,-35 0-16,-35-35 0,-1 17 15,-52-17 1,-71-1-16,-17-17 16,-1 0-16,1 0 15,17 0-15,35 0 16,36 0-16,17 0 15,0 18 1,-17 17-16,-36-17 0,-52 0 16,-1-18-16,1 0 15,-54 0-15,-17 0 16,18 0-16,-1 0 16,19 0-16,34 0 15,-17 0-15,17 0 16,1 17-16,35-17 15,17 0 1,0 0-16,1 0 16,-1 0-16,1 0 15,-36 0-15,-18 0 0,18 0 16,18 0 0,-35 0-16,17 0 15,-18 0-15,18 0 16,-17 0-16,17 0 15,18 0-15,-18 0 16,17 0-16,-52 0 16,18 0-16,-1 0 15,1 0-15,-36 0 16,35 0-16,18 0 16,36 0-16,34 0 15,-16 0-15,51 0 16,19 0-16,-36 0 15,1 0-15,-19 0 16,-34 0-16,-54 0 16,-35 0-1,-35 0-15,-17 0 16,16 0-16,1 0 16,71-17-16,-1-1 15,1 0-15,-54 18 16,36-17-16,71-19 15,70 19-15,-36-1 16,19-17-16,-19 17 16,-52 1-16,17-1 15,-52-17-15,17 17 16,-18 0-16,18-17 16,-17 17-16,-1-17 15,1 18-15,-1-1 16,18 0-16,-17 1 15,35-19 1,-36 19-16,18 17 0,-17-18 16,35 18-1,70-18-15,-106 18 16,1 0 0,-36 0-16,-17-17 15,-36 17-15,18-18 16,53 18-16,-54 0 15,19-35-15,35 17 16,-18 18-16,-17-35 16,-18 35-16,52 0 15,-34-18-15,-1 18 16,-34 0-16,34 0 16,1-17-16,-1 17 15,-34 0-15,34 0 16,18 0-16,-17 0 15,-18 0-15,-18 0 16,0 0-16,-17 0 31,0 0-31,-1 0 16,54 0-16,-1-18 16,-34 0-1,-1 18-15,36-17 16,-18 17-16,-18 0 15,18 0-15,-18 0 16,-17 0-16,17 0 16,-17 0-16,17 0 15,-18 0-15,1-18 32,35 18-17,-35-18-15,-1-34 63,1 16-48,-18-17 1,0 18 0,0-53-1,0 35-15,0 0 16,-71-17-16,54 70 15,17-18-15,-53-35 16,35 35 0,-35 1-16,53-1 15,-35 18-15,-53-53 16,35 53-16,-18-70 16,18 70-16,-52-36 15,34 1-15,18 35 16,-53 0-16,-17-18 15,-36 1 1,-17-1-16,-1 18 16,1-35-16,17 17 15,-17 18-15,17-17 0,18-1 16,53 18-16,-36-18 16,1 18-1,-1 0 1,1 0-16,-18 0 0,-36 0 15,1 0-15,17 0 16,-17 0-16,-1 0 16,1 0-16,0 0 15,34 0-15,1 0 16,18 0-16,35 0 16,-36 0-16,36 0 15,-18 0-15,18 0 16,-18 0-16,-17 0 15,-36 0 1,53 0-16,-70 0 0,-1 0 16,-34 0-16,34 0 15,-34 0 1,34 0-16,1 0 16,35 0-16,-18 0 15,-17 0-15,34 0 16,-16 0-16,17 0 15,17 0-15,-17 0 16,18 0-16,-1 0 16,18 0-16,0-17 15,36 17 1,-18 0-16,35-18 0,-53-17 16,35 17-16,-17 18 15,0 0-15,-35 0 16,-1-18-16,1 1 15,-19-1 1,1 1-16,18-1 16,-18 18-16,-18-35 15,18 35-15,-18-18 16,53 18-16,-88-18 16,18 18-16,-18-17 15,17 17-15,1 0 16,-36 0-16,36 0 15,17 0-15,-17 0 16,35 0-16,0 0 16,-18 0-16,18 0 15,-36-36-15,-17 19 16,0-1-16,0-17 16,0 17-1,0 1-15,53-1 0,-18-17 16,18 35-1,-17-18-15,34 18 16,18 0-16,0 0 0,54 0 16,-19 0-1,18 0-15,18 0 16,-36 0-16,1 0 16,-1 0-16,-17 0 15,0 0-15,0-18 16,17 18-16,-17 0 15,-36 0-15,36-17 16,-35 17-16,-1 0 16,1-18-16,17 18 15,0-18-15,18 18 16,0 0-16,17 0 16,1 0-16,17 0 15,-18 0-15,0 0 16,1 0-1,35 0-15,-1 0 16,-34 0-16,-18 0 16,35 0-16,0 0 15,0 0-15,0 0 16,-18 0-16,-17 0 16,53 0-16,-71 18 15,71-18-15,0 0 16,17 0-16,-53 18 15,18-18-15,36 0 16,-89 53-16,88-53 16,-88 17-1,71 1-15,-71 17 16,36 0 0,35-17-16,-1 0 0,1-1 15,0 1-15,-71 0 16,88-18-16,-35 17 15,18 1-15,17-18 16,1 0 0,-1 35-16,-35 1 15,36-19 1,-1 1 0,0-1-1,1 1-15,-1 0 16,18-1 15,0 1 47,0 17-62,-18 18-16,18-35 15,0-1 1,0 1-16,0 0 16,0-1-16,0 1 0,0 0 15,0-1 1,0 1 0,0 17-16,0 18 15,0-35 1,0-1-16,0 19 15,0-19-15,0 1 16,0 0 0,0-1-16,0 1 31,0 35-31,0-36 16,0 19-16,0-19 0,0 19 15,0-1-15,0-17 16,0-1-1,0 36 1,0-18 0,0-17-16,0 17 15,0 1-15,0-1 16,0-18-16,0 19 16,0 17-1,0-36 1,18 19-1,-18-19-15,0 1 16,18 0 15,-1-18 32,1 0-48,17 0 1,-17 0 0,-1 0-1,19 0 1,17 0 171,17 35-187,-34-18 16,69 1-16,54 53 16,0-18-16,-36-1 15,1-16-15,-89-19 16</inkml:trace>
  <inkml:trace contextRef="#ctx0" brushRef="#br0" timeOffset="49950.23">20761 5644 0,'88'0'203,"-53"0"-203,107 0 16,87 0-16,35 0 16,36 0-16,-35 0 15,-1 0-15,-34 0 16,-107 0-16,-105 0 16,0 0-1,-1 0 95,1 0-64,35 0-46,35 0 16,-18-17-16,-34-1 31,-19 18-31,1-35 16,17 17 15,1 1-31,-19-19 16,36 1-1,-53 17-15,0 1 16,18-1-16,-18 0 16,17 18-1,-17-35 63,-53-18-78,1 36 16,16-36-16,-105 0 16,53 18-16,17 17 15,-17-53-15,-18 1 16,89 52 0,-54-17-16,36 17 15,17 1-15,-17-1 16,-18 18-1,18-18-15,-18 18 0,18 0 16,17 0 0,-35-17-16,18 17 15,17 0-15,-52 0 16,-19 0-16,36-18 16,-52 18-16,16 0 15,-34 0-15,35 0 16,17 0-16,1 0 15,17 0-15,-18 0 16,1 0-16,52 0 16,0 0-16,-17 0 31,0 0 0,0 0-31,-1 35 0,-17-35 16,0 0-16,-17 36 15,52-36 1,-17 0 0,35 17-1,-18 1 1,-35 0 0,18 17-1,0-18 1,17 1-16,1 0 15,-1-1-15,0-17 16,1 36-16,-1-19 16,0-17-1,18 18 1,-35 0-16,17 52 62,18-52-46,-35 17-16,35-17 16,0-1-1,0 1 1,0 0 0,-17-18-16,17 17 0,0 1 15,0-1 1,0 1-1,0 17 1,0-17-16,0 35 16,0-35-1,0-1 1,0 36-16,0-35 16,0 17-1,17 0-15,18-17 16,-17 0 15,0-1 0,35-17 1,35 18-32,-35-18 15,70 18-15,36 17 16,17-35-16,1 17 15,-36-17-15,-53 0 16,-70 0-16,52-17 63,54-18-48,-54 17-15,1-17 16,35 35-16,0-71 15,-54 53-15,1 18 16</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47:31.692"/>
    </inkml:context>
    <inkml:brush xml:id="br0">
      <inkml:brushProperty name="width" value="0.05292" units="cm"/>
      <inkml:brushProperty name="height" value="0.05292" units="cm"/>
      <inkml:brushProperty name="color" value="#FF0000"/>
    </inkml:brush>
  </inkml:definitions>
  <inkml:trace contextRef="#ctx0" brushRef="#br0">21749 16263 0,'0'53'109,"0"-35"-109,0-1 16,35 1-16,-17 0 15,-1-18 1,19 17-16,52-17 16,-18 0-16,36 0 15,71 0-15,34 0 16,19 0-16,16-53 16,-16 18-16,17-53 15,-53 17-15,-177 54 16</inkml:trace>
  <inkml:trace contextRef="#ctx0" brushRef="#br0" timeOffset="989.59">21696 16475 0,'17'0'125,"54"35"-125,-18 0 16,-18 18-16,71 18 16,-35-54-1,34 36-15,19 0 0,-18-35 16,-18-18-1,-35 0-15,17 0 0,36 0 16,0 0-16,53 0 16,17 0-1,-35 0-15,-17-35 16,35-1-16,-54 19 16,-34-19-16,-53 36 15,-1-17-15,18-19 16,36 19-1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15:35.712"/>
    </inkml:context>
    <inkml:brush xml:id="br0">
      <inkml:brushProperty name="width" value="0.05292" units="cm"/>
      <inkml:brushProperty name="height" value="0.05292" units="cm"/>
      <inkml:brushProperty name="color" value="#FF0000"/>
    </inkml:brush>
  </inkml:definitions>
  <inkml:trace contextRef="#ctx0" brushRef="#br0">4022 15840 0,'35'0'390,"18"0"-390,17 0 16,-52 0-16,53 0 16,-1 17-1,-35-17-15,1 18 16,-19-18-16,36 0 16,-35 0-16,17 0 15,-17 0-15,-1 0 0,1 0 31,0 0 16,17 0-47,-17 0 16,17 0-16,0 0 16,-17 0-16,52 0 15,-34 0-15,-1 0 16,18 0-1,-18 0-15,18 0 16,0 0-16,0 0 16,-18 0-16,0 0 15,1 0-15,-19 0 16,72 0 0,-37 0-1,-34 0 1,35 0-16,-18 0 15,-17 0-15,53 0 16,-19 0-16,-34 0 16,53 0-16,-54 0 15,1 0-15,0 0 16,17 0-16,-18 0 16,1 0-1,35 0 1,-35 0-1,-1 0-15,36 0 16,-18 0 0,18 0-16,-17 0 15,-19 0-15,19 0 16,-19 0-16,19 0 16,16 0-1,1 0-15,0 0 16,0 0-16,-18 0 15,54 0-15,16 0 16,-69 0-16,34 0 16,-17 0-16,0 0 15,0 0-15,-18 0 16,-17 0-16,0 0 16,17 0-16,35 0 15,-34 0 1,-19 0-1,1 0-15,35 0 0,0 0 16,-18 0-16,36 0 16,-18 0-1,-18 0-15,-17 0 16,17 0-16,18 18 16,-36-18-1,19 0 1,-1 0-16,0 0 15,18 0-15,18 0 16,-36 0-16,88 0 16,-87 0-16,34 35 15,54-35-15,-71 0 16,35 18-16,-18-18 16,-34 0-16,69 35 15,-69-18-15,52-17 16,-35 0-16,17 0 15,-52 0-15,53 0 16,-1 0 0,1 0-16,17 0 15,-35 0-15,35 0 16,-35 0-16,53 0 16,-36 0-16,-34 0 15,-19 0-15,36 18 16,0-18-16,-53 18 15,35-18-15,1 0 16,-19 0-16,36 0 16,-35 0-16,52 0 15,-17 0-15,0 0 16,0 0 0,-18 0-1,36 0-15,-36 0 16,18 0-16,-18 0 0,18 0 15,-17 0 1,34 0-16,-17 0 16,-35 0-16,35 0 15,-18 0-15,-17 0 16,52 0-16,-17 0 16,-18 0-16,-17 0 15,0 0-15,35 0 16,-18 0-16,0 0 15,0 0-15,1 0 16,-1 0-16,-17 0 16,52 0-16,54 0 15,-36 0-15,0 0 16,-35 0-16,35 0 16,0 0-16,36 0 15,-1 0-15,-35 0 16,1 0-1,-1 0-15,0 0 16,18 0-16,-53 0 16,17 0-16,-17 0 15,0 0-15,-18 0 0,36 0 16,-53 0 0,35 0-16,-1 0 15,-16 0-15,52 0 16,-18 0-16,-17 0 15,36 0-15,-19 0 16,-17 0-16,35 0 16,-35 0-16,0 0 15,0 0-15,0 0 16,-35 0-16,-1 0 16,36 0-16,0 0 15,0 0-15,0 0 16,0 0-16,0 0 15,70 0 1,-17 0-16,-35 0 16,17 0-16,0 0 15,18 0-15,-18 0 16,0 0-16,-53 0 16,18 0-16,18 0 15,-53 0-15,17 0 16,0 0-16,-17 0 15,-1 0 1,1 0-16,0 0 16,-1 0-16,1 0 15,35 0-15,-35 0 16,34 0-16,1 0 16,-17 0-16,17 0 15,-1 0 1,54 0-16,-53 0 15,0 0-15,18 0 16,17 0-16,-18 0 16,-52 0-16,70 0 15,-17 0-15,-18 0 16,17 0-16,-17 0 16,35 0-16,-17 0 15,0 0-15,-19 0 16,37 0-16,-19 0 15,1 0-15,-36 0 16,36 17 0,-54-17 15,1 0-31,-1 0 16,1 0 577,0 0-577,35 0-16,17 0 16,36 0-16,-35 0 15,34 0-15,-34 0 16,17 0-16,36 0 15,-18 0-15,17 0 16,0 0-16,-34 0 16,-19 0-16,-35 0 15,-17 0-15,0 0 16,-1 0-16,1 0 16,0 0-16,-1 0 15,36 0-15,18 0 16,-18 0-16,17 0 15,-34 18-15,34-18 16,36 0 0,17 0-16,-34 0 15,-1 0-15,-18 0 16,-34 0-16,17 0 16,-1 0-16,19 0 15,-53 0-15,52 0 16,-17 18-16,-18-18 15,18 17-15,0-17 16,35 0-16,1 0 16,34 18-16,-35-18 15,0 0-15,1 0 16,-36 0-16,17 0 16,1 0-16,17 0 15,0 0-15,-35 0 16,18 0-16,-1 0 15,1 0 1,-36 0-16,18 0 16,0 0-16,-36 0 15,1 0-15,0 0 16,17 0-16,18 0 16,-35-18-1,-1 1-15,1 17 16,-1-18-1,1 18 48,0-18-63,-1 1 16,-17-1-16,18-35 15,0 36-15,17-1 16,-35 0-1,18-17-15,-1-18 16,-17 35 0,18-52-1,-1 17-15,-17 0 16,0 18-16,0-1 16,0 19-16,18-18 15,-18-1-15,0 19 16,0-1-16,0-35 15,0 18 1,0 17-16,0-35 16,0 36-16,0-19 15,0 1 1,0 17 0,0 1-1,0-1 16,-18 1-31,18-1 16,-17 18 0,17-18-16,-53 1 0,53-1 31,-18 18-31,1 0 16,-1 0-1,-17 0-15,-18 0 16,18 0-16,-36 0 15,0 0-15,1 0 16,35 0-16,-124-53 16,88 35-1,36 18-15,-18 0 16,35 0-16,-34 0 16,-1 0-16,35 0 15,-35 0-15,18 0 16,-18 0-16,-18 0 15,54 0 1,-54 0 0,36 0-16,-18 0 15,35 0-15,-35 0 16,18 0-16,0 0 16,0 0-16,-36-17 15,18 17-15,0 0 16,0 0-16,-17 0 15,17 0-15,-71 0 16,36-36-16,-35 36 16,-1 0-1,-52-17-15,52-1 16,54 18-16,17 0 16,0 0-16,-35 0 15,17 0 1,36 0-16,-36 0 15,18 0-15,-35 0 0,53 0 16,-89-17 0,36 17-16,-35 0 15,-1-18-15,71 18 16,-105-18 0,69 18-16,37 0 15,-19 0-15,0 0 16,1 0-16,17 0 15,18 0-15,-1 0 16,1 0-16,0 0 16,-18 0-16,18 0 15,-36 0-15,36 0 16,17 0-16,-52 0 16,17-17-16,0 17 15,0-18 1,-18 18-16,-17-18 0,18 18 15,-19 0 1,36 0-16,1 0 16,-19 0-16,-17 0 15,-36 0-15,36 0 16,0 0-16,0 0 16,0 0-16,17 0 15,0 0-15,36 0 16,0 0-16,-18 0 15,35 0-15,-35 0 16,-17 18-16,17-18 16,18 0-16,-89 0 15,89 0-15,-18 0 16,-18 0-16,-17 0 16,35 0-16,0 0 15,0 0-15,18 0 16,-35 0-16,-1 0 15,36 0-15,-36 18 16,1-18-16,17 0 16,0 0-1,18 17-15,-18-17 16,-36 18-16,54-18 16,-18 0-16,-17 18 15,-1-1-15,-52 1 16,35-1-16,-36-17 15,18 36-15,18-36 16,0 0-16,35 0 16,-18 0-1,36 0-15,-35 0 0,-107 0 32,89 0-32,-36 0 0,36 0 15,0 0-15,-35 0 16,34 0-1,-105-18 1,106 18-16,-18-18 16,-17 1-16,-1-1 15,1 1-15,-18-19 16,-88 1 0,105 17-16,1 1 15,34-36 1,-140 18-16,141 35 15,-18-18 1,-53 0 0,1 1-16,-19-19 15,71 36 1,18 0-16,-124-17 31,1-19-15,-36 19-1,70 17 1,54 0-16,35-18 16,17 1-16,1 17 15,52 0-15,-88 0 16,89 0 0,-36-18-16,0 18 15,17 0-15,-34 0 16,17 0-1,-70 0-15,52 0 16,36 0-16,-54-18 16,37 18-16,34 0 15,-70 0-15,35 0 16,-18 0 0,-17 0-16,18 0 15,34 0 1,-140 0-1,52 0 1,71 0-16,-88 0 16,71 0-1,-1 0-15,36 0 16,17 0 0,1 0-16,-1 0 15,0 0-15,-17 0 16,0 0-16,0 0 15,-18 0 1,-36 0 0,19 0-1,35 36-15,-18-36 16,0 0 0,18 17-16,17-17 0,-53 18 15,36-1 1,17-17-1,1 0-15,-1 0 16,-17 18 0,17 0-16,1-18 15,-54 17 1,53-17 0,18 18-16,-35 17 15,0-17-15,0 0 16,-1-1-1,36 1-15,-35-18 16,-36 35 15,19 0-15,34-17-16,-17 17 16,-1-17-1,19 35 1,-1-53-16,-35 0 15,-17 35-15,70-17 16,-18-18-16,-35 17 16,0 1-1,35 17-15,-52-17 16,17 0-16,18-1 16,17 1-16,-17 0 15,17-1-15,-17 1 16,0-1-1,17-17-15,0 18 16,1 0 0,-19-1 15,19 1-31,-1-18 16,-17 18-1,17-1 1,1 1-16,-1-18 15,-17 18-15,17-1 32,18 1-32,-18-1 15,18 1 1,-17 0-16,17-1 109,0 1-93,-18 17 0,0-17-1,18 0 1,0 17-16,-17 0 15,17 0 17,0-17-1,0 0-15,0-1 15,0 1-16,0 0 1,0-1 0,17 1-1,1 0 1,0-18 15,-1 0 0,1 0-15,0 17-16,-1 1 16,1-18-1,0 0-15,-1 35 16,-17-17 0,18-18-16,17 35 15,-35-17-15,35-18 16,-17 17-1,-18 1 1,35-18-16,1 18 31,-19-18 1,1 0-17,0 0 1,-18 17-1,17-17 17,18 18 61,1-18 32,-19 0-125,54 0 16,-36 0-16,-17 0 16</inkml:trace>
  <inkml:trace contextRef="#ctx0" brushRef="#br0" timeOffset="1849.89">1923 6738 0,'-18'0'0,"18"18"125,53-1-109,0-17-16,35 0 16,35 0-16,54 0 15,17 0-15,35 0 16,18 0-16,-18 0 15,-17 18-15,-35 17 16,-1-17 0,-53-18-16,-34 0 15,-54 0-15,-18 0 0</inkml:trace>
  <inkml:trace contextRef="#ctx0" brushRef="#br0" timeOffset="3348.2">8961 6597 0,'52'0'156,"54"0"-140,-53 0-16,71 0 16,387 0-1,71 53 1,-352 0-16,-19 0 16,-17-36-16,-70 1 15,-124 0-15</inkml:trace>
  <inkml:trace contextRef="#ctx0" brushRef="#br0" timeOffset="6188.11">18027 6368 0,'0'17'15,"0"1"95,18-18-64,-1 0-46,36 0 16,35 0-16,-35 0 16,53-18-16,53-70 15,35-18-15,18 36 16,-1-1-16,-34 36 16,-54 0-16,1 17 15,-107 18-15,1 0 110</inkml:trace>
  <inkml:trace contextRef="#ctx0" brushRef="#br0" timeOffset="7142.99">20496 6227 0,'-17'0'15,"17"17"1,0 1-1,0-1 1,0 1-16,17-18 78,89-18-78,0-17 16,18-35-16,-72 34 15,37 1-15,52 0 16,-18-18 0,36 18-16,-71-1 0,-17 19 15,-71 34 110,0 1-125</inkml:trace>
  <inkml:trace contextRef="#ctx0" brushRef="#br0" timeOffset="9860.04">20743 7232 0,'0'0'16,"-35"-18"-16,-18-17 0,35 35 15,-34 0 1,16 0-16,1 0 16,0 0-1,35-18-15,-18 18 16,0 0-16,-17 0 15,18-17-15,-1 17 16,-35 0 0,18 0-16,-1 0 15,-16-18 1,34 18 0,0 0-16,-17 0 15,17-18 1,1 18-16,-19 0 15,19 0 1,-71 0 0,52 0-16,-17 0 15,18 0-15,-18 0 16,0 0-16,36 0 0,-36 0 16,35 0-1,0 0-15,1 0 16,-1 0-16,1 0 15,-19 0-15,-17 0 16,36 0 0,-1 18 15,0 0-15,1-1-1,-1 19 1,0-1-1,1-35 1,17 18-16,0-1 16,0 1-1,0-1 1,0 1 0,0 0-1,0-1 1,0 19-1,0-19 1,0 1 0,17 17-1,1 1-15,17-1 16,-17-18 0,35 1-1,-18 0 32,-17 35-47,0-53 31,-1 0-31,1 17 0,-1 1 32,19-18-32,-19 0 15,1 0 1,0 0-16,-1 18 15,1-18-15,0 0 16,-18 17 0,17-17-1,1 0-15,-1 18 16,1-18-16,35 0 16,-18 0-16,18 0 15,0 0-15,-18 0 16,-35 17-1,18-17-15,0 0 16,-1 18 0,1-18-16,0 0 15,-1 0-15,36 0 16,-18 0-16,-17 0 16,0 0-1,-1 0-15,1 0 16,0 0-1,17 0 1,0 0-16,18 0 16,0 0-16,18 0 15,-36 0 1,35 0 0,-52 0-16,0 0 15,17 0 16,-17 0-15,35 0 0,-36 0-16,36 0 15,18 0-15,-54 0 16,1 0-16,0 0 16,-1 0 15,1 0-16,-1 0 1,1-18 0,-18 1 15,0-1-31,0 1 16,0-19-1,0 1-15,0 0 31,0-1-31,0 19 32,0-18-17,-18-1 1,1 36 0,-1-35-16,1 17 15,-1 18 1,0-17-16,1-1 15,-1 18 17,-17-18-17,17 18 1,-35 0 0,18 0-1,17-17 1,-17 17-1,-36 0-15,54-18 16,-1 18-16,-17 0 16,17-18-16,1 18 15,-1 0-15</inkml:trace>
  <inkml:trace contextRef="#ctx0" brushRef="#br0" timeOffset="11028.82">18327 7461 0,'17'0'16,"1"0"109,0 18-110,-1-18-15,1 0 16,0 0 0,35 0-16,-18 0 15,-18 0-15,19 0 16,-1 0-16,-17 0 15,-1 0-15,19-18 16,16 18-16,19-35 16,-36 0-1,89-18 1,-36 17-16,-53 19 16,-17-1-16,0 1 15,17-1-15,-70 18 203,-54 18-203</inkml:trace>
  <inkml:trace contextRef="#ctx0" brushRef="#br0" timeOffset="12262.16">18380 7250 0,'-18'0'125,"0"35"-110,18 35 1,0 19-16,0-1 16,-17-71-16,17 36 15,0 0-15,0-35 16,0 0-16,0-1 47,17-17 0,19 0-16,-19 0-15,19-35-1,-1 17-15,0-17 16,36-18-16,-1 0 15,36 0-15,-71 36 16,36-19-16,-18 36 16,0-17-16,17-1 15,-52 0-15,35 1 16,0-1-16,0 0 16,-53 1-16,17 17 15</inkml:trace>
  <inkml:trace contextRef="#ctx0" brushRef="#br0" timeOffset="18452.4">16951 8555 0,'18'0'125,"-1"0"-125,1 0 16,17 0-1,0 0-15,18 0 16,-17 0 0,17 0-16,35 0 15,-35 0-15,-18 0 16,18 0-16,-18 0 16,0 0-16,36 0 15,-53 0-15,-1 0 16,1 0-16,0 0 15,-1 0-15,18 0 16,1 0-16,-1 0 16,53 0-16,-35 0 15,-18 0 1,1 0-16,17 0 16,17 0-1,-35 0 1,18 0-16,-35 0 0,17 0 15,-17 0 1,0 0-16,17 0 16,18 0-16,-18 0 15,18 0 1,0-18-16,0 18 31,-18-17-15,-17-1-1,-1-17 1,1 35 0,-18-18-16,18 0 15,-18-17-15,0 17 16,0 1-16,0-1 16,0 1-1,0-1 1,0 0-16,0 1 15,0-19 1,0 19 0,0-1-16,0 0 15,-18-17 1,-17 18 0,17-1-16,-53 0 15,36-17-15,-18 17 16,-17-17-16,17 0 15,-35 17-15,17-17 16,36 17-16,-1 18 16,-16-35-1,34 17 1,0 18-16,1 0 16,-1 0-1,0-17 1,1 17-16,-1 0 15,0 0-15,1 0 16,-18 0 0,17 0-1,-17 0-15,-1 0 16,19 0-16,-1 0 16,-17 0-16,-18 0 15,18 0 1,-18 0-16,0 0 15,17 0-15,-16 0 16,-1 0-16,17 0 16,-34 0-16,17 0 15,-18 0-15,36 0 16,0 0-16,17 0 16,-17 0-16,17 0 31,1 0-16,-1 17 1,0-17-16,1 0 16,-1 18-16,-17-18 15,-1 18-15,19-1 16,-18 1-16,-1-18 16,19 17-1,-1 1-15,0 0 16,-17 17-1,17-35 1,-17 35 0,18 1 15,17-1-15,0 0-1,0-17-15,0-1 16,0 1-1,0 0 1,0-1-16,0 19 16,17-1-1,18-17 17,-17-1-32,0 36 15,-1-53 1,1 0-16,0 0 15,-1 18 1,19-18-16,-19 17 0,18-17 16,1 18-16,-1-18 15,-17 0-15,17 0 16,-17 0-16,35 18 16,-18-18-1,-18 0 1,1 0-16</inkml:trace>
  <inkml:trace contextRef="#ctx0" brushRef="#br0" timeOffset="25655.94">24148 5891 0,'-36'0'188,"19"36"-173,-1-1-15,0 18 0,18-36 16,-17 36-16,-1-17 15,-17-36-15,35 17 16,0 1-16,-18 0 16,-17-18 140,17-18-156,-35-70 16,53 70-16,-17-17 15,-19-18-15,36 35 31,36 54 110,-1-19-141,-35 1 16,18-1-16,-1 1 15,1 0-15,0-1 16,-1 19-16,19-36 16,-36 17-16,17-17 31,1 0 0,-1 0 0,36 0 94,-35 0-125,0 0 16,17-35-16,0 0 16,18-1-16,-35 36 15,-1-17-15,1-1 31,0 18-31</inkml:trace>
  <inkml:trace contextRef="#ctx0" brushRef="#br0" timeOffset="27713.97">25277 5997 0,'17'0'109,"-52"0"-77,-36 0-17,-17 0-15,35 0 0,-17 0 16,-36 0-16,35 0 16,1 0-1,34 0-15,1 0 16,18 0 15,17 53 0,-18-35-31,0-18 16,1 35 0,-1 0 30,0-35-30,18 36-16,0-19 16,0 1-1,0 0-15,0-1 16,0 36-16,0-35 16,0-1-16,0 1 15,0 0 32,0-1-31,0 1 15,0 0-15,0 17 62,0-18-63,0 36 1,0-17 0,0-19-1,18 1-15,-18 17 16,18 0-1,-1 1 1,1-36-16,-18 53 16,18-36-16,17-17 15,-18 36-15,1-19 16,0 1 0,-1-18-1,19 0 1,-19 0-1,1 0 1,35 0 0,0 0-16,0 0 15,17 0-15,-17 0 16,35 0-16,-35 0 0,18-18 16,-18-17-1,-36 35-15,36-18 16,-35-17-1,-18 17-15,18 18 16,-1-35-16,1-18 16,-18 18-16,0 0 15,0-54-15,0 72 16,17-18-16,-17-18 16,0 17-1,0 1-15,18 0 16,-18 0-1,0 17-15,0-17 16,0-18 0,0 35-16,0-17 15,-35-18 1,0 35-16,-1-52 16,1 52-16,35 0 15,-18 1-15,1 17 16,17-18-16,-18 18 15,-17 0-15,35-18 16,-35 18 0,17 0-1,-17 0-15,17 0 16,0 0 0,1 0-1,-1 0-15,0 18 16,1 0-1,-1-18 17</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47:57.083"/>
    </inkml:context>
    <inkml:brush xml:id="br0">
      <inkml:brushProperty name="width" value="0.05292" units="cm"/>
      <inkml:brushProperty name="height" value="0.05292" units="cm"/>
      <inkml:brushProperty name="color" value="#FF0000"/>
    </inkml:brush>
  </inkml:definitions>
  <inkml:trace contextRef="#ctx0" brushRef="#br0">26000 16122 0,'53'-35'266,"35"-1"-266,106-17 16,70-17-16,36-1 15,35-17-15,71 0 16,-71 35-16,0 35 16,-70 1-16,-36 17 15,1-36-15,-36 19 16,0 17-16,-18 0 15,36 0-15,17 0 16,36 0-16,-1 0 16,-35 0-16,124 0 15,-265 0 1,-70 0-16</inkml:trace>
  <inkml:trace contextRef="#ctx0" brushRef="#br0" timeOffset="1487.5">26599 17939 0,'0'17'62,"18"1"-62,0-18 16,52 18-1,1-1-15,52-17 16,-35 0-16,177 0 16,141 0-16,70 0 15,71 0-15,-71 0 16,0 0-16,-105 0 15,-54 0 1,-52 0-16,-54 0 16,-193 0-16,17 0 0</inkml:trace>
  <inkml:trace contextRef="#ctx0" brushRef="#br0" timeOffset="7385.51">27093 7761 0,'-17'53'219,"17"0"-219,0 35 16,-18-17-16,0-1 15,-17 18-15,-18 18 16,18-35-16,-18-1 15,0 19 1,18-72-16,-18 18 16,18-35-16,-36 36 15,36-36-15,-36 0 16,1 17-16,-54-17 16,36 0-1,35 0-15,-70 0 0,52 0 16,36 0-16,-18 0 15,35 0-15,1 0 16,-19 0-16,1 0 16,0 0-16,-18 0 15,18 0-15,17 0 16,-17 0-16,-1 0 31,-34-17-31,17-1 0,0 0 16,35 1-1,-35-36-15,36 53 0,-1-18 16,18 1-16,0-19 16,0-17-1,0-17 1,18-1 0,-1 36-1,1 17-15,0 18 63,-1 0-32,1 0-15,17 0-1,1 36 1,-1 34-1,-18 1-15,-17-36 16,18 18-16,-18-18 16,35 36-16,-17-36 15,0 18-15,-1-35 16,-17-1 0,18 1-16,-18-106 125,18 35-125,-1 0 15,36-18-15,-18 36 16,1 0-1,17-18-15,-53 35 157,0 89 15,0-18-172,-18 17 15,0-17-15,1 18 16,17-18-16,-18-53 15,0 70-15,18-52 16,0 35 156,0 17-172,36-34 16,-19-19-1,1 1 1,0-18-1,-1 0 1,19 18-16,34-1 16,-70 1-1,35-1-15,-17-17 16,17 18-16,-17-18 16,0 0-1,-1 18-15,1-18 16,-1 0-1,-17 17-15,53 1 16,-106-36 93,-52-17-93,34 0-16,-52 0 16</inkml:trace>
  <inkml:trace contextRef="#ctx0" brushRef="#br0" timeOffset="9079.44">25947 10672 0,'-18'0'141,"-17"17"-126</inkml:trace>
  <inkml:trace contextRef="#ctx0" brushRef="#br0" timeOffset="9780.56">23795 8290 0</inkml:trace>
  <inkml:trace contextRef="#ctx0" brushRef="#br0" timeOffset="10321.44">23319 11395 0</inkml:trace>
  <inkml:trace contextRef="#ctx0" brushRef="#br0" timeOffset="12209.74">24994 13000 0,'0'-18'125,"-35"-88"-110,-106-17-15,88 35 0,-35 17 16,-18-35-16,0 18 15,0 0 1,0 0-16,36 52 16,52 19-16,-17 17 15,-18 0-15,0 0 16,18 0-16,-36 0 16,-17 0-16,-53 0 15,18 0-15,-54 0 16,1 0-16,-1 0 15,1 0-15,-36 0 16,36 0-16,0 0 16,34 0-16,19 0 15,-1 0-15,36 0 16,0 0-16,53 0 16,-36 35-16,18-17 15,18-1-15,17 1 16,-17 17-1,0 1-15,-18-1 16,18 0-16,-1-17 16,1-18-16,0 35 15,35-17-15,-53 35 16,18-18-16,17-17 16,0 17-16,-17-35 15,17 17-15,18 1 16,0 0-1,0-1-15,0 19 16,0-19-16,0 36 16,0 0-16,18 18 15,17-1-15,1-17 16,34 35-16,-52-52 16,17-19-16,0 19 15,18-1-15,-17 0 16,17 36-16,-36-54 15,18 19 1,1-36-16,-1 17 16,-17 18-16,52 1 15,36-1-15,-35 0 16,-1 18-16,71 35 16,-88-70-16,0 0 15,0-18-15,70 53 16,-70-36-16,71-17 15,-71 0-15,35 0 16,35 0-16,-17 0 16,0 0-16,-18 0 15,-35 0-15,18 0 16,-18 0-16,0 0 16,0 0-16,70 0 15,0-17 1,19-1-16,16 0 15,1-35-15,-35 18 0,-36 17 16,-18 1 0,-17-1-16,0 1 15,-35 17 1,35-18-16,-18-17 16,-17 35-16,17-36 15,18 36-15,17-53 16,-34 18-16,17 0 15,-18 17-15,0-17 16,-17 35-16,-18-18 16,17-35-16,-17 36 15,18-36-15,-18 18 16,35-18 0,-35-18-16,0 18 0,0-17 15,0 52 1,-53-88-16,0 36 0,36 34 15,-36-17 1,35 36-16,-70-71 16,70 70-16,-70-88 15,0 71-15,17 0 16,1 35-16,17 0 16,-35-36-16,0 36 15,17 0-15,-194 0 16</inkml:trace>
  <inkml:trace contextRef="#ctx0" brushRef="#br0" timeOffset="21721.8">15205 13070 0,'0'18'140,"35"17"-140,36-35 16,-1 36-16,1-36 16,-1 0-16,18 0 15,212 17 1,-123 1-16,-36 0 15,-18-18-15,-35 0 16,-17 0-16,0 0 16,17 0-16,-18 0 15,18 0-15,-35 0 16,18 0-16,0-18 16,-19-17-16,-34 35 15,0 0 1,17-36-16,0 1 15,-17-18-15,17 18 16,53-36-16,-35 18 0,-35 36 16,35-36-16,-18 0 15,0 18 1,-17-18-16,0 35 16,35-35-16,-36 0 15,1-35-15,0 17 16,-18 36-16,0 0 15,0-18-15,0 0 16,0 18-16,0-18 16,0 0-16,0 18 15,-71-18-15,53 18 16,-88-1-16,18 19 16,18-1-1,-18 0-15,-71-17 0,-53 35 16,18-18-16,-18 1 15,1-1 1,-1-17-16,36 17 16,17 1-16,35-1 15,19 18-15,-19-35 0,18 35 16,18 0-16,0 0 16,0 0-1,-36 0-15,1 0 16,35 0-16,-36 0 15,36 0-15,17 0 16,36 0 0,-18 0-16,-17 17 0,17 1 15,35 17-15,-52 0 16,52-17-16,0-18 16,18 18-1,-17 17-15,-19-35 16,36 18-16,-17 17 0,-1 0 15,0 18-15,1-18 16,-1 1-16,1 17 16,-1-36-1,18 19-15,0-19 16,-18 1-16,1-1 16,17 1-1,0 35 1,0 0-1,0-18-15,0 18 16,17-18-16,-17 18 16,0-17-1,18-19-15,17 54 16,-35-36-16,0-17 0,35 17 16,-35-17-1,18-1-15,35 19 0,-53-1 16,35 18-1,-35-36-15,18 1 16,17 17-16,-17 1 16,-1-1-1,1-18-15,17-17 16,-35 18 0,18 0-16,17-1 15,-17 19-15,17-1 16,-17-17-16,17-1 15,36 19-15,35-19 16,-54 18-16,54 36 16,-35-71-1,-18 18-15,17-18 16,54 35-16,-1-17 16,18-1-16,36 1 0,-19 17 15,-16-35-15,16 0 16,-34 0-16,-36 0 15,-70 0-15,35 0 16,-1 0 0,-16 0-16,17 0 15,17 0-15,-34 0 16,16 0-16,-34 0 16,-88 0 155,34 0-171</inkml:trace>
  <inkml:trace contextRef="#ctx0" brushRef="#br0" timeOffset="22509.56">12012 12718 0,'-18'17'110,"36"89"-110,-18-18 15,0 142 1,0-177-1,0 52-15,0 195 16,0-141 0,0-18-16,35-17 15,-35-36-15,18-18 16,-18-52-16,35 35 16,-35-71 46,0-35-46,0-88-16</inkml:trace>
  <inkml:trace contextRef="#ctx0" brushRef="#br0" timeOffset="23312.82">11836 12541 0,'0'53'47,"0"35"-47,0-17 16,0-18-16,0-36 15,0 19-15,0-1 16,17 0 0,-17-17-16,0 35 0,0-36 15,0 1 1,36 0 93,52-71-93,35-88-16,-70 88 16,18-53-16,-18 18 15,-18 0-15,-17 52 16,-1-34-1,18 70 79,-17 35-94,17 71 16,18 0-16,0-18 15,0 18-15,18 0 16,-18-36-16,17 1 16,-52-54-1,17 19 1,18-36 0,35 0-1</inkml:trace>
  <inkml:trace contextRef="#ctx0" brushRef="#br0" timeOffset="23837.43">15134 13141 0,'0'88'78,"0"36"-62,0-1-16,0-88 15,0 89-15,0 17 16,0-18-16,0 19 15,0-19-15,0-88 16,0-17-16</inkml:trace>
  <inkml:trace contextRef="#ctx0" brushRef="#br0" timeOffset="24558.27">15064 13317 0,'0'18'47,"0"53"-31,0-19-16,0-16 15,0 34 1,0-34-16,0-19 16,0 1-16,0-124 109,0-141-93,88-18-1,0-34-15,88-72 16,-140 265-16,-19 106 47,54 0-32,52 18-15,-34 88 16,-1 35-16,-53-53 16,-17 71-16,17 17 15,-17 1-15,-1 17 16,1-53-16,17-18 15,-17-17-15,-89-159 79,18 18-79</inkml:trace>
  <inkml:trace contextRef="#ctx0" brushRef="#br0" timeOffset="25484.1">15081 14975 0,'0'89'63,"0"34"-48,18-52-15,-18 17 16,18 35-16,34 36 15,19 0-15,-36 17 16,18-17 0,-35-18-16,-1-35 15,1-88-15,-18-1 63,-53-34-63,-70-107 15,70 18-15,-35-105 16</inkml:trace>
  <inkml:trace contextRef="#ctx0" brushRef="#br0" timeOffset="26378.6">14975 14746 0,'18'0'0,"0"0"16,-1 0-16,36-18 219,71-34-219,-71 52 15,52 0-15,1 0 16,-70 0 0,-19 35 30,18 35-30,-35 54-16,0-1 16,0-70-16,-35 71 15,18-89 1,-19 0-16,-17 18 16,36-35-16,-36-1 15,35-17-15,1 0 16,-1 0-16,0 0 15,1 0 79,-1 0-94,0 18 16,54 17 15,34 54-31,36-37 16,0 19-16</inkml:trace>
  <inkml:trace contextRef="#ctx0" brushRef="#br0" timeOffset="27707.46">15752 15910 0,'17'18'141,"54"0"-125,-54-1-16,1 1 15,17-18-15,1 0 16,34 0-16,-35 0 15,1 0-15,-19 0 16,36 0-16,0 0 16,0-71-16,0-17 15,-53 18-15,0-19 16,0-52-16,0-18 16,0 36-16,-53-18 15,18 35-15,17 88 47,0 1-31,1 17-16,-1 0 31,-17 0-15,-36 17-1,54 1-15,17 0 16,-18 17-16,18-17 62,0 17-30,53-35-17,53 35-15,0-17 16,-53-1-16,-18-17 15,0 0-15,-17 18 16,-1 0 0,36 17-16,0 0 15,-17 1-15,16-19 16,-34 1-16,-18 35 0,35-18 16,-35 18-1,18 0-15,0 35 16,-18-35-16,17-18 15,-17 18-15,0-18 16,0-17 0,0 0-16,18-18 62,17 0-46,53 0-1,18 0-15,-53 0 16,18-88-16,17 35 16,-70-36-1,-1-16-15,-17 87 16,0-17-16,0-1 16,0 1-1,0 70 110,0 18-125,0 35 16,0 1-1,0-54-15,0 18 16,18-18-16,17-17 16,-35-1-1,18-17 1,-1 0 15,1-88-15,-18 35-16</inkml:trace>
  <inkml:trace contextRef="#ctx0" brushRef="#br0" timeOffset="28259.29">17286 14922 0,'-18'18'63,"18"0"-48,-17-18-15,-1-36 125</inkml:trace>
  <inkml:trace contextRef="#ctx0" brushRef="#br0" timeOffset="29228.73">17498 15381 0,'17'18'47,"1"70"-31,-18-35-16,0 0 16,35-18-16,-17 0 15,17 36-15,1-53 16,-36-1-1,17-17 1,1 0 15,-1 18-31,19-18 63,-19 0-63,-17-18 15,0-17 1,18-71 0,-18 53-16,0 0 15,0 0-15,0-17 16,0 17-16,-18 18 16,1 35-16,17-36 15,-18 19 1,-17 17 62,-18 0-78,35 17 16,-17 1-1,0-18-15,17 18 31,18 17 79,18 18-110,35-18 15,35-35-15</inkml:trace>
  <inkml:trace contextRef="#ctx0" brushRef="#br0" timeOffset="30937.29">18591 15381 0,'0'18'62,"0"-1"-62,-17-17 16,17-17 156,0-19-172,0 19 16,0-1-1,17 18 1,54 0 15,-18 35 0,-36 1-31,19-1 16,-36 0-16,53 53 16,-53-70-16,0 17 15,0 18 1,0 18-16,0-36 15,0-17-15,0 35 16,0-18-16,0 18 16,0-35-1,-71-54 63,71-52-78,0 53 16,-18-71-16,-17-35 16,35-18-16,0 71 15,0 70 1,0 1-16,0-1 31,0 0-31,18 1 16,17-19-16,18 36 47,-35 0-32,17 0-15,18 0 16,0 0 15,-36 0-31,19 0 16,-19 0-1,1 18 17,-18 35 77,35 18-93,-35-1-1,0-35-15,0 54 16,18-37-16,-18-34 16,35 17-16,-17-17 15,-18 0 1,17-1-1,19-17 1,17 0 0,0 0-1,35 0-15,35 0 0,-52 0 16,-36 0 0,18-70-16,-35 34 0,-1-52 15,-17 35-15,0 0 16,0 36-1,-53 123 95,36-53-95,-1-1-15,-17 54 16,17-17-16,-17 69 16,17-17-16,1 18 15,-1-18-15,18-35 16,0-18 0,0-52-1,0-19-15</inkml:trace>
  <inkml:trace contextRef="#ctx0" brushRef="#br0" timeOffset="32656.67">15434 17110 0,'-18'0'0,"1"0"46,34 0 1,107 0-47,-36 0 16,124-18-16,70-35 16,18 18-16,70 17 15,-88 18 1,18 0-16,-35 0 0,-1 0 15,-87 0 1,-18-53-16,17 36 0,-17-19 16,-18-17-16,53 1 15,-53 34-15,-18 0 16,-52 18-16,-53 0 31,-1-17-15,1 17-16,35-53 15,-36 17-15,54-16 16,0-19-16,-54 36 16,19-1-16,-19 1 15,1 18-15,-1-1 16,1-106 0,17 19-1,-35 16-15,18 19 0,-18-18 16,0-36-16,0-88 15,0 18-15,0 18 16,0 17-16,-35 36 16,-1-1-1,36 89-15,0-53 16,-17 17-16,-1 36 16,18 0-16,-17 0 15,-1-1 16,-70 19-15,35 17-16,0 0 16,-53-36-16,-35-17 15,88 53-15,-18-17 16,1 17-16,-1 0 16,-17 0-16,-88 0 15,-1 0-15,-17 0 16,-17 0-1,-1 0-15,-17 0 0,52 0 16,36 0-16,-53 17 16,53 19-16,-18 17 15,36-36-15,17 19 16,18-19 0,-36 1-16,36-18 15,-124 0 1,124 0-16,18 0 15,-1 0-15,18 0 16,36 0-16,-1 0 16,0 0-1,-35 0-15,-17 35 16,-54-35-16,1 53 16,-1-53-16,1 18 15,-1-18-15,1 35 16,0-35-1,87 0-15,-17 0 0,0 0 16,18 0 0,0 0-16,0 18 15,35-1-15,-36 1 0,1-1 16,17 19-16,1 17 16,-19 35-16,36 0 15,-35 18 1,0-36-16,35 54 15,-53-18-15,53-89 16,-18 36-16,18-17 16,0-19-1,0 18-15,0 1 16,0 34-16,36 1 16,-1 52-16,18-17 15,-18-53-15,18 71 16,35 34-1,0 19-15,-17-19 16,35 36-16,-53-35 0,35-53 16,-35-35-16,17 34 15,1-16 1,-18-54-16,35 35 16,-17-17-16,-1-17 15,71 34-15,-17-17 16,-1 0-16,36-35 0,-36-1 15,19-17 1,-54 0-16,0 0 16,18-17-16,-53-54 15,35-70-15,-35-71 16</inkml:trace>
  <inkml:trace contextRef="#ctx0" brushRef="#br0" timeOffset="33540.61">10548 14323 0,'0'35'47,"35"53"-32,1 53 1,-19-17-16,1-1 16,17 36-16,-17-18 15,-18-17-15,0-1 16,0-35-16,0-17 15,0-54 1,-53-52 31</inkml:trace>
  <inkml:trace contextRef="#ctx0" brushRef="#br0" timeOffset="34580.87">10477 14658 0,'106'-106'94,"-53"71"-94,88 0 16,-17-1-1,17 19-15,18 17 16,-53 0-16,-1 0 0,-69 0 47,-19 0-47,-17 17 15,18 36 1,-18 18-16,18 17 0,-1 0 16,-17-17-1,0 17-15,0-35 16,0 35-16,0-17 16,-17-1-16,-1-52 15,0 17-15,-35 18 16,36-18-1,-54 0-15,54-35 0,-19 18 16,1 0-16,-18 17 16,35-17-16,-87 17 15,69-17-15,19-18 16,-19 0-16,36 17 16,-17-17-1,-1 18-15,-17-18 63,-36 0-63,54-18 15,-1-17 17,18 0-32,0-18 15,53 35-15</inkml:trace>
  <inkml:trace contextRef="#ctx0" brushRef="#br0" timeOffset="35839.75">11747 14975 0,'0'0'0,"-52"0"0,-1 0 16,35 18-16,-17 0 16,17 35-16,-17-36 15,-18 36 1,35-18-1,18-17-15,0 0 16,0-1-16,0 1 16,0 0-1,0-1 1,0 1-16,53 0 16,-35-1-1,-1-17 1,1 0-1,17 0-15,18 0 16,18-35-16,-54 17 16,19-17-16,-36 17 15,0 1 1,35-1 171,18 71-171,-18-18-16,-35 1 16,18-1-16,0-35 15,-1 0 1,18 0 0,54 0-16,-72 0 15,19 0 1,34-35-16,-17-18 15,53-53-15,-36 0 16,-34-18-16,-19 36 16,-17 0-16,0 18 0,0-1 15,0 53 1,0-17-16,0-53 16,-17 53-1,17 17-15,-18 0 31,0 36 32,1 105-47,17 1-16,0-18 15,0-53 1,0 35-16,0 53 15,0-35-15,0-18 16,17-70-16,-17-36 78,0-17-62,-17-1-16</inkml:trace>
  <inkml:trace contextRef="#ctx0" brushRef="#br0" timeOffset="36343.51">12065 14975 0,'35'0'15,"1"0"-15,34 0 16,-17 0-16,0-17 15,0 17 1,0 0-16,35-18 16,-35 18-1,17-18-15,-17 18 0,-17 0 16,34-17-16,1-1 16,17 18-16,-35 0 15,-36 0 1,-34 0 93,-18 0-93,17 0-16</inkml:trace>
  <inkml:trace contextRef="#ctx0" brushRef="#br0" timeOffset="37438.49">13194 14870 0,'-35'0'31,"-1"0"-15,19 17-16,-36-17 15,17 35 1,19-17-16,-36 17 31,18 18-15,17-17-16,-17-1 15,35 0-15,-36-17 16,36 35-16,-17-36 16,17 1-16,0 0 15,0-1-15,0 19 16,0-1-1,17-18 1,1 19-16,0-19 16,17-17 15,-17 18-31,17 0 0,-17-18 31,34 0-31,1-36 16,0-17-16,-35 18 15,53-35 1,-71-19 0,17 54-16,1 18 15,-18-1-15,0-17 47,0-1-31,0 54 140,0 88-156,0-18 16,0 0-16,0-35 15,17-18-15,19 1 16,-19-36 0,-17 17-1,18-17 16,0 0-15,35 0-16,35 0 16,-35 0-1,17-35-15,-52 17 0,35-17 16,17 17 0,36-34-16,-35 34 0</inkml:trace>
  <inkml:trace contextRef="#ctx0" brushRef="#br0" timeOffset="38376.3">8449 12876 0,'53'0'78,"17"18"-78,125 70 16,-143-88-16,90 0 15,87 0 1,35 0-16,-34 0 16,-54 0-16,-52 0 15,-54 0-15,18 0 16,-70-17-16,35-19 16,-106 72 62</inkml:trace>
  <inkml:trace contextRef="#ctx0" brushRef="#br0" timeOffset="38835.33">7691 13335 0,'0'18'16,"88"35"-16,-35-36 15,35 18 1,53-17-16,-18-18 16,-34 0-1,52 0-15,17-35 16,54 0-16,-35-1 0,34 19 16,-34-36-1,-142 53-15,-17 0 0</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49:08.266"/>
    </inkml:context>
    <inkml:brush xml:id="br0">
      <inkml:brushProperty name="width" value="0.05292" units="cm"/>
      <inkml:brushProperty name="height" value="0.05292" units="cm"/>
      <inkml:brushProperty name="color" value="#FF0000"/>
    </inkml:brush>
  </inkml:definitions>
  <inkml:trace contextRef="#ctx0" brushRef="#br0">18397 5644 0,'71'0'156,"141"0"-156,229 0 16,105 0-16,54 0 15,0 0-15,17 36 16,-123-1-16,-124-17 15,-105 17-15,-53-35 16,-36 0-16,-52 0 16,-1 0-1,-17 0-15,0 0 16,-18 18-16,35-18 16,-34 17-16,-19-17 15,-52 18-15</inkml:trace>
  <inkml:trace contextRef="#ctx0" brushRef="#br0" timeOffset="893.78">18821 6085 0,'53'0'110,"35"0"-95,194 0 1,212 0-16,335 0 0,71 0 16,123 0-16,-18 0 15,-405 0-15,-177 0 16,-158 0-16</inkml:trace>
  <inkml:trace contextRef="#ctx0" brushRef="#br0" timeOffset="25194.7">19332 10442 0,'35'0'328,"1"-35"-328,34 35 15,-17 0 1,0 0-16,-35 0 16,-1 0-16,1 0 0,-18-18 15,18 18 1,-1 0-16,1 0 15,17-17 1,18 17-16,-18 0 16,1 0-16,-19 0 15,19 0-15,-19 0 16,1 0-16,17 0 16,-17 0-16,35 0 15,0 0-15,17 0 16,-34 0-1,-19 0-15,1 0 16</inkml:trace>
  <inkml:trace contextRef="#ctx0" brushRef="#br0" timeOffset="26352.3">19315 11289 0,'17'-18'265,"18"18"-265,36 0 16,17 0-16,36 0 15,-36 0-15,-35 0 16,17 0-16,1 0 16,-53 0-16</inkml:trace>
  <inkml:trace contextRef="#ctx0" brushRef="#br0" timeOffset="31191.28">19879 9913 0,'-35'-18'343,"17"-105"-327,0 70 0,-17-35-16,35 53 15,0-54-15,0 36 0,0 1 16,0 16 0,0-17-1,0 0-15,0 0 0,0 1 16,0 34-16,0 0 15,0 1-15,0-1 16,0 0-16,0-17 16,18-18-1,-18 18 1,17 35-16,-17-18 16,18-17-1,0 0-15,-1-1 16,1 19-1,0-36-15,35-18 16,-53 54-16,35-36 16,0 35-1,-17-17-15,17 0 16,0-18-16,-17 17 16,0 19-16,-1-1 15,1 0-15,35-17 16,-36 35-1,1-17 1,0 17-16,-1 0 31,19-18-31,-19 18 16,19 0 0,-1 0-16,18 0 0,-18 0 15,-17 0-15,70 0 16,-53 0-1,-17 0-15,35 0 16,17 0 0,-34 0-16,-1 0 15,35 0-15,-17 0 16,-17 18-16,16-1 16,-34-17-16,17 18 15,-17-18 16,17 35-15,-17-17 0,17-1-16,-17 19 15,-18-19-15,17 19 16,1-1-16,0 0 16,17 0-16,-17 1 15,-18-19-15,17 19 16,-17-19-1,18 1-15,-18 0 0,18 34 16,-1-52-16,-17 18 16,0 0-1,0-1 1,18 1 0,-18 0-16,35 17 15,-17 18 1,-18-36-16,0 19 15,17-19 1,1 1-16,-18 0 16,0-1-16,-18-17 609,1 0-390,-36 0-204,-18 0-15,54 0 16,-36 0-16,17 0 16,107 0 437,-18 0-453,-18 0 0,36 0 15,-18 18 1,-18-18-16,-17 0 16,-1 0-16,1-18 172,0-52-172,-18 17 15,35-35 1,-35 52-16,0-34 15,0 17-15,17 0 0,19 18 16,-36 17 0,0 0-16,0 1 15</inkml:trace>
  <inkml:trace contextRef="#ctx0" brushRef="#br0" timeOffset="36539.15">22225 9701 0,'53'-35'141,"0"35"-126,70-18-15,18-34 16,53 16-16,-17 1 16,-1 17-16,-52 1 15,-89-19-15,0 36 16</inkml:trace>
  <inkml:trace contextRef="#ctx0" brushRef="#br0" timeOffset="37417.94">23072 9243 0,'17'0'93,"36"0"-77,0 0-16,35 17 16,18 19-1,18-1-15,34 18 0,-69-18 16,-54 0-16,-18-17 141,-17 35-126,-35-18-15,-35 53 16,17-52-16,0 87 15,0-52-15,18-36 16,-1 0-16,19-17 16,-1 0-1,71-89 188</inkml:trace>
  <inkml:trace contextRef="#ctx0" brushRef="#br0" timeOffset="41837.21">24483 8925 0,'0'-17'125,"0"34"-78,0 1-47,0 0 15,-18-1 1,18 1-16,0-1 16,-35 19-16,35-1 15,-35-17-15,17-1 16,18 1-16,0 17 16,0-17-1,0-1 1,-18-17-16,18 18 15,-17 0-15,17-1 32,0 1-17,0 0 48,17-18-48,54 17 1,-54-17-16,72 0 16,-54 0-16,18 0 15,-18 0-15,0-35 16,1 17-16,-19 1 16,1 17-16,17-18 15,1-17 1,-36 0-1,35-18 1,-35 17-16,17-34 16,-17 17-16,53 18 15,-53 17 1,18-35-16,-18 0 0,0-35 16,0 53-16,0-1 15,0 19-15,0-1 16,0 53 124,0 36-124,0 35-16,0-36 16,0-17-1,0-17-15,18 52 0,-1-35 16,1-18 0,-18 0-1,35-35 95,0-53-110,1-53 15,-1 89 1,71-89-16,-53 53 15,-36 18-15,19 0 16,17-1-16,-36 19 31,-17-1-31,88 53 63,-35 36-48,18 70-15,-36-71 16,18 54-16,18-18 16,-71-71-16,35 0 15,0-35 63,36 0-78,-36-35 16,18-36-16,-18 19 16,18-19-16,-35 18 15,-18 0-15,17 18 16,-17-18 0,0 18-1,0 17-15,0 0 16,0 1-1,0-1 1,-52 18 0,34 0-16,-17-17 15,17 17 1,-17 0-16,-1 0 16,-16 0-1,34 0-15,-17 17 16,17 54-16,0-18 15,-17 0-15,17-1 16,18-34-16,0 35 16,0 35-16,0-70 15,0 17-15,0-17 16,0-1-16,0 1 16,18-18 30,0 0-46,105-18 16,-52-52-16,-18 35 16,35-71-16,-18 35 15,-17 1-15,18-1 16,-71 53-16,0-17 16,0 0-16,0 17 15,0 71 110,0 0-125,0 18 16,0 17-16,0-18 15,0-52-15,0 35 16,17-18 0,19-88 62,-36 0-63,17-17-15,1-1 16,17 1 0,-17 34-16,0 36 15,-1-17-15,1 87 94,17 1-94,-17 17 16,17-53-16,-35 18 15,18-17 1,52-107 62,-70 36-78,88-18 16,-70 0-1,0 53-15,17-35 16,-35 17 0,35 0 15,1 18-16,-19 0 1,36 0-16,-18 0 16,-17 0-16,17 18 15,1 0-15,-19-18 32,1 0-32,35 0 15,-18 0 1,0 0-16,1 0 15,17-53 1,52-35-16,-105 70 16,36-17-16,-19-1 15,-17 19 1,0-1-16,0 0 62,-17 18-46,-1 0 0,-35 0-1,35 36-15,-34 17 16,16 17-16,1-17 16,-18 53-16,35-71 15,1 0-15,17 18 16,0-17-1,0-19-15,0 19 63,53-36-47,17-18-1,18-70 1,-17 17-16,17 18 0,-17-105 15,-54 122 1,-17 89 78,0 0-94,0 35 15,0 36 1,18 176 0,17-1-16,1-105 15,-1-70 1,-17-36-16,-18 0 16,0-70-16,0 0 15,0-1 32,-18-17-31,-17-53-16,-1-35 15,19-18-15,-1 18 16,18 35 0,0-17-16,0 17 15,0-18-15,0-17 16,0-35-1,35 70-15,1 17 16,-1-17 0,0 36 15,-17-1-15,-1 0-1,1 1 1,-18-1-1,35 1-15,1-19 16,-36 19-16,35-19 16,-17-17-16,52 1 15,-35-1 1,18-36-16,-53 54 16,53-35-1,-53 17 1,0 17-16,0 19 15,0-19-15,0 19 16,-17 52 47,-19 53-48,1 36 1,0-89-16,-1 53 15,36 18 1,0-53 0,0-18-16,0-17 15,0 17-15,0-17 47,53-18-31,18 0-16,-36 0 15,18 0 1,18 0-16,-18 0 16,-18-18-16,-17 1 15,-1-1-15</inkml:trace>
  <inkml:trace contextRef="#ctx0" brushRef="#br0" timeOffset="52693.1">4145 16298 0,'35'18'93,"36"17"-93,52-35 16,-34 0 0,440 0-1,-212 0-15,-52 0 0,-71 0 16,-35 0-16</inkml:trace>
  <inkml:trace contextRef="#ctx0" brushRef="#br0" timeOffset="62751.33">15857 17551 0,'106'0'172,"-35"0"-172,87 17 15,37 1 1,69 17-16,36 1 16,70-1-16,-70-18 0,-18 19 15,-35-19-15,-53-17 16,-35 0 0,-71 0-16,1 0 15,-1 0-15,0 0 16,-17 0-16,34 0 15,54 0-15,-35 0 16,17-17-16,17 17 16,-16-36-16,-19 36 15,0 0-15,-34-17 16,17 17-16,-54 0 16,-16 0-16,34 0 15,36 0-15,-35 0 16,34-18-1,107 1-15,-88 17 16,-54 0 0,18-18-16,36 18 15,-1-18-15,1 18 16,-18 0-16,-1-17 16,-16-1-16,34 0 15,-88 18-15,36-17 16,-36-1-16,1 18 15,-19-18-15,1 18 16,52-53-16,-34 36 16,-19 17-16,19-18 15,16 1-15,-34 17 16,17-18 0,36-17-1,-53 17 1,-1 0-1,-17 1 1,0-1 0,0 0-1,0-34-15,0-1 16,-17 0-16,-1 53 16,-17-36-16,-18 19 15,-18-18-15,54 17 16,-36 0-16,-36 1 15,37 17-15,-19-36 16,0 36-16,-34-17 16,34 17-16,-17 0 15,35 0-15,0 0 16,-35 0-16,17 0 16,-17 0-16,0 0 15,17 0-15,1 0 16,34 0-16,19 0 15,-18 0 1,-1 0 0,19 0-16,-36 0 15,17 17-15,-34-17 16,-18 18 0,35 0-16,-18-18 15,-35 17-15,36-17 16,17 0-16,18 18 15,-36-18-15,36 0 16,0 0-16,-18 18 16,17-18-16,19 0 15,-19 0-15,-34 0 16,35 0-16,-36 0 16,36 0-16,-36 17 15,36-17-15,-18 0 16,35 0-16,1 0 15,-36 0-15,18 0 16,-18 0 0,35 0-1,-35 0-15,18 0 16,-1 0-16,1 0 16,18 0-16,-19 0 15,19 0-15,-19 0 16,1 18-16,17-18 15,-17 17-15,-18-17 16,36 0-16,-72 0 16,37 0-16,-19 0 15,-17 0-15,0 18 16,-1-18-16,36 0 16,-35 0-16,0 0 15,18 0-15,52 0 16,-35 0-1,0 0-15,0 0 0,0 0 16,18 0 0,-18 0-16,0 0 15,35 0 1,-70 0-16,53 0 16,-18 0-16,0 0 15,0 0-15,-53 0 16,36 0-16,-1 0 15,-35 0-15,18 0 16,18 0-16,34 0 16,-16 0-16,-1 0 15,17 0-15,-17 0 16,0 0-16,-17 0 16,52 0-16,-35 0 15,0 0-15,18 0 16,-35 0-16,-1 0 15,18 0-15,0 0 16,-17 0 0,-1 0-16,18 0 15,0 0-15,18 0 16,0 0 0,-53 18-16,70-1 15,-17 1-15,-1-18 16,-17 53-16,36-53 15,-54 18-15,36-18 16,35 17-16,-71 18 16,18-17-16,36-18 15,-36 18-15,0 17 16,35-35 0,1 18-16,-1-1 15</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51:05.199"/>
    </inkml:context>
    <inkml:brush xml:id="br0">
      <inkml:brushProperty name="width" value="0.05292" units="cm"/>
      <inkml:brushProperty name="height" value="0.05292" units="cm"/>
      <inkml:brushProperty name="color" value="#FF0000"/>
    </inkml:brush>
  </inkml:definitions>
  <inkml:trace contextRef="#ctx0" brushRef="#br0">9119 14287 0,'0'-52'219,"0"-37"-219,0 1 16,0-71-1,18 124-15,35-35 250,88-19-234,18 36 0,-36 36-16,-52-18 15,-1 17 1,-34 18-16,-19-18 47,18 1-32,-17-1-15,0 18 16,17 0 0,-35-18-16,18 18 0,35-35 15,-18 17 16,-17 18-31,-1 0 16,18 0 0,-17 0-16,17 0 15,54-17-15,-1 17 16,-18 0-16,18 0 16,1 0-16,-1 0 15,-35 0-15,-18 0 16,0 0-16,18 0 15,-35 0-15,17 0 16,0 0 0,-17 0-16,17 0 0,36 0 15,-18 0 1,-18 0-16,18 0 0,-18 0 16,18 0-1,18 35-15,-18-35 16,-18 0-16,18 0 15,17 0-15,-17 18 16,0-18-16,0 17 16,-35-17-16,35 0 15,17 0-15,-17 0 16,0 18-16,-18 0 16,1-18-16,-19 0 15,54 0-15,-36 17 16,0-17-1,1 0 1,-19 18-16,19 0 0,34-1 16,-52-17-1,-1 0 1,36 35-16,-17-17 16,52 53-16,-70-36 15,34 0-15,-16 1 16,-36-1-1,0-18-15,17 1 16,1 35-16,0 0 16,-18-35-16,0 17 15,0-18-15,0 19 16,0-1-16,0-17 16,0 17-16,0 35 15,0-52 1,0 17-16,-18 1 15,-17-19 1,-36 19-16,36-19 0,17 1 16,-35 0-1,0 17-15,-35 0 16,35-35 0,0 18-16,0-18 15,18 17-15,-35-17 16,17 0-16,17 0 15,-34 0-15,17 0 16,-18 0-16,18 0 16,-17 0-16,17 0 15,0 0-15,-17 0 16,17 0-16,-18 0 16,36 0-16,-18 0 15,0 0-15,18 0 16,-1 0-1,19 0-15,-1 0 0,-35 0 16,18 0-16,-36 0 16,18 0-16,18 0 15,0 0 1,-36 0-16,18 0 16,18 0-1,0 0-15,0 0 16,17 0-1,-17 0-15,-1 0 16,-17 0-16,1 0 16,16 0-16,-34 0 15,-1-17-15,1 17 16,17 0-16,-53-36 31,0 36-31,53-17 0,-17 17 16,17-18-16,17 18 15,19-17-15,-36 17 16,18 0 0,17 0-16,-17 0 15,17 0-15,0 0 110,-35 0-110,-52 0 15,16 0-15,-105-53 16,177 53 0,-19 0-16</inkml:trace>
  <inkml:trace contextRef="#ctx0" brushRef="#br0" timeOffset="3998.12">10037 14252 0,'-18'0'0,"0"0"15,1 35 173,17 1-173,0 17-15,-18 35 16,18-53-16,0 36 31,0-36-31,0-17 16,-18-18 171,18-18-187,0-53 16,-35 36-16,17-53 16,18 35-1,-17 18 1,17-1-16,-18 36 172,18 36-157,-35-1-15,35 36 16,-18-1 0,1-17-16,17-35 0,0-36 140,52-35-124,1-17-16,-17 34 16,-1 1-1,-17 17 16,-1 18 219,19 0-234,-19 0 0,1 0-1,-1 18-15,36 0 32,-17 17 14,-1-17-30,-17-1 0,-1-17-16,18 53 15,-17-18-15,17-17 16,-17 0-16,0-1 16</inkml:trace>
  <inkml:trace contextRef="#ctx0" brushRef="#br0" timeOffset="14202.23">4039 17586 0,'18'0'47,"0"0"-31,52 0-1,36 0 1,17 0-16,54 0 16,52 0-16,53 35 15,371-35-15,-336 0 16,1 0-1,-18 0-15,-36 0 16,-17 0-16,0 0 16,-53 0-16,18 0 15,0 0-15,-36 0 16,-35 0-16,-53 0 16,-70 0-16</inkml:trace>
  <inkml:trace contextRef="#ctx0" brushRef="#br0" timeOffset="17148.45">22825 12929 0,'35'0'0,"53"0"16,71 0-16,-18 0 15,71 0-15,-18 0 16,53 0-16,-18 0 15,0 0-15,36 0 16,-36 0-16,18 0 16,-53 0-16,18 0 15,-36-17-15,-17 17 16,17 0-16,-35 0 16,18 0-1,-18 0-15,0 0 16,18 0-16,-35 0 15,17 0-15,-18 0 0,54 0 16,-36 0-16,70-36 16,-34 36-1,-1-17-15,1-1 16,34 0-16,1-34 16,35-1-1,-18 17-15,-17 1 16,-1 17-16,-69 18 0,16-17 15,-69-1-15,-72 18 16,18 0-16,-35-17 31</inkml:trace>
  <inkml:trace contextRef="#ctx0" brushRef="#br0" timeOffset="22910.38">22049 15134 0,'70'0'47,"-17"0"-31,53 0-16,70 0 15,89-17 1,35-1-16,0-17 0,-36-1 16,18-17-1,1 0-15,-54 1 16,-17 34-16,123-53 15,-177 54-15,-34-19 16,-1 19 0,36-36-16,-71 35 15,36 1-15,-1-1 16,36-17-16,-18 17 16,18 0-16,53 1 15,-71-18-15,35 35 16,0 0-16,-17 0 0,-53 0 15,0 0 1,-53-18-16,-18 18 16,0 0-16,-17-18 15,53 18-15,-19 0 16,1 0-16,-17-17 16,17 17-16,35 0 15,-18-18-15,-17 18 16,0 0-16,-18 0 15</inkml:trace>
  <inkml:trace contextRef="#ctx0" brushRef="#br0" timeOffset="28079.79">14023 8096 0,'35'18'32,"18"70"-17,-53-17 1,18 52-16,-18 1 16,0-72-1,17 1-15,1-35 47,0 0-31,17-18-16,53 0 15,36 0 1,70-71-16,17-35 16,1 0-16,0-17 15,-18 0-15,-53 17 16,-106 70-16,-35 19 15,-18 70 64,-35 0-79,-35 70 15</inkml:trace>
  <inkml:trace contextRef="#ctx0" brushRef="#br0" timeOffset="28851.12">14093 8767 0,'-17'88'15,"17"-18"-15,0-34 16,0 34-16,0-17 16,0-18-16,0 1 15,0-19-15,0 1 16,17-1-1,36 1-15,0-18 16,0 0-16,35 0 16,71 0-16,18-35 15,34-36-15,71-17 16,18 0-16,-35 17 16,-1-17-16,-70 18 15,-35-1 1,-35 36-16</inkml:trace>
  <inkml:trace contextRef="#ctx0" brushRef="#br0" timeOffset="30191.16">15752 9596 0,'17'35'79,"71"18"-79,1 35 15,-37-35-15,72 35 16,17 0-16,-35 0 15,0-17-15,0 17 16,-18 18-16,0 35 16,-18-35-16,1 0 15,0 17-15,17 36 16,-35-36-16,17 36 16,18 0-1,-17 0-15,0-1 0,-1 1 16,1-18-1,-18-17-15,0-18 0,-18-18 16,0-18 0,0 19-16,-17-72 15,0 54-15,-18-36 16,0-17 0,0-1-1,0 1 1,0 0 46,-18-18-46,-17 0 0,-89-18-16,54-35 15,-1 0-15,53 0 16,-34 0-16,16 18 15,19 17-15,34 18 110,36 36-95,18 70 1,35 17-16,-36-70 16,-17 0-16,0 35 15,-18-17-15,-17-71 16,17 35 0,-17-18-16,-1-17 46,19 0-14,-1-70-32,36-71 15,-54 70 1,18 1-16,-35 52 16,0 0-16,0 1 15,-17 17 63,-1 0-62,-17 0 0,17 0-16</inkml:trace>
  <inkml:trace contextRef="#ctx0" brushRef="#br0" timeOffset="31881.35">15787 9948 0,'0'-35'109,"0"-18"47,0 35-140,0 1 15,0 52 47,-35 36-78,35 17 16,0-18-16,0 19 16,0-1-1,0-53-15,0 36 16,0-142 93,35 1-93,-35-124-1,0 35 1,0 71-16,0-36 16,0 36-16,0 70 0,0 1 15,0-1 173,70 36-173,19-1 1,157 1-16,-175-18 16,35 0-16,17 0 15,1 0-15,-1 18 16,-105-18 0</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52:13.893"/>
    </inkml:context>
    <inkml:brush xml:id="br0">
      <inkml:brushProperty name="width" value="0.05292" units="cm"/>
      <inkml:brushProperty name="height" value="0.05292" units="cm"/>
      <inkml:brushProperty name="color" value="#FF0000"/>
    </inkml:brush>
  </inkml:definitions>
  <inkml:trace contextRef="#ctx0" brushRef="#br0">22066 14429 0,'159'0'156,"335"0"-156,229 0 16,53 0-16,-123 0 15,-230 0-15,-123 0 16,-106 0-16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16:27.606"/>
    </inkml:context>
    <inkml:brush xml:id="br0">
      <inkml:brushProperty name="width" value="0.05292" units="cm"/>
      <inkml:brushProperty name="height" value="0.05292" units="cm"/>
      <inkml:brushProperty name="color" value="#FF0000"/>
    </inkml:brush>
  </inkml:definitions>
  <inkml:trace contextRef="#ctx0" brushRef="#br0">7073 6632 0,'0'18'203,"0"35"-203,0-18 16,0 36-16,0 17 16,0-18-16,0 19 15,0-19-15,0-52 16,0 52 0,0-52-16,-17 52 15,17-34 1,0-19-16,0 19 15,0 34 1,0-52-16,0 35 16,0 0-16,0-36 15,0 19-15,0-19 16,0 36 0,0 0-16,0-35 0,0-1 15,0 1-15,0 0 16,0 17-16,0 0 15,0 18 1,0-35 0,0-1-16,0 1 15,0 0 1,0-1 0,0 1 15,0 0-31,0-1 15,0 1 32,-18 0-31,18-1 0,0 1-1,-18-1 220,1-17-220,-19 0 1,1 0-16,17-17 15,1-1-15,17 1 16,-18-1-16,1 0 16,17 1-1,17 17 142,1 0-142,-18 17-15,17 19 16,1-19-1,0 18-15,17-17 16,-35 0-16,18-1 16,-1 19-1,1-36-15,-18 17 0,18 1 32,17-18 93,-35-18-125,17-17 15,1 35-15,0-35 16,17-1-16,36-34 15,-54 52-15,1 1 32</inkml:trace>
  <inkml:trace contextRef="#ctx0" brushRef="#br0" timeOffset="3055.69">8308 6368 0,'0'0'0,"0"53"15,18-53 1,-18 17-1,0 1-15,17-1 63,36 19-47,-18-19 15,1 1-16,-1 17 1,-35-17-16,35-18 0,0 53 16,-17-36-16,17-17 15,18 18-15,-35 0 16,35-18 0,35 17-16,18 1 15,-18 0-15,-17-18 16,17 0-16,-53 0 15,18 0-15,0 0 0,18 0 16,-36 0 0,-18 0-16,1 0 15,35 0 17,-18 0-1,-17 0-31,17 0 15,-17-18-15,17 18 16,18-35 0,-18 17-1,-17 0 17,0 1-17,-1-1 1,18 1-1,-17 17 1,0-18 0,35-17-1,-36 17-15,1 0 16,0 1-16,-1-1 16,1 0 15,0 1-16,-18-1 1,35-17 0,-35 17-1,0 1 1,0-1-16,0-17 16,17 17-16,1-17 15,0-18-15,17 35 16,-35-17-16,0 17 15,0 1-15,0-19 16,18 19-16,-18-1 16,0 0-16,17-17 15,-17 18-15,0-36 16,18 35-16,-18 0 16,0 1-16,0-19 15,0 19-15,18-1 16,-18 1-16,0-1 15,0-35 17,0 35-17,0 1 1,0-1 15,0 0-15,-18 1-16,0-1 15,1 18-15,-1-17 16,0-1 0,1 18-16,-1-18 15,0 18-15,1 0 16,-1-17-16,1-1 16,-1-17-16,-17 35 15,-36-18-15,36 18 16,-18 0-1,35 0 1,-17-18-16,-71 18 16,71 0-1,-18 0-15,18 0 16,17 0-16,-53 0 16,19 0-16,16 0 0,1 0 15,-18 0 1,35 0-16,-17 0 15,0 0-15,-18 0 16,18 0-16,-18 0 16,35 36-1,-35-36-15,18 0 16,0 0-16,17 0 0,-35 0 16,35 17-16,1-17 15,-1 0 1,-35 18-16,18-18 15,0 0-15,-18 0 16,35 0-16,-17 18 0,0-1 16,-1-17-1,19 0 1,-36 18 0,17 17-1,19-17 1,-1-1-16,18 1 15,-35 17-15,35-17 16,0 0-16,-18 17 16,1-17-16,17-1 15,0 1-15,0-1 32,0 1-17,0 0-15,0-1 16,0 1-1,0 17-15,0 1 16,0-19 0,0 18-1,0 1-15,0-1 16,0 0 0,0-17-16,0 17 15,0-17-15,0 17 16,0-17-1,0-1-15,0 1 16,0 17-16,17-17 16,-17 17-16,18-35 15,-18 53-15,18-53 16,-18 18 0,17-1-16,1 1 15,-1-18 32,1 18-31,0-18 15,-18 17-15,17-17-1,1 0 1,17 18 15,-17-18-15,0 0-1</inkml:trace>
  <inkml:trace contextRef="#ctx0" brushRef="#br0" timeOffset="4170.75">15222 6579 0,'0'88'31,"0"36"-31,0-71 16,0 17-16,0-17 16,0 36-16,-17 16 15,-1-16-15,18-19 16,0 1-16,-18-71 16,18 35-16,0-17 109,36-18-109,87 0 16,-70 0-1,35-18-15,-35 18 16,18 0-16,-1 0 15,-17 0-15,18 0 16,-36-18 47,0-17-48,-35 0-15</inkml:trace>
  <inkml:trace contextRef="#ctx0" brushRef="#br0" timeOffset="4667.46">16334 6756 0,'53'0'94,"-18"0"-78,53 0-16,-35 0 15,53 0-15,-71 0 16,0 0-16,-17 0 47,0 0-31</inkml:trace>
  <inkml:trace contextRef="#ctx0" brushRef="#br0" timeOffset="5241.62">16528 7020 0,'0'18'110,"123"-18"-95,-88 0 1,54 0-16,-37 0 16,37 0-16,-72 0 15,19-35-15,-1 35 16,-17-18-16</inkml:trace>
  <inkml:trace contextRef="#ctx0" brushRef="#br0" timeOffset="6755.48">17956 6685 0,'-35'0'15,"-18"0"1,36 0 0,-19 0-16,-17 35 15,36-17-15,-19 17 16,36-17-16,-17 17 15,-18 71-15,35-71 16,0 18-16,0 35 16,0 18-16,0-35 15,0 17-15,35 18 16,53-53-16,-17 0 16,-19-18-16,1-17 15,18 35 1,-1-36-16,-52 1 15,0-1-15,-1-17 16,-17 18 0,18 0-1,-18 17-15,0 0 16,0 1-16,0-19 16,0 18-16,0-17 15,0 0 16,0 17-31,-35-35 16,-1 0 0,-16 0-16,16 0 15,-17-18 1,0 18-16,1-53 16,16 53-16,19-17 31,-1-1-31,18-17 15,-18 0-15,18 17 16,0-17 0,0 17-16,0-17 15,0 17-15,0-17 16,0 17-16,0-17 16,53-18-16,-17 0 15,-1 0-15,35 18 16,-34 17-16,87-17 15,-105 35-15,-1 0 16,36-35-16,-17 17 16,-36 0-16,35 1 15,0-54-15,-17 54 16,-18-19 0,35 19-16,18-54 15,-53 36-15,35-53 16,-17 52-16,-18-16 15,18 34-15,-18-17 16,0 17-16,0 0 16,0-17-1,0 17 1,0-17-16,0 17 16,-18 18-16,-17-17 15,-18 17-15,35 0 16,-52 0-16,-36-18 15,35 18-15,-17 0 16,17-17-16,-17 17 16,53 0-1,0-18-15,17 18 32,0 0-32,1 0 15,17 18 1,0-1-16,0 54 15,-18-18-15,0-18 16</inkml:trace>
  <inkml:trace contextRef="#ctx0" brushRef="#br0" timeOffset="8233.25">19632 7655 0,'0'18'78,"35"-18"-62,-17 0 0,17 0-1,-17 0-15,70 0 16,-53 0-16,1 0 16,17 0-16,-1-18 15,1 18-15,0-17 16,-35 17-16,17 0 15,-17 0-15,35 0 16</inkml:trace>
  <inkml:trace contextRef="#ctx0" brushRef="#br0" timeOffset="8845.26">19844 8008 0,'17'18'109,"1"-18"-93,17 0 0,53 0-16,-52 0 15,17 0-15,17 0 16,1 0-16,-36 0 15,18 0-15,0-18 16,-53 0-16,18 18 16</inkml:trace>
  <inkml:trace contextRef="#ctx0" brushRef="#br0" timeOffset="10022.73">20637 7302 0,'0'0'0,"0"18"16,0 0 0,0-1-1,0 1-15,0 0 0,-35-18 94,-18-36-94,53 19 16,-17-36-16,17-18 15,-18 18-15,18 18 16,0-18-16,0-17 16,0 17-1,0 35-15,18-17 0,-1 35 16,1 0-1,-18-18-15,18 18 16,17 0 0,53 0-1,-53 35-15,36 71 16,-36-53-16,-17 35 16,17 53-16,-17-88 0,17 71 15,-35-71 1,0 70-16,0-105 15,0 70-15,-53 0 16,18-70-16,17 35 16,-35-18-16,-17-17 15,-1-1-15,36-17 16,0 0-16,17 0 16,-17 0-16,17 0 78,-35-17-78,53-19 15,0 1-15,0 0 16,0 17 0,18-35-16,17 18 15,-17 35-15,-1 0 16,19 0-1,-19 0 1,54 0-16,-36 18 16,18 35-16,0 0 15,53 52-15,-53-52 16,-36-35 0,71 35-16,-70-53 15,0 0-15,-18 18 16,17-18 31,-17-18-32,18 0 1,17-35-16,1-70 16</inkml:trace>
  <inkml:trace contextRef="#ctx0" brushRef="#br0" timeOffset="10883.92">21555 7073 0,'-18'0'0,"18"53"16,-53 71-16,36-54 15,-19 107 1,19-142-16,17-53 109,35-52-109,-17 52 16,-1 0-16,1 1 16,17-1-16,-17 18 78,-1 0-78,1 18 15,0-1-15,17 36 16,-17-17-16,-1 16 16,1 1-1,-18-35-15,0 53 16,0-19-16,0-16 15,0-19-15,0 19 16,0 17-16,0-18 16,-35 18-1,17-36-15,0 1 16,-17 0-16,35-1 16,-18-17-1,-17 0 48,35-35-63,0-53 15,0 35-15,0-35 16</inkml:trace>
  <inkml:trace contextRef="#ctx0" brushRef="#br0" timeOffset="11725.5">21590 7073 0,'35'-17'32,"18"17"-17,35-18-15,-52 18 16,17 0-16,-36 0 15,1 0-15,-1-18 32,1 18-17,17-35 1,-17 35 0,0 0-16</inkml:trace>
  <inkml:trace contextRef="#ctx0" brushRef="#br0" timeOffset="12786.47">22296 6950 0,'0'0'0,"-53"17"15,-36 19-15,37-19 16,-1 36-16,-18-18 15,53-17-15,1 0 16,-1-1 0,-35 36-16,53-17 15,0-1-15,-17 0 0,-1 18 16,18 0-16,-18 35 16,18-35-1,0-18-15,0 18 0,0-35 16,0 0-1,0-1-15,0 1 16,0 35-16,0-36 16,0 1-16,18 0 15,17 17-15,-35-17 16,35-1-16,-17 1 16,17-18-1,-17 0 1,17 0-16,1 0 15,-19 0-15,54 0 16,-54 0-16,1 0 16,53 0-16,-54 0 15,1 0-15,0-18 16,-18 1 0,17-19-1,-17 1-15,0-36 16,0 19-1,0 34-15,0 0 32,-17 18-17,-1 0 1,18-17-16,-71 17 31,54 0-15,-19 0-16,19 17 15,-18 19-15,-1-36 16,36 17-16,-35 1 16,17 17-16,-17-35 15,17 18 1,18-1-16,0 1 31,0 0-15,-17 17-1,-1-35 1,18 18 0</inkml:trace>
  <inkml:trace contextRef="#ctx0" brushRef="#br0" timeOffset="14273.68">16845 9666 0,'0'0'0,"18"0"0,-89 0 94,-17 0-94,0 0 16,35-35-1,-18 0-15,18-18 0,36 0 16,17 17 0,0-16-16,0 16 15,0-17-15,35 18 16,18 17-16,0 18 15,0 0-15,17 0 0,-52 0 16,53 0 0,-54 0-16,1 0 15,35 18-15,-18 70 16,0-17-16,36 70 16,-18-35-16,-36-36 15,1-34-15,0 16 16,-18 1-16,0 0 15,0-17-15,0 69 16,0-34 0,0-18-16,-53 0 15,18-18-15,-54 18 16,-34-18-16,70-35 16,-35 0-16,17 0 0,36 0 15,-18 0 1,35 0-16,18-53 62,18 0-62,35 18 16,-35 18-16,-1-19 16,1 19-16,-1 17 15,19 0-15,-19 0 16,19 0-1,17 0 1,-18 0 0,0 0-1,89 88-15,-89-53 16,35 18-16,1 35 16,-36-88-16,18 35 15,0-17-15,-35-18 16,17 0-16,-17 0 15,-1 0 17,1-18-17,-18-34-15,18-19 16,-1-17-16,-17 17 16</inkml:trace>
  <inkml:trace contextRef="#ctx0" brushRef="#br0" timeOffset="15308.59">17357 8167 0,'0'53'15,"0"53"1,0 17-16,0-70 15,0 0-15,17 53 16,1 17-16,-18-17 16,35 0-16,-35 17 15,18-105-15,-18 17 16,35-17-16,-17-18 62,-18-18-62,17-17 16,19-36 0,-1 54-16,0-1 15,1 0-15,52 18 0,-18-17 16,1-18 0,52 35-16,-35 0 0,-17 0 15,-18 0 1</inkml:trace>
  <inkml:trace contextRef="#ctx0" brushRef="#br0" timeOffset="15835.76">18821 10195 0,'-71'0'0,"89"0"47,-1 0-47,36 0 16,-35 0-1,17 0-15,1 0 16,16 0-16,-16 0 16,-19 0-16,1 0 15,0-17-15</inkml:trace>
  <inkml:trace contextRef="#ctx0" brushRef="#br0" timeOffset="16251.42">18821 10354 0,'0'0'0,"17"0"0,1 18 16,0-18-1,35 0 1,-1 0-16,1 0 16,0 0-16,-35 0 15,17 0-15,0 0 16,-17-18 15,0 18-15,-1 0-16,19-35 15,34-36-15</inkml:trace>
  <inkml:trace contextRef="#ctx0" brushRef="#br0" timeOffset="17441.2">20144 9155 0,'0'0'0,"0"17"0,35 54 15,18 70 1,-53-35-16,35-18 16,-35 35-1,0-87-15,0-1 16,0-17-16,0 17 31,0-18-15,0 19-16,-18-19 15,-17 19-15,-18 17 16,18-53-16,-53 35 16,52-17-1,19-18-15,-18 0 47,-1-36-31,1 1-1,-53-18-15,53 18 16,17 17-16,-17 0 16,35-34 15,0 34-31,0-35 31,35 53-31,-17 0 16,17 0-1,0 0-15,53 35 16,-35 1-16,0-1 16,18 18-16,-1 35 15,36 18-15,-18-36 16,18 36-1,-53-18-15,0-35 0,-35-53 16,-1 0 31,1-53-31,-18-17-16,0-1 15,70-17-15,-34-18 16</inkml:trace>
  <inkml:trace contextRef="#ctx0" brushRef="#br0" timeOffset="18546.54">20197 9172 0,'0'-17'109,"-53"17"-78,0 0-31,17 0 16,-52 0-16,35 0 16,36 0-1,-1 0 1,0 17 15,18 18-15,0-17-1,0 0-15,0-1 32,0 1-32,0 0 15,18 17 1,0-17-16,-1-1 16,1-17-1,17 0 1,36 0-1,-54 0 1,1 0 0,35-17-16,-35 17 0,-1 0 15,1-18 1</inkml:trace>
  <inkml:trace contextRef="#ctx0" brushRef="#br0" timeOffset="19415.4">20902 9119 0,'18'36'47,"-18"-1"-32,0 35-15,0 19 16,0-36-16,0-18 15,-36 0-15,19-17 16,52-54 78,-17 36-79,17-17-15,0-1 16,-17 1-16,0 17 16,34 0-16,-16 0 15,-19 0 1,19 0-16,-19 0 16,1 0-16,0 0 15,-1 17-15,-17 18 16,0 1-16,0-1 15,0 0-15,0 53 16,0-17-16,0-36 16,0 1-16,0-1 15,-17 71 1,-19-71 0,19-17-16,-1-1 0,-35 19 15,-17-19 1,52-17-16,0 0 15,-17 0 17,17 0-32,-35-17 15,18-19-15,-35-52 16,34 0-16,-17 35 16,36-18-16</inkml:trace>
  <inkml:trace contextRef="#ctx0" brushRef="#br0" timeOffset="20067.47">20955 9155 0,'18'0'32,"-1"0"-32,1 0 15,17 0-15,0 0 16,36-18-1,-18-35-15,0 35 0,0-17 16,53 0-16,-89 17 16,1 18-16,0 0 15</inkml:trace>
  <inkml:trace contextRef="#ctx0" brushRef="#br0" timeOffset="20965.39">22419 8978 0,'0'0'0,"-71"0"0,36 18 15,-18-18-15,18 35 16,0 0-16,-71 1 16,88-19-16,1 1 15,-1-18-15,0 35 16,-17 0-16,0 18 15,17-17-15,0 34 16,-17-17-16,35 18 16,-53-18-16,53-18 15,0 35 1,0-17-16,0-17 16,0 17-16,0-1 15,0 1-15,18 18 0,0-36 16,17 18-16,-18-18 15,1-35 1,-18 18-16,18 0 16,-1-1 15,1 1-31,0-18 16,-1 0-16,19 0 15,17 0-15,-1 0 16,19-18-16,-53 1 15,35-36 1,-18 53-16,-35-18 16,0-17-1,0 17-15,0-17 16,0 17 15,-18-17-15,-35 35-16,18 0 15,0 0-15,-36 18 16,-35 35-16,71-36 16,0 19-16,35-1 15,-36 0-15,19-17 16</inkml:trace>
  <inkml:trace contextRef="#ctx0" brushRef="#br0" timeOffset="24443.5">8202 7673 0,'18'0'32,"17"0"-32,36 141 15,-36-88 1,0 35-16,-17-53 15,17 36-15,53 17 0,-70-70 16,-1-1 0,-17 1-1,36-18 1,-19 0 0,36-18-16,-17-17 15,34-53-15,-35 35 16,-17 18-16,0-18 15,17 18-15,0-18 16,-17-18-16,0 36 16,-1 0-1,-17 17-15,71-53 0,-54 54 16,1-36 0,0 53-16</inkml:trace>
  <inkml:trace contextRef="#ctx0" brushRef="#br0" timeOffset="35836.74">27728 7144 0,'18'0'140,"35"-18"-124,70-35-1,1 18-15,-71 17 16,0 1-16,0-1 16,17 0-16,1 18 15,-54 0-15,19 0 16,-19 0-16</inkml:trace>
  <inkml:trace contextRef="#ctx0" brushRef="#br0" timeOffset="40139.37">27711 7796 0,'35'0'266,"-17"-17"-251,-1 17-15,1-18 16,0-17-16,-18 0 31,0 17-31,35-17 16,-18 17-16,1-17 15,0 35 1,-1-18-16,1 0 16</inkml:trace>
  <inkml:trace contextRef="#ctx0" brushRef="#br0" timeOffset="52249.15">27446 6473 0,'35'0'94,"-17"0"-32,0 0-62,-1 0 32,19 36-17,-19-36-15,-17 53 16,18-53 0,-1 17-16,-17 1 15,18 0-15,-18-1 16,18 1-16,-1-1 15,36-17 157,0-17-156,0-18-16,35-1 16,-17-34-16,52 34 15,-70 19-15,35-1 16,18 1-16,-53-19 15,-35 36-15,35-35 16,-18 35 0,-17 0 31,-1-18-32</inkml:trace>
  <inkml:trace contextRef="#ctx0" brushRef="#br0" timeOffset="53951.6">27764 6967 0,'0'71'78,"0"-36"-78,17 0 16,-17-17-16,0 0 31,0-1-15,18 1 109,0-18-94,-1 0-16,1 0-15,17 0 16,36 0 0,17-35-16,-18 17 0,1 18 15,17-18-15,36 1 16,-36-1-16,18 1 16,-36-1-1,-17 0-15,-18 18 16,18-35-16,-35 35 15,17-18-15,-17 18 16,-1-17-16,19 17 16,-19 0-16,-17-18 15</inkml:trace>
  <inkml:trace contextRef="#ctx0" brushRef="#br0" timeOffset="55440.64">27834 7585 0,'0'35'63,"0"-17"-48,0 17 1,0-17 15,0-1-31,18 1 16,-1-18-1,-17 35-15,0-17 63,18 17-48,0-35 64,-1 0-64,1 0-15,70 0 16,0-35-16,53-36 15,-88 54-15,89-19 0,34-34 16,36-1 0,-1 1-16,-17-1 15,-35 18-15,-71 18 16,-53 35-16,-17-18 16</inkml:trace>
  <inkml:trace contextRef="#ctx0" brushRef="#br0" timeOffset="56937.53">27517 8220 0,'0'17'157,"17"-17"-157,-17 53 15,36-17-15,-19-1 16,36 71-16,-18-89 15,-17 19 1,35 34-16,-18-17 0,-35-35 16,18-18-1,0 17 1,-1-17 0,54 0-1,-18 0-15,17-17 16,36-72-1,53 19-15,-18 17 16,18-18-16,-71 36 16,18-18-16,-89 53 15</inkml:trace>
  <inkml:trace contextRef="#ctx0" brushRef="#br0" timeOffset="64399.81">18133 11836 0,'17'0'141,"1"0"-141,0 0 15,-1 0 1,19 0 0,-19 0-16,89 0 15,0 0-15,-53 0 16,53 0-16,123-71 15,-17 36-15,52-53 16,1 52-16,-36-17 16,-17 36-16,-177 17 15,-17 0 1</inkml:trace>
  <inkml:trace contextRef="#ctx0" brushRef="#br0" timeOffset="69105.92">19138 11571 0,'18'0'31,"-1"0"-15,19 18 0,-19 17-16,54-17 0,-18 52 15,-18-35 1,18 1-16,18-1 15,34 18-15,54 35 16,53 18-16,0-18 16,-1-17-16,36-1 15,-35 36-15,-18-35 16,-71-18-16,-17 17 16,-35-35-16,-1 18 15,18 0-15,-17 18 16,-18-18-16,0-18 15,17 36-15,19-1 16,-72-35 0,36 1-16,-18-1 15,1-17-15,-1-1 16,-35 1 0,18 0-1,-18-1-15,35 18 16,-17 18-16,17 18 0,-18-53 15,1 34 1,17 1-16,1 18 16,-19-18-1,19-36 1,-19-17-16,-17 18 16,18 17-16,-1-35 15,-17 18 1,0 0-1,0-1 17,0 1 124,-35-18-140,0 0-16,-18-35 15,0-1-15,35 19 16,-17-19-16,18 19 15,-1-1 1,-17 1-16,17-1 31,0-17 1,1 17-32,-1 0 62,53 54 110,18-1-156,-35 0-1,52 0-15,-34 1 16,17-1-16,-18 0 15,18 1-15,-36-19 32,1-17 93,-18-17-110,0-1 1,0-17-16,0 17 16,18-35-16,17 35 0,-35-17 15,35-18-15,-17 36 16,0-36-1,-18 17 1,0 19-16,17 17 16,-17-53-1,0 18 1,18 17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22:39.791"/>
    </inkml:context>
    <inkml:brush xml:id="br0">
      <inkml:brushProperty name="width" value="0.05292" units="cm"/>
      <inkml:brushProperty name="height" value="0.05292" units="cm"/>
      <inkml:brushProperty name="color" value="#FF0000"/>
    </inkml:brush>
  </inkml:definitions>
  <inkml:trace contextRef="#ctx0" brushRef="#br0">20796 7426 0,'0'-18'31,"18"18"0,0 18-31,-1-18 16,36 0-1,35 0 1,-52 0-16,105 0 16,70-35-16,124-54 15,89-34-15,87 70 16,142-88-16,105 18 16,-70 17-16,-141 70 15,-159 19-15,-106 17 16,-70 0-1,-194 0-15</inkml:trace>
  <inkml:trace contextRef="#ctx0" brushRef="#br0" timeOffset="1264.34">25576 5662 0,'-17'0'32,"17"35"-32,0 18 15,0 18-15,0 35 16,0-53-16,0 17 16,0 36-16,0 17 15,-18-34-15,0-19 16,18-52-16,0-89 62,0 18-62,0-35 16,-17-18 0,-1-70-16,-35 0 15,36-36-15,17 35 16,0 36-16,0 36 15,0 52-15,0 35 16,0 0 0,35 107 15,0-19-15,0 36-16,18 35 15,0 18 1,-17 0-16,-1-36 15,18-17-15,-36-71 0,36-123 79,-17-36-64,34 1-15,54-18 16,-71 70-16,52-17 15,19 0-15,17 17 16,-35 18-16,-89 53 16,1 0 15,-18 71-15,0 17-16,0-17 15,18 52-15,-1 71 16,-17-17-1,53-1-15,-17-17 16,-19-71-16,18 18 16,-35-53-16,18-18 15,-18-123 48,0 0-48</inkml:trace>
  <inkml:trace contextRef="#ctx0" brushRef="#br0" timeOffset="1992.16">27129 5803 0,'0'18'32,"17"17"-17,-17-17 1,18-18 31,35 0-47,35-36 15,-17-34-15,-19 35 16,90-177 0,-90 159-16,-34 18 15,-18 17 1,-35 18 31,-106 71-32,53 35-15,70-71 16,-35 0-16,-70 177 16,87-106 15,36-36-31,0 18 16,0 1-1,0-72 1,0 18-1,18-17-15,0-18 16,-1 18 0,1-18-1,88 0 1,-36 0-16,-17 0 16,71 0-16,-89 0 15,18 0-15</inkml:trace>
  <inkml:trace contextRef="#ctx0" brushRef="#br0" timeOffset="3095.51">28310 5609 0,'-17'35'78,"-19"1"-62,19-19-1,-1 19 1,-17-19-16,-18 89 16,35-53-1,18-18-15,-53 53 16,36 36 15,17-53-31,0-1 31,0-35-31,0 36 16,0-36 0,17 0-16,1 1 15,0-36 1,-1 0-1,36 0 1,-35 0 0,17 0-16,159-141 15,-123 17 1,35-52 0,-53 17-1,-36 124-15,-17-71 16,0 53-1,0 35-15,0-35 32,-17 53 46,-1 0-63,18 53 1,-18 0-16,18 0 16,0 35-16,0 36 15,0-36-15,0 71 16,18-53 0,17-53-1,0-18-15,-17-35 63,35 0-48,-18-53-15,1 18 16,34-71-16,1 35 16,-36 54-16</inkml:trace>
  <inkml:trace contextRef="#ctx0" brushRef="#br0" timeOffset="3873.33">29122 5733 0,'-18'0'31,"18"35"-31,0 35 16,18 1-16,-18-18 15,53 88 1,-53-88 0,0-18-16,-53-105 78,18-19-63,-1-34-15,-34 35 16,52 17-16,-17 1 16,35 17-1,0 0-15,0 0 16,0 18-16,70-89 16,-34 89-16,-19 17 15,36 1-15,0-1 0,18 18 16,-18 0-1,-1 0-15,19 0 16,17 0-16,-17 71 16,-18-1-16,17 36 15,18 17-15,-52-70 16,-1 36-16,0-1 16,-17 0-16,17 18 15,-17-18-15,-18-17 16,0 17-16,0 0 15,0 0-15,0-17 16,0-54-16,0 1 16,0 0 46</inkml:trace>
  <inkml:trace contextRef="#ctx0" brushRef="#br0" timeOffset="12467.28">13300 11836 0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23:07.348"/>
    </inkml:context>
    <inkml:brush xml:id="br0">
      <inkml:brushProperty name="width" value="0.05292" units="cm"/>
      <inkml:brushProperty name="height" value="0.05292" units="cm"/>
      <inkml:brushProperty name="color" value="#FF0000"/>
    </inkml:brush>
  </inkml:definitions>
  <inkml:trace contextRef="#ctx0" brushRef="#br0">12577 5644 0,'0'18'110,"0"17"-95,0 54-15,-18-1 16,18-71 0,0 36-16,0-35 31,18-18 31,17 0-46,0 0-16,0 0 16,71 0-16,-71 0 0,-17 0 15,17 0 1,-17 0-16,-18 18 62,18 34-62,17 54 16,-35-53-16,0-17 16,0 16-1,0 37-15,0-54 0,0-17 16,0 34-16,0-16 15,0-19 1,-18 1-16,-35 17 16,18-35-16,-71 18 0,53-18 15,-35 0-15,53 0 16,-53 0 0,17 0-16,18 0 15,36 0-15,-19-53 31,36 0-15,0 18 0,0-18-16</inkml:trace>
  <inkml:trace contextRef="#ctx0" brushRef="#br0" timeOffset="897.51">12541 5574 0,'36'0'93,"34"0"-77,18 0-16,89 0 16,-1 0-16,36 0 15,70 0-15,18 0 16,-36 0 0,-34 0-16,-19 0 0,-70 0 15,-158 0 48,-1 18-63,1-18 31</inkml:trace>
  <inkml:trace contextRef="#ctx0" brushRef="#br0" timeOffset="1555.43">15152 5733 0,'-18'70'16,"1"-35"-1,-54 36 1,-70 70-16,35-35 16,35-71-16,-34 36 15,-195 88-15,123-71 16,-17-18 0,18 1-16,17-1 15,18-17-15,141-35 16,35-53 62,1-18-62,-1 17-1,35-34-15</inkml:trace>
  <inkml:trace contextRef="#ctx0" brushRef="#br0" timeOffset="2259.64">14446 5697 0,'0'0'0,"36"53"0,-1 18 16,-18-18-1,19 17-15,-1 18 0,0 1 16,1-1 0,16-18-16,-34-17 0,17 0 15,1 0-15,-19 0 16,1-18-1,17 18-15,0 18 16,1 35-16,-1-36 0,-17-34 16,17-1-1,-17-18-15</inkml:trace>
  <inkml:trace contextRef="#ctx0" brushRef="#br0" timeOffset="3185.19">16069 6050 0,'-35'124'0,"52"-142"140,36 0-124,-17-17-16,-1 17 15,35 18-15,1 0 16,-53 0-16,17 0 0,0 0 16,-17 0-1,-1 0 1,1 0 0,17 36-1,1 52-15,-36-53 16,35 18-16,-17 18 15,-1-18-15,-17 17 16,18-17-16,-18 0 16,0 0-16,0-36 15,0 19-15,0-1 16,0 0-16,0 1 16,-35-19-16,-36 19 15,36-36-15,-1 17 16,1-17-16,0 0 15,0 0 1,-18 0-16,17 18 16,19-18 31,-19-18-32,36-52-15</inkml:trace>
  <inkml:trace contextRef="#ctx0" brushRef="#br0" timeOffset="4436.49">15946 6015 0,'70'-18'203,"-35"1"-188,1-19-15,-19 36 0,54-53 16,-36 36 0,71-36-16,-35 18 15,-36 17-15,71 0 16,-18 18-16,35-17 15,-35-1-15,1 18 16,-19 0-16,-52 0 16,0 0-16,17 0 15,-18 0-15</inkml:trace>
  <inkml:trace contextRef="#ctx0" brushRef="#br0" timeOffset="10461.2">8467 8767 0,'17'0'31,"36"0"-15,35 0-1,-17 0-15,-18 0 16,88 0-1,-53 0-15,36 0 16,-1 0-16,-17 0 16,-18 0-16,-17 0 15,-1 0-15,1 0 16,-54 0-16,72 0 16,-54 0-16,0 0 15,-17 0-15,-1 0 16,19 0-16,-19 0 15,1 0-15,0 0 16,35 0-16,0 0 16,-1 0-16,-16 0 15,87 0-15,-52 0 16,-36 0-16,36 0 16,-19 0-16,37 0 15,-36 0-15,17 0 16,1 0-1,35 0-15,-36 0 16,1 0-16,-54 0 16,107 0-16,-89 0 15,18 0-15,0 0 16,-18 0-16,36 0 16,-18 0-16,0 0 15,-1 0-15,1 0 16,0 0-16,0 0 15,0 0-15,-18 0 16,18 0 0,-35 0-1,17 0-15,-17 0 16,0 0 0,-1 0-1,1 0-15,-1 0 16,1 0-16,35 0 15,-35 0 1,35 0-16,-18 0 16,0 0-16,53 0 15,-17 0-15,-1 0 16,-17 0-16,-35 0 16,53 0-16,-36 52 15,-18-52 1,1 0-1,17 0 1,1 0-16,-19 0 16,36 0-16,18 0 15,-18 0-15,0 0 16,-1 0-16,-16 0 16,-19 0 30</inkml:trace>
  <inkml:trace contextRef="#ctx0" brushRef="#br0" timeOffset="15149.79">13282 7285 0,'-53'0'125,"36"17"-125,-1 1 16,-35 0-16,53-1 16,-35 19-16,-18-19 15,35 1 1,18 17 31,0-17-47,0 0 31,0 34-31,0-34 16,35 0-1,-17-1-15,-18 1 16,0 0-16,35-18 0,-17 17 16,-18 1-1,18 0-15,17 17 16,-17-18-16,-1 19 15,1-19-15,-1 1 16,19 0-16,-19-1 16,1 1-1,0-18 1,17 18 0,-17-1-1,17-17 1,-18 0-1,19 0 1,-1 0-16,-17-17 0,-1 17 16,-17-18-16,18 0 15,0 1-15,-18-19 16,0 19 0,17-1-16,-17 0 15,0 1 1,0-1-16,0 1 15,0-1 1,0-17-16,0 17 16,0-53-16,-17 36 15,17 18 1,-18-19 0,0 19-1,1 17-15,-19-53 16,19 35-16,-19-35 15,36 35-15,-35-17 16,18 35 0,-1 0 15,0 0-15,1-17-1,-1 17-15,-35-18 0,35 18 16,1 0-1,-18-18-15,17 18 63,18 18-47,0 0-16,0-1 15,0 1 79</inkml:trace>
  <inkml:trace contextRef="#ctx0" brushRef="#br0" timeOffset="15844.26">14005 7620 0,'0'18'141,"36"-18"-125,52 0-1,0 0-15,-35 0 0,0 0 16,0 0-16,-18-18 15,18 18-15,-18 0 16</inkml:trace>
  <inkml:trace contextRef="#ctx0" brushRef="#br0" timeOffset="17118.47">14658 7302 0,'70'-35'141,"-17"35"-141,18 0 15,105 0 1,-123 0-16,-35 0 16,0 0-16,-1 0 46,-17 18-30,0 35-16,0-36 16,0 19-16,0-1 15,0-17 1,-17 17-16,-36 18 0,35 0 16,0-36-1,-17 1-15,88-71 125,-18 35-109,53 1-1,54-1 1,-90 18 0,-34 0-16,0 0 47,-18 35-32,0 36 1,17 0-16,-17-36 15,0 18-15,0 0 16,0-18-16,0-17 16,0 17-16,0 0 15,0-17 1,-17-1-16,-1 1 16,0-18-16,-52 0 15,17 0-15,-18 0 16,19 0-16,-19 0 15,-35 0-15,36 0 16,34 0 0,1 0-16,0 0 0,-1 0 15,36-18 48,0 1-48,18-1 1,0-17-16,-1 17 16</inkml:trace>
  <inkml:trace contextRef="#ctx0" brushRef="#br0" timeOffset="17902.87">15646 7497 0,'17'0'93,"1"0"-77,0 0 0,35 0-16,-36 0 15,-17-18 1,18 18-1,-1 0 110</inkml:trace>
  <inkml:trace contextRef="#ctx0" brushRef="#br0" timeOffset="18628.37">15628 7691 0,'0'17'78,"35"-17"-47,-17 0-31,70 0 16,-70 0-1,17 0 1,36 0-16,-54 0 16</inkml:trace>
  <inkml:trace contextRef="#ctx0" brushRef="#br0" timeOffset="20201.59">16175 7373 0,'0'-18'297,"0"36"-281,0 35-1,0-18 1,0-17-16,0 17 16,0 18-16,0 0 15,0-18 1,0 1-1,0-19-15,0 1 16,17 17-16,19 0 16,-19-17-16,-17 0 62,18-18-46,0 0-1,-1 0 17,1 0-32,0 0 15,17-18-15,0-17 16,-17 35-16,35-18 16,-36 0-1,1 1 1,-18-1-1,18 18 1,-1-35 0,-17 17-16,0 1 0,0-19 15,0 19-15,0-19 16,0 19 0,0-1-16,0 1 15,0-19 1,0 19-16,-17-19 31,-1 36 0,-35 0-15,35 0-16,-34 0 16,-1 0-16,17 0 15,-17 0-15,18 0 16,0 0-1,35 18 64,0 0 77</inkml:trace>
  <inkml:trace contextRef="#ctx0" brushRef="#br0" timeOffset="20809.16">16810 7585 0,'0'17'47,"0"1"-31,0 0 0,0-1-16,0 1 15,0 0-15,0-1 31,0 1-31,0-1 16,0 1 15,-18-18 1,1 18-32</inkml:trace>
  <inkml:trace contextRef="#ctx0" brushRef="#br0" timeOffset="21593.43">16969 7250 0,'35'52'16,"-35"1"-1,18 0-15,17 0 16,0-17-16,-35-19 16,0 1-16,0-1 15,0 1-15,18 17 16,-1-17 0</inkml:trace>
  <inkml:trace contextRef="#ctx0" brushRef="#br0" timeOffset="22068.05">17339 7532 0,'0'17'0,"18"36"16,-1 0-1,1-17-15,-18-19 16,0 1 15</inkml:trace>
  <inkml:trace contextRef="#ctx0" brushRef="#br0" timeOffset="23294.26">17586 7250 0,'0'-36'172,"-35"1"-172,35 17 16,0-17-1,0-18-15,0 36 94,17 17-94,1 0 31,0 0-31,-1 17 16,19 36-16,-19-18 15,1 18-15,-1-35 16,-17 17-16,0 0 16,0 18-16,0-17 15,0-19-15,0 19 16,0 17-16,0-18 31,0-18-31,0 19 16,0-1-1,36-17 126,-19-18-125,19 0-16,17 0 15,35 0-15,-71 0 16,19 0-16,-19 0 16,36 0-16,-18 0 15</inkml:trace>
  <inkml:trace contextRef="#ctx0" brushRef="#br0" timeOffset="23667.27">18609 7426 0,'0'0'0,"0"18"0,0 17 16,0 35-16,0-34 15,0-19-15,0 36 16,0-17-1,0-19-15,0 1 16,0-1 31</inkml:trace>
  <inkml:trace contextRef="#ctx0" brushRef="#br0" timeOffset="25169.86">18609 6914 0,'0'-17'47,"35"-1"-16,-17 18-15,17-17-16,0 17 15,1 0 1,-1-18-16,-17-17 16,17 35-1,-17 0 63,-1 17-78,-17 36 16,0-18-16,0 18 16,0-35-1,0 17-15,0-17 0,0 0 141,36-18-125,-1-18-16,18 18 15,35 0-15,18-18 16,-53 18-16,-18 0 15,88 0 1,-87 18-16,-19-18 16,-17 18-1,0-1-15,0 1 16,0 17 0,0 0-16,0-17 15,0 17-15,0-17 16,0 35-16,0-36 31,0 19-31,-53-1 16,36-17-16,-1-18 15,0 35-15,1-17 16,-1-18 0,-17 0-16,17 0 15,18 17-15,-35-17 16,0 0-16,-1 0 15,1 0-15,18 0 16,-54 0-16,36 0 16,-1 0-16,-52 0 15,35 0-15,0 0 16,36 0-16,-19 0 16</inkml:trace>
  <inkml:trace contextRef="#ctx0" brushRef="#br0" timeOffset="32861.9">11942 9207 0,'17'0'125,"107"0"-109,-71 0-16,17 0 16,18 0-16,-17 0 15,35 0-15,-36 0 16,-52 0-1,35 0-15,0 0 16,-36 0-16</inkml:trace>
  <inkml:trace contextRef="#ctx0" brushRef="#br0" timeOffset="40881.14">21784 9596 0,'0'52'78,"0"1"-78,0 36 16,0 34-16,0 1 16,0-1-16,0-17 15,0 17-15,0 36 16,0-18-16,18 36 16,-18-1-1,17 0-15,1 36 0,17 0 16,0 35-1,1-53-15,-19 53 16,-17-18-16,0 0 16,18-17-16,-18-36 15,0-17-15,0-71 16,0-17-16,18-18 16,-18-36-16,17 19 15,1-36-15,0 0 78</inkml:trace>
  <inkml:trace contextRef="#ctx0" brushRef="#br0" timeOffset="41527.44">20990 12294 0,'18'0'32,"35"0"-17,0 0 1,88 0-16,141 0 16,71 0-16,282-53 15,88 18-15,124 0 16,52 35-16,1 0 15,-1 0-15,-122 0 16,-178 0 0,-105-35-16,-106-1 0,-123 36 15,-89-17 1,-158 17-16,-18-18 125,-88 0-125</inkml:trace>
  <inkml:trace contextRef="#ctx0" brushRef="#br0" timeOffset="42511.01">20338 10266 0,'17'35'31,"19"0"-15,34 54 0,-52-1-16,35 18 0,-36 17 15,1-17 1,17 17-16,-35-70 16,0 0-16,0 0 0,0-35 15,0 35 1,0-36-1,0-34 32</inkml:trace>
  <inkml:trace contextRef="#ctx0" brushRef="#br0" timeOffset="43401.63">20832 10072 0,'0'0'0,"0"53"0,35 35 16,-35-70-16,0 34 15,0 1 1,-18-35-16,1 17 16,17-17-16,-36 17 15,-17 0-15,-17 1 16,52-36 0</inkml:trace>
  <inkml:trace contextRef="#ctx0" brushRef="#br0" timeOffset="44195.87">20532 9825 0,'0'0'0,"17"0"94,1 0-63,0 17 48,-18 1-64</inkml:trace>
  <inkml:trace contextRef="#ctx0" brushRef="#br0" timeOffset="45397.75">20355 10178 0,'0'-36'157,"0"19"-142,0-19-15,18 1 16,-18 18-16,0-36 16,35 17-16,-17 19 15,35-19-15,-36 1 16,19 0-16,-19 17 15,1 18-15,0-17 16,-1-19-16,18 36 31,1 0-15,34 0 0,-52 0-16,17 0 15,1 18 1,-36 0-16,35 17 15,-18 0-15,1 0 16,-18-17-16,18 17 0,-18 18 16,35-35-1,-35 17 1,0-17 0,0 17-16,0 0 15,0-17-15,0 17 16,0-17-16,0 0 15,-18 34-15,1-34 16,17 0-16,-36 17 16,19-17-1,-1-18 110</inkml:trace>
  <inkml:trace contextRef="#ctx0" brushRef="#br0" timeOffset="46059.64">21361 9490 0,'0'-18'0,"-18"36"16,0-1-16,-52 54 16,35-36-16,17 18 15,0 18-15,18-18 16,0-18-16,-17 18 16,17 17-1,0 19-15,0-54 0,0 0 16,0 18-1,0-35-15,0 52 16,0-17-16,0-18 16,0-17-16,0 17 15,35-17 1,0 0 0,-35-1-16,18-17 31,-1 0-31,1 0 15,35 0-15,-35 0 16,35 0-16,17-17 16,-17-19-16,18 19 15,-36-1-15,-17 0 16,-1 18 0,-17-17-16</inkml:trace>
  <inkml:trace contextRef="#ctx0" brushRef="#br0" timeOffset="47241.18">21537 10037 0,'0'35'62,"0"-18"-62,0 19 16,0-19-16,0 19 0,0-1 15,0-17 1,35-18 46,1 0-46,17-53-16,-18 0 16,18 17-16,-18 1 15,0-18 1,1-53-16,-19 53 16,1 18-16,-18-18 0,0 36 15,0-19-15,0 19 16,0-1 93,-18 18-93,1 0 15,-19 0-31,19 0 16,-19 18-16,1 35 15,0-18-15,35 18 16,0-36 0,0 19-1,0 17-15,0-18 16,0-17 15,17-18-15,1 0-1,53 0-15,-18 0 16,-18 0-16,35 0 16,-34 0-16,52-18 15,-70 18-15,34 0 16,-34 0-16,-18 35 78,0 36-78,0-54 0,0 19 16,0 34-16,-18-34 15,18-19-15,-17 18 16,-1 1-1,1-19-15,-1 19 16,18-19 0,-18 1-16,36-18 109,17-18-93</inkml:trace>
  <inkml:trace contextRef="#ctx0" brushRef="#br0" timeOffset="47756.4">22472 9966 0,'18'0'31,"-18"53"-15,0-35-16,-18 52 15,0-35 1,1 1-16,-1-1 16,18 0-16,0-17 15,0-1-15,0 1 16,0 0 0,0 17-16,0-17 15,53-54 48,0-52-63,-18 53 15</inkml:trace>
  <inkml:trace contextRef="#ctx0" brushRef="#br0" timeOffset="48679.46">22490 9596 0,'0'0'0,"0"17"47,17-17 16,1 0 187,-18-35-250,0-18 15,0-35-15,-18 17 16,18 54-16,0-1 15,18 71 32,-18 0-31,17 17-16,1 1 16,17-18-16,-35-36 15</inkml:trace>
  <inkml:trace contextRef="#ctx0" brushRef="#br0" timeOffset="49686.24">22719 9402 0,'0'-18'172,"53"18"-172,-18 18 15,-17-1-15,52 89 16,-17 0-16,-18-71 16,1 36-16,-19-1 15,-17 18 1,18-35-16,0 0 16,-18 18-16,0-54 0,0 54 15,0-18-15,0 35 16,0-53-16,-36 36 15,1-18-15,0 0 16,17-18-16,-35 18 16,0 0-1,36-53-15,-1 18 16,0-1-16</inkml:trace>
  <inkml:trace contextRef="#ctx0" brushRef="#br0" timeOffset="51225.15">27869 12894 0,'124'0'47,"-89"0"-32,283-18 1,-54-17 0,36 35-16,18 0 0,-36 0 15,-18 0-15,-34 0 16,-36 0-16,-177 0 16,19-18-1,-54 18 63,-17 0-62,-18 0-16,-18-17 16,-52-18-16,-1-1 15,1 1-15,17-18 16,18 35-16,17 1 15,36 17-15,0 0 16,88 0 78,17 0-79,-17 0-15,0 0 16,53 35-16,53 18 31,-124 0-15,-35-35 0,0 105-16,0-17 15,0-36 1,0 1-1,0 0-15,0-54 16,-18 1-16,1 17 16,17-17-1,-53 17 1,35-35 31,0 0-32,-17 0-15,0 0 16</inkml:trace>
  <inkml:trace contextRef="#ctx0" brushRef="#br0" timeOffset="52278.34">24553 13035 0,'0'0'0,"0"18"0,36 17 16,-36 0-16,0 18 16,0-35-16,0 70 15,0-35-15,0-18 16,0 1 0,-36-36 46,1 0-46,-18-18-16,35-35 15,1-18-15,-1-17 16,1-18-16,17 1 16,0-1-1,0 53-15,0-18 16,0 18-16,35 36 15,0-1-15,53 18 16,-35 0-16,18 0 0,17 0 16,-35 0-1,17 0-15,-17 53 16,0 0-16,-17-18 16,-19 0-16,-17 18 15,71 0-15,-54 0 16,-17 0-16,18-18 15,-18-17-15,18 88 16,-18-88-16,0 70 16,0-35-16,0 0 15,0-36-15,0 18 16,0-17-16,0 53 16,0-54-1,0 1-15,0 17 16,0-70 62,0-18-78</inkml:trace>
  <inkml:trace contextRef="#ctx0" brushRef="#br0" timeOffset="52808.46">25559 13035 0,'17'0'31,"-17"35"-15,18 1-16,-18 34 15,0 18-15,0 36 16,0-71-16,0 0 16,0 17-16,0-17 15,0-35 1,18 35-16,-18-36 15,35 1-15,-35 0 16,0-36 62</inkml:trace>
  <inkml:trace contextRef="#ctx0" brushRef="#br0" timeOffset="53595.1">25859 13335 0,'0'0'0,"-36"35"16,1 1-16,-18 34 15,35 1-15,1-36 16,-1-17-16,-17-1 16,88-17 109,-36 0-110,1 0-15,35 0 16,18 0-16,-18 0 16,-18 0-16,18 0 15,-18 18-15,0-1 16,-17 1-16,-18 0 31,18-1 0,-18 1-31,0 0 0,0-1 16,0 19 0,0-19-16,0 1 0,0 17 15,0 0 1,0-17-16,0 0 15,0-1 17</inkml:trace>
  <inkml:trace contextRef="#ctx0" brushRef="#br0" timeOffset="64319.04">7267 9842 0,'-17'0'422,"-1"18"-235,0 0-187,1-18 31,-1 0-31,18 17 16,-18-17 47,1 18-63,-1 0 31,0-18 47,1 17-62,17 1-16,-35-18 46,17 0-14,-17 18-17,35-1-15,-18 1 16,-17 0-16,17-18 16,0 17-1,1 1 1,-1-18-1,-17 17-15,17 1 16,-35 17 0,18-17-1,17 0-15,1-1 16,-1-17 31,0 18-32,18 0-15,0 34 141,0-16-125,0-19-1,18 1 142,0-18-142,-18 18 1,17-18-1,1 17 1,0-17-16,-1 0 16,19 36 62,-19-19-63,1 1 1,0-18 0,-1 35-16,18 0 15,-52-35 313,-1 0-312,1 0-16,-1 0 31,0 0-31,-35 0 78,36-17-62,-1 17 47,0-18 15,1 0-63,-1 18 1,0-17 62,-17-1-62,35 1 265,18 17-172,-1 0-77,1 0-32,0 0 15,-1 0 1,36 17-1,-17-17 1,-19 0 0,1 18-1,0-1 17,17 19 77,0-36-93,-35 17-1,18-34 235,-1-19-234,1 19-16,-18-1 15,35 1-15,-35-1 16,0-17-16,18 17 16,-18 0-1,18 18-15</inkml:trace>
  <inkml:trace contextRef="#ctx0" brushRef="#br0" timeOffset="71988.28">7708 11130 0,'0'18'78,"18"-18"-62,35 0-16,35 0 16,-18 0-1,19 0-15,-1 0 16,-35 0-16,-18 0 0,0 0 15</inkml:trace>
  <inkml:trace contextRef="#ctx0" brushRef="#br0" timeOffset="74607.56">8925 10901 0,'36'0'109,"16"0"-93,19 0 0,17 0-16,-35 0 0,-18-18 15,54 18-15,-36 0 16,-1 0 0,-16 0-16,17 0 0,-36 0 15,1 0 1,17 0-1,0 0 1,1 0 0,-19 0-16,1 0 15</inkml:trace>
  <inkml:trace contextRef="#ctx0" brushRef="#br0" timeOffset="77514.13">11130 9278 0,'0'18'234,"-70"17"-218,17 0-16,0 36 15,0-36-15,35-35 16,1 35-16,17 1 16,0-19-1,0 1 1,0 0-16,0-1 31,0 1-31,0-1 16,0 1-1,0 0-15,0-1 32,0 1-17,0 17 1,0-17 0,0 0-1,0-1-15,0 1 16,0 35-1,0-36 1,0 1 0,0 0-1,0-1 1,0 1 0,0 0-1,0-1-15,0 1 16,0 0-1,0-1 1,0 18 15,0-17 94,-53-18-109,35 0 0,0-18-16,1 18 15,-1-17 48,18-1-63,-18 1 15,18-1-15,0 0 16,0 1-16,-17-1 16,17 0 15,-18-17 31,18 17-30,0 1 124,18 34-141,17 1-15,-17 0 16,-1 52 0,36-34-1,-35-19-15,-18 1 16,18 17 46,-1-35 157,18-35-203,1-18-1,-1 0-15,-17 53 16,35-35-16,-18-1 16,-18 1-1</inkml:trace>
  <inkml:trace contextRef="#ctx0" brushRef="#br0" timeOffset="124234.6">9031 10001 0,'0'18'125,"0"0"-125,0-1 16,0 1-1,18-1-15,17-17 47,-17 18-47,35 0 16,-18-18-16,0 0 16,36 0-16,-18 17 15,35-17-15,0 0 16,-35 0-16,35 0 15,18 0 1,0-35-16,-53 0 0,0 0 16,-18-18-1,18 17-15,-53 19 0,17-19 16,1 19 0,0-19-1,-1 19 1</inkml:trace>
  <inkml:trace contextRef="#ctx0" brushRef="#br0" timeOffset="127195.81">13670 10001 0,'0'18'47,"0"0"-31,0 17-1,0 0-15,0-17 16,0 35-16,18-36 15,-1 1 1,19 0 0,70-18-1,-18 0 1,53-53-16,0-18 16,71 36-16,-18-18 15,-18 0-15,-17 35 16,-142 18-16,1 0 15,0 0 48,-18 18-47,0 0-1,-18-1-15,0 19 16</inkml:trace>
  <inkml:trace contextRef="#ctx0" brushRef="#br0" timeOffset="129374.55">10372 15663 0,'-18'0'141,"18"36"-141,0 17 15,-18 35-15,1-18 16,17-34-16,0 87 16,0-70-1,0 0-15,0 0 16,0-18-16,0-17 15,0 17-15,0 0 16,0-17-16,0 35 16,-18-53-16,18 35 31,-35-17 94,17-18-125,1-18 16,-19-52-16,1-1 15,17 0-15,-35 18 16,36 1-16,-18-19 15,17 36 1,18 52 172,18 54-188,17-36 15,0 36-15,18-18 16,-35-18-16,35 53 15,-36-88 1,1 35-16,17 1 31,-17-1-31,-1-35 16,-17 18 0,18-1-1,0-17 48,-1 18-48,1-18 17,0 0 14,-18-18-46,0-17 16,0 17 0,0 1-16,17-19 15,1-16-15,-18 16 16,35 19-16,-35-1 16,0-17-1</inkml:trace>
  <inkml:trace contextRef="#ctx0" brushRef="#br0" timeOffset="130094.18">10442 15416 0,'0'18'62,"0"53"-62,0-54 16,0 36-16,0 0 16,18-35-1</inkml:trace>
  <inkml:trace contextRef="#ctx0" brushRef="#br0" timeOffset="131039.46">10513 15046 0,'-36'18'94</inkml:trace>
  <inkml:trace contextRef="#ctx0" brushRef="#br0" timeOffset="132858.28">10830 15011 0,'0'53'62,"0"-36"-62,0 71 16,0-35 0,-17 0-1,17 0-15,0-18 0,0 36 16,0-18-16,-18-53 94,-17 0-79,-18-35 1,53-36-16,-53 1 15,53 52-15,-18-17 16,1 17 0,17 0 124,35 18-124,53 0 0,-35 0-16,18 0 15,-36 0 1,-18 0-16,1 0 15,17 0-15,-17 0 16,0-17-16,-1-1 31,-17 0-15,0-17 0,0 0-16,0 0 15,0 17 1,0 0-1,0 1 64,-17 17-48,-1 53-16,0 0-15,18 35 16,-17 18 0,17-54-16,0-16 15,0-19-15,-18 36 0,18-70 141,0-1-125,0-17-1,0-1-15,0 19 0,71-18 16,-71 17-1,53 18-15,-36 0 16,1 0-16,17 0 63,-17 0-63,-18 18 15,0-1 1,17 18-16,-17 18 15,0 18 1,18-36 0,-18 0-16,0-17 125</inkml:trace>
  <inkml:trace contextRef="#ctx0" brushRef="#br0" timeOffset="133535.34">11818 15575 0,'-18'0'15,"1"0"-15,17 18 16,0-1 0,0 1-16,0 17 31,0 54-15,17-19-1,1-52-15,0 17 16,-1-17-1,1-1 17</inkml:trace>
  <inkml:trace contextRef="#ctx0" brushRef="#br0" timeOffset="134150.24">11747 15240 0,'0'53'0,"0"-18"16,0-17-1,0 17-15,0-17 16,0-1 62,0-70-47,0 18-15,0-53-16,0 53 0,0 17 16,0-17-1,0 70 63,0 0-62</inkml:trace>
  <inkml:trace contextRef="#ctx0" brushRef="#br0" timeOffset="135018.9">12030 15769 0,'0'18'63,"0"17"-48,17 36-15,-17-54 31,0-70 63,0 18-94,0 0 16,0 0-16,0-36 15,0 36 1,18 17-16,35 0 16,-18 18-16,0 0 15,-17 0-15,0 0 16,-1 0 0,1 0-1,17 36 1,-35 17-1,18 0-15,-18-1 16,18 1-16,-18 0 16,17-17-1,-17-19-15,0 18 16,0-87 93</inkml:trace>
  <inkml:trace contextRef="#ctx0" brushRef="#br0" timeOffset="135494.44">12806 14870 0,'-18'0'32,"18"35"-17,0 53-15,0 0 16,0 0-16,0-17 15,0 35-15,0-36 16,0 1-16,0 35 16,18-53-16,-1 0 15,1 0 1,-18-36-16,18 1 16</inkml:trace>
  <inkml:trace contextRef="#ctx0" brushRef="#br0" timeOffset="135953.25">12541 15381 0,'36'0'15,"-72"0"-15,107 0 0,-18 0 16,0 0-16,0 0 15,17 0-15,-17 0 16,-18 0-16,1 0 16,-19 0-16,1 0 15</inkml:trace>
  <inkml:trace contextRef="#ctx0" brushRef="#br0" timeOffset="136790.44">13088 15346 0,'0'17'62,"18"1"-46,-18 0-16,17-1 0,1-17 16,0 0 46,-1 0-62,54 0 16,-36-17-1,0-36-15,-17 35 16,-18-35-16,0 36 78,-18 17-62,-17 0-1,-18 0 1,0 53-16,18-18 16,-18-18-16,35 1 15,18 0 1,-17-1-16,17 19 15,0-19-15,0 1 16,0 35-16,0-36 16,0 19-1,17-19 1,1 19-16,0-36 16,-1 17-16,19 19 15,34-19-15,-52 1 16,-1-18-1,19 0-15,-1 35 16,-17-17-16,-1-18 16,36 0-16,0 0 15,-18 0 1,-17 0-16,0 0 16,17-18-16</inkml:trace>
  <inkml:trace contextRef="#ctx0" brushRef="#br0" timeOffset="137542.41">13723 15416 0,'0'36'63,"0"-1"-63,0 18 15,0 0-15,0-18 16,-18-88 93,18 0-93,0-17-1,0 34-15,0 1 16,0 0-16,0 0 16,18-1-16,35 1 15,-18 17-15,1 18 16,-1 0 0,-18 0-16,1 0 15,0 0-15,35 0 31,-36 0-31,-17 36 16,18-19-16,17 54 16,-35-18-16,0-18 15,0 18-15,0 17 16,18-17 0,-18 0-16,0-35 0,17 70 15,-17-70-15,0-1 16,0 1-1,0 0 64,-17-18-79</inkml:trace>
  <inkml:trace contextRef="#ctx0" brushRef="#br0" timeOffset="140284.94">5856 16175 0,'18'0'78,"17"0"-78,-17 17 16,17-17-16,35 0 16,1 36-16,-36-36 15,36 17-15,-1 1 16,1-18-1,17 18-15,0-1 16,-17 1-16,-1 0 16,1-1-16,0 1 15,-36 0-15,-17-18 16,-1 17-16,1-17 16,-1 0-16,19 18 15,-19-1-15,1 36 16,17-35-1,1 17 1,-36-17-16,35 0 0,18 17 16,0-35-16,17 35 15,-35-17 1,18-1 0,-35-17-16,53 0 15,-1 0-15,-17 0 0,18 0 16,34 0-1,-34 0-15,-18 0 16,-35 0-16,34 0 16,19 0-16,-53 0 15,-1 0-15,1 0 16,0 0-16,-1 0 16,1 0-16,35 0 15,0-17-15,35-19 16,-35 36-16,-18-17 15,0-1-15,18 18 16,0-35-16,-35 35 16,-1 0-16,19 0 15,-36-18-15,35 1 16,0 17-16,1-53 16,-19 35-16,36 18 15,-18-18 1,-35 1-16,36-1 15,-1-17-15,0 35 16,18-18-16,18 1 16,-18-1-16,0-17 15,-36 17-15,54-35 16,-18 35-16,0 1 16,-18-1-16,0-17 15,36 0-15,-54 35 16,1-18-16,0-17 15,-1 35 1,19-36 0,-36 19-16,0-18 15,0-18 1,0 35 0,0-70-16,0 35 0,-36-71 15,1 36-15,17 18 16,1-36-16,-1 88 15,0-35 1,18 18-16,-17 0 16,17-1-16,-18-16 15,18-1-15,0 35 16,-17-17-16,-1-18 16,0 53-16,18-18 15,-17 0-15,-1 1 16,0 17-16,1-18 15,-1 18 1,-53-17-16,1-19 16,35 36-16,-18 0 15,-18 0-15,-17-17 16,-53-1-16,17 18 16,-34 0-1,34-18-15,18 18 16,-52 0-16,34 0 15,36 0-15,-36 0 16,19 0-16,16 0 16,-34 0-16,-1 0 15,36 0-15,-35 18 16,17 0-16,35-1 16,19 1-16,-1-18 15,35 35 1,0-35-16,1 0 15,-19 18-15,-17 17 16,18-17-16,0-1 16,17-17-16,-35 0 15,36 0-15,-1 0 16,-35 18 0,18-18-16,17 0 0,-35 0 15,18 0-15,17 0 16,-34 0-1,34 18-15,-17-18 16,-18 53-16,-18-36 16,1 19-16,34-19 15,1 18-15,0-17 16,-1 17-16,-16 1 16,34-19-1,0 36-15,1-35 0,-1-1 16,0-17-16,18 18 15,0 0 1,-17-1-16,-1 1 16,18 0-1,0-1-15,0 36 16,0 0 0,0 0-1,0-18 1,0-17-16,0 17 15,0 1-15,0 16 16,0-34 0,0 0-16,0 17 15,35 18 1,-17-18-16,-18-17 16,35 17-1,-35 0-15,36-17 16,-19 0-1,1 17 17,-1-35-1,1 0-15,-18 18-1,18-18 16,17 0-31,-35 17 16,18-17-16,17 18 16,18-1-16,17 1 15,1-18-15,-53 18 16</inkml:trace>
  <inkml:trace contextRef="#ctx0" brushRef="#br0" timeOffset="147054.34">8484 17604 0,'-17'0'109,"-1"0"-93,-53 0-1,1-18-15,-36-35 16,18 18-16,-53-89 16,70 107-16,-52-19 15,-36-17-15,0 18 16,-17-18 0,-36 18-16,1-18 15,69 35-15,-16 18 16,69 0-16,72 0 0,-1 0 31,1 0-31,17 36 16,-36-19-16,36 1 15,0 17 1,-17-35-16,-1 18 16,0 0-16,1-1 15,-1 1-15,18 17 31,0-17-31,0-1 16,0 19-16,0-19 16,0 19-16,0-19 15,0 71 1,0-35-16,18 0 0,-1 0 16,19 18-1,-36-18-15,35 0 0,-35-36 16,18 36-16,17-18 15,53 71 1,-53-71 0,-17-17-16,52 0 15,-52-18 1,17 17-16,1-17 16,-1 0-16,36 0 15,-36 0-15,53 18 16,-70-18-16,52 18 15,-35-18-15,18 0 16,-17 0-16,17 0 16,-36 0-16,71 0 15,-17 0-15,0 0 16,-19 0-16,37 0 16,-72 0-1,36 0-15,-35 0 16,17 0-16,-17 0 15,-1 0-15,72-18 0,-72 18 16,36-18-16,-35 18 31,17 0-31,-17 0 16,-1 0 0,1 0-1,0 0-15,52-17 16,-52 17-16,17 0 15,0 0-15,1 0 16,17 0-16,-36 0 16,18 0-16,-17 0 15,17-53 17,-17 53-17,-18-18-15,18 1 16,-18-1-1,0-35 1,0 0-16,0 18 16,0 17-16,0-52 15,0 34-15,0 1 16,0 0 0,-18 17 30,0 18-30,-35 0 0,18 0-1,18-17-15,-36-1 16,35 18 0</inkml:trace>
  <inkml:trace contextRef="#ctx0" brushRef="#br0" timeOffset="155935.29">7620 4568 0,'0'18'31,"18"17"-15,-18 36 31,0-53-47,0 34 15,0 1-15,0-17 16,0 34-16,0 36 16,0-18-16,0-17 15,0 35 1,0 88-16,0-53 15,0 35-15,0 1 0,0-36 16,0 17-16,0-16 16,0 16-16,0-34 15,-18-36 1,18-17-16,0-54 16,0 36-1,0 35 110,18-35-109,17 0-16,0 0 15,0 18 1,-17-1-16,70-17 16,36 141-1,-71-106-15,0-17 16,-18-18-16,35 17 0,-34-34 16,-1-1-1,0 18 1,-35-36-16,36 19 15,-1 17-15,0 35 16,-35-53-16,18 0 16,17 1-16,0-36 109,36 0-93,52-18-1,-52 18-15,299-35 16,-70 35 0,18 0-16,-36 0 15,-18 0-15,1 0 16,-18 0-16,-53 0 15,-18 0-15,-52 0 16,-89 0-16,18 0 16,-18 0-16,-17 0 15,0 0 1,-1 0-16,1-18 16,0 18-16,17 0 15,18 0-15,-36 0 16,36-18-1,-17 1-15,-1 17 16,53 0-16,-17 0 16,-54-18-16,36 1 15,-35-1-15,-1 0 32,-17 1-17,0-1-15,0-53 16,0 36-16,0-88 15,0-1-15,0 89 16,0-89-16,-35-17 16,-18-17-16,18-1 15,17 35-15,1 36 16,-1 53 0,18-18-16,0 18 15,0-18-15,0-35 0,0 17 16,0-17-16,0 35 15,0-35-15,18 0 16,-1-18 0,1 17-16,0 19 15,-18 52-15,17-52 16,-17-1-16,0 36 16,0 17-16,18-17 15,0 0-15,-18 17 16,0-35-16,0-17 15,0 52-15,0-35 16,0 35 0,0 1-16,0-1 15,0 0 1,0 1-16,0-1 16,0 1-16,0-1 15,-18-17 63,0-1-62,-35 1-16,53 17 16,-53-34-1,18 16-15,17 1 16,-17 0-1,18 35-15,-1-36 16,-17 19 0,-18 17-1,0-35 1,35 17-16,-35 18 16,-35-18-1,-71-17 1,71 17-16,0 18 31,35 0-31,-53 0 16,36 0-16,-36 0 15,-35 0 1,-18 0 0,71 0-16,-36 0 15,1 0-15,-18 0 16,52 0-16,-34 0 15,0 0-15,-1 0 16,-105 0 0,105 0-16,-105 0 15,-53 0 1,176 0 0,-18 0-1,1 0-15,-71 0 16,141 0-1,-70 0 1,105 0-16,-70 0 16,52 0-16,-34 0 15,-36 0 1,-17 0 0,52 0-16,53 0 15,1 0-15,-19 0 16,1 0-16,-35 0 15,52 0 1,0 0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26:18.429"/>
    </inkml:context>
    <inkml:brush xml:id="br0">
      <inkml:brushProperty name="width" value="0.05292" units="cm"/>
      <inkml:brushProperty name="height" value="0.05292" units="cm"/>
      <inkml:brushProperty name="color" value="#FF0000"/>
    </inkml:brush>
  </inkml:definitions>
  <inkml:trace contextRef="#ctx0" brushRef="#br0">9366 4762 0,'71'0'62,"-1"0"-62,89 0 16,194 0-16,317 0 16,459 0-16,176 0 15,248 0-15,52 0 16,-106 0-16,-141 0 15,-158 0 1,-301 0-16,-299 0 16,-230 0-16,-334 0 15,-19 0 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26:28.097"/>
    </inkml:context>
    <inkml:brush xml:id="br0">
      <inkml:brushProperty name="width" value="0.05292" units="cm"/>
      <inkml:brushProperty name="height" value="0.05292" units="cm"/>
      <inkml:brushProperty name="color" value="#FF0000"/>
    </inkml:brush>
  </inkml:definitions>
  <inkml:trace contextRef="#ctx0" brushRef="#br0">18133 3687 0,'17'0'125,"-17"-36"-125,18-17 15,-18 0-15,0-17 16,0 52-16,0-17 15,0 17-15,0 1 63,0-1-47,-35 18-1,17 0-15,-70 18 16,53-1-1,-36 19-15,71-19 16,-35-17-16,17 18 16,-35 17-16,36-17 15,-19-1-15,19 19 16,-1-19-16,-17 19 16,0-1-1,35 0 1,-18 0-1,0-35 1,1 18-16,17 0 31,0 17 1,0-17-17,0-1 16,0 19-15,17-19 15,-17 1-31,18-18 16,0 0 0,-1 0-16,18 17 15,-17 1 16,0 0 1,17-18-17,0 0 32,1 0-31,-1 0-1,-18 0-15,36 0 16,18 0-16,-36 0 16,18-18-16,-18 0 15,54 1-15,-54-1 16,35-17-16,-52 17 16,17-17-16,-17 35 15,17-18-15,-17 1 16,17-19-16,-17 19 15,-18-1-15,35-17 16,-35 17 0,18 1-16,-18-1 15,0-17-15,0 17 16,0-35-16,0 18 16,0 17-1,0 1-15,0-1 47,-53 18-16,35 0-31,-52 0 16,17 0-16,-18 0 16,54 0-1,-1 0-15</inkml:trace>
  <inkml:trace contextRef="#ctx0" brushRef="#br0" timeOffset="1587.99">20073 2822 0,'0'18'78,"35"-1"-62,18-17 0,35 0-16,71 0 15,18 0 1,17 0-1,105 0-15,-34 0 0,17-17 16,18-1 0,176 1-16,-335 17 15,-105-18 1,-19 18-16,1-18 0,-71 18 172,35 0-157,1 0 1,-1 0-16,1-17 94,17-19-63,-36 1-31,19 0 16,-36-36-16,35 71 0,-35-35 15,18 17 1,35 1-16,0 34 109,18-17-93,34 36-16,-16-36 16,-1 17-1,-17-17-15,17 0 16,0 0-16,-17 18 15,-1 0 1,1-18-16,-18 17 16,18-17-16,-1 18 15,1-1-15,-18 1 16,18 0-16,-1 17 31,1-17-31,-18-1 16,18 19-1,-18-19 1,0 1 0,0 35-1,0-18 1,-71 18-16,-35-53 16,18 18-1,-35 17-15,70-35 16,-18 0-16,36 18 0,17-1 15,18-34 95,106-89-95,0 17-15</inkml:trace>
  <inkml:trace contextRef="#ctx0" brushRef="#br0" timeOffset="2535.94">23495 2134 0,'-18'18'63,"18"17"-63,0 36 15,18 17 1,0-35-16,17 17 15,0 1-15,0 0 16,1 52-16,17-35 16,0-17-16,-1-18 15,-52-36-15,53-17 16,53 0-16,-35 0 16,35-35-16,-1-18 15,1-53 1,35-35-16,-35 53 0,-70 17 15,-19-52-15,1 52 16,-18 54 0,0-1-16,0 0 15,0 1 32,-71 70-31,36 0-16,0 0 15,17 52-15,0 19 16,18-71-16,0 53 16,0 52-16,0-16 15,0 34 1,0-17-16,0-36 0,18 1 16,0-107-16,17 19 15,-70-89 95</inkml:trace>
  <inkml:trace contextRef="#ctx0" brushRef="#br0" timeOffset="3685.92">17268 4992 0,'0'53'31,"0"53"-31,0-36 16,0 36-16,0 106 15,0 52-15,0 18 16,0-17-16,0 0 16,0-1-1,0-35-15,0-52 0,0-54 16,0-52-16,0-53 15,-35-89 48,0 0-63,-89-158 16,54 88-1,17-18-15,18-35 31,17 141-15,18 18-16,0 53 47,0 35-47,71 52 16,-54 1-1,19-53-15,-1 18 16,0 17-16,36 18 15,-36-36-15,-35-34 16,35 34-16,0-52 16,1-18 31,-19-71-32,1 1-15,17 17 16,-17 0-16,0-18 15,34-35-15,19 1 16,-18 34-16,-18 36 16,-35 17-16,18 18 31,-36 53-15,-70 53-1</inkml:trace>
  <inkml:trace contextRef="#ctx0" brushRef="#br0" timeOffset="4913.78">15205 8290 0,'35'0'31,"-17"0"16,-18-17 16,-36 17-63,36-53 15,0-35-15,36-18 16,34 53-1,71-35-15,-17 52 16,-54 19-16,-17-1 16,71 18-16,-36 0 15,-18 0-15,-52 0 16,0 0-16,-1 53 16,-17 0-16,0 35 15,0 0-15,0 53 16,0-17-16,0-1 15,-35 1-15,-35 17 16,34-123-16,-17 34 16,53-69 62,0-54-78,18-17 15,0 35-15,35-35 0,-18 17 16,18-34 0,-18 34-16,18-17 15,-18 17-15,18 1 16,-35 17-16,-1 53 16,-17-18 30,-35 18-14,17 0-1,18 71-15,0-18-16,0 17 15,0-35 1,0 36-16,0-18 15,0-18-15,0 0 16,0 1-16,0-19 16,0 1-16,0 0 15,53-1-15,-35 1 16,17 0-16,1 17 16,-1-35-1,-17 0-15,-1 0 16,89 0-16,-71 0 15,18 0-15,-18 0 16,1 0-16,17-18 16,-18 1-16,-17-1 31,-18 0-31,0-17 16</inkml:trace>
  <inkml:trace contextRef="#ctx0" brushRef="#br0" timeOffset="9890.84">5697 7267 0,'0'18'62,"53"-18"-31,0 0-31,53 0 0,-35 0 16,87 0 0,107 0-16,88 0 0,141-35 15,193-1 1,19 36-16,-36 0 15,-70 0-15,-53 0 16,-124 0-16,-105 0 16,-36 0-16,-106 0 15,-52 0-15</inkml:trace>
  <inkml:trace contextRef="#ctx0" brushRef="#br0" timeOffset="10928.5">4392 8802 0,'18'0'63,"35"0"-63,35 0 0,88 0 15,18 0-15,106 0 16,53 0-1,123 0-15,124 0 16,-53 0-16,-1 0 16,-69 0-16,-1 0 15,-88 17-15,-70 1 16,-107-18-16,-87 18 16</inkml:trace>
  <inkml:trace contextRef="#ctx0" brushRef="#br0" timeOffset="13791.26">2240 11377 0,'0'0'0,"18"0"32,-1 18-32,1 17 15,0-35 1,35 0-16,0 0 16,52 0-16,-52 0 15,53 0-15,70 0 16,36 0-16,17 0 15,18 0-15,0 0 16,18 0 0,0 0-16,-1 0 15,-35 0-15,18 0 16,-17 0-16,34 0 0,18 0 16,18 0-1,-17 0-15,-19 0 16,36 0-16,-18 0 15,-17 0-15,35 0 16,-36 0-16,1 0 16,-1 0-16,-17 0 15,18 0-15,-18 0 16,-53 0-16,-18 0 16,-52 18-16,-107-18 15,1 0 1</inkml:trace>
  <inkml:trace contextRef="#ctx0" brushRef="#br0" timeOffset="16268.6">1570 13353 0,'17'0'94,"72"0"-94,34 0 16,-17 0-1,17 0-15,1 0 16,-54 0-16,19 0 16,17 0-16,52 0 15,-70 0-15,36 0 16,-36 0-16,-17 0 16,-36 0-16,-17 0 15,17 0-15,18 0 31,-18 0-31,0 0 16,1 0-16,-1-18 0,0 18 16,0 0-16,-17 0 15,35 0-15,-18 0 16,-17 0 0,17-18-16,-17 18 15,-1-17 1,1-1-16,0 18 15,-1 0 1,54-53-16,-53 18 16,-1 35-1,19-18-15,-19 1 32,1-19-17,-18 19 16,0-19-31,0 1 16,0 17-16,0 1 16,0-18-1,0-1-15,0 19 16,0-1 0,0-17-16,-35-18 15,17 35 1,18-17-1,0-36-15,-18 1 16,-17 17-16,35 35 16,0-17-16,-18-36 15,18 54-15,0-1 16,0-17-16,-17 0 16,17 17-16,0-17 15,0 17 1,0-35-1,-18 18-15,18 0 16,0 17 0,0 0-16,0 1 15,-18-1 1,18-17 0,-17-1-16,17 19 31,0-1-31,-36 18 62,-16 0-62,16 0 16,-52 0-16,-35 0 16,34 0-1,37 0-15,-37 0 0,-52 0 16,-18 0-16,54 0 15,-54 0 1,18 0-16,17 0 16,36 0-16,18 0 15,34 0-15,19 0 16,-1 0-16,0 0 16,1 0-1,-19 0 1,1 0-16,-18 0 15,18 0-15,-53 0 16,17 0-16,-17 0 16,17 0-16,1 0 15,-18 0-15,17 35 16,18 1-16,36-36 16,-19 35-16,1-17 15,17-18 1,18 17-1,0 36-15,0-18 16,0-17 0,0 17-16,0 1 15,0-19 1,18 19-16,0-19 16,17 18-16,-17 18 15,-1-35-15,19 17 16,-19 1-16,18 17 15,1-18-15,-19-18 16,1 19-16,-18-19 16,18 1-1,17 53-15,-35-19 16,35-16-16,-35 17 16,0-36-16,18 19 15,-1-1-15,1 18 16,0-36-16,-1 19 31,1-19-15,35 19-1,-35-1 1,-1-17 0,18 34-1,-35-34-15,18 0 16,0-18-16</inkml:trace>
  <inkml:trace contextRef="#ctx0" brushRef="#br0" timeOffset="16835.03">2187 12612 0,'-17'17'16,"17"1"0,0 0-1,0-1 1</inkml:trace>
  <inkml:trace contextRef="#ctx0" brushRef="#br0" timeOffset="17885.28">2134 13229 0,'0'0'0,"36"106"0,-1 35 16,-18 53-16,19-17 16,17 34-16,0-34 15,-36-1 1,-17-53-16,0-34 0,0-72 16,0 19-16,0-19 62,-53-17-31,36-17-31,-1-19 16,0 19 0,1-19-16,-1-17 15,-17-17-15,35-1 16,-35-35-16,35 36 15,0-18-15,0 35 16,0 18-16,0-1 16,0 89 77,0 0-77,0 18-16,0-18 16,0 35-16,0-18 15,0 1-15,0-18 16,0 0-16,0-18 16,17-35 15,1 0 0,52 0-15,-52 0-1,88-71-15,0 1 0,-53 17 16,0 0-16,70-88 16,-35 70-1,-53 36-15,-17 17 0,17 1 16,-17-1-1</inkml:trace>
  <inkml:trace contextRef="#ctx0" brushRef="#br0" timeOffset="18405.89">2081 15699 0,'0'35'47,"18"-35"-32,0 18-15,-18-1 16,35 18 0,-17 18-16,34 18 15,-52-36-15,36 36 16,-19-1-16,54 1 15,-18 35 1</inkml:trace>
  <inkml:trace contextRef="#ctx0" brushRef="#br0" timeOffset="18819.7">1923 15117 0,'0'35'94,"0"-18"-78,0 1-16</inkml:trace>
  <inkml:trace contextRef="#ctx0" brushRef="#br0" timeOffset="19844.66">2081 15557 0,'0'18'16,"18"-18"-16,17 0 31,-35-35-31,36-36 16,-36 36-1,0 17-15,0-17 16,0 17-1,0 36 32,0 70-47,-18 36 16,0-1-16,18-70 16,0 35-16,-17 1 15,17-1-15,0 18 16,0-18-16,0-35 15,0-18-15,0 18 16</inkml:trace>
  <inkml:trace contextRef="#ctx0" brushRef="#br0" timeOffset="27742.85">22737 13970 0,'0'-18'140,"0"-17"-124,0 17-1,0-34 1,0-1 0,0-18-16,-18 53 15,18 1 1,-18-19 15,1 19 16,-1-1-16,0 18-15,-17 0 0,17 0-16,1 0 15,-1 0 1,-17-17-16,-18 17 15,35 0-15,1 0 16,-1 0 0,0-18-1,-17 18-15,17 0 16,-52 0 31,52 0-32,-17 0-15,0 18 16,17-18-16,0 0 16,-17 0-16,0 17 15,17-17 1,-17 18 0,0-18 30,17 17-46,0 1 16,1-18-16,-19 18 16,19-18-1,-18 0 1,35 17-16,-18-17 16,-17 36-1,35-19 1,-18 1-1,0-18-15,18 18 16,-17-1 0,-1-17-16,0 18 15,18 0 1,-17-18 0,-1 17-16,18 1 15,-35 17 1,35-17-1,-18 35 1,18-18 0,0-17-16,-17-18 15,17 17-15,0 18 16,0 1 0,0-1-1,0 18-15,0-35 16,35 34-1,-17-34-15,-1 0 16,1-1 0,17 19-1,-17-36 17,-1 0-17,1 0-15,17 17 16,-17-17-16,0 0 15,-1 18-15,1-18 16,17 35 0,-17-35-16,-1 0 15,1 0 1,0 0-16,17 0 16,0 0-1,-17 0-15,17 0 16,-17 0-16,-1 0 15,19 0-15,-1 0 16,18 0-16,-35-17 16,34-1-16,-16 18 15,-19-18-15,1 18 16,0 0-16,-1-17 16,-17-1-16,18 0 15,0 1-15,17 17 16,0 0-16,0-18 15,-35 0 1,18 18-16,0-17 0,17-1 16,-17 18-1,-1-35-15,1 17 16,35 1 0,-53-1-1,17 18-15,1-18 31,0 1-15,-1-1 0,-17 0-1,18 1-15,-18-1 16,18 18 0,-18-17-1,0-1-15,0 0 16,0-17-1,0 17 1,0 1 0,0-1-1,0-17-15,0 0 16,0 17-16,0 0 16,-18-17-1,0 35 110,1 0-78,-19 0-16,-16 0 1,34 0-32,-35 0 15,18 0-15,-18 0 16,17 0-16,-16 53 15,34-53-15,0 0 16</inkml:trace>
  <inkml:trace contextRef="#ctx0" brushRef="#br0" timeOffset="31454.29">19844 11342 0,'0'17'110,"17"-17"-110,19 18 31,-1-18-31,35 0 16,36 0-16,-53 0 0,35 0 15,71 0-15,18 0 16,52-18-16,0 18 15,18-35 1,-18 35-16,-52 0 16,-36 0-16,-35 0 15,-18 0-15,-17-17 16,-19 17-16,19 0 16,-18-18-16,17 18 15,-52 0-15,17-35 16,36 35-16,-53 0 15,70 0-15,-35-18 16,0 18-16,-18 0 16,35-18-16,-52 18 15,-18-17 173,-35 17-188,-18-53 15,0 53-15,35 0 16,1 0-16,-36-18 16,35 18-1,-17 0-15,17-18 16,1 1 78,-1-1-79,53 18 220,-17 0-220,35 0-15,-36 18 16,1-18-16,0 17 16,17-17-1,0 53 79,1-17-78,-19-19-16,-17 1 31,35 17-31,1-17 15,-19 0 1,1-1 0,-36 1 218,1-1-234,-36 36 16,0-35-16,18 17 15,-18 18-15,-18-18 16,18 1-16,53-19 16,-35 1-16,17 0 15,18-1-15</inkml:trace>
  <inkml:trace contextRef="#ctx0" brushRef="#br0" timeOffset="32587.72">22401 10054 0,'18'0'141,"0"35"-141,17 36 16,0-36-1,0 36-15,1-71 16,-19 53-16,1-36 16,0 1-16,-1 0 15,-17-1-15,0 1 16,18 0 15,0-18-15,-1 0-1,1 0-15,17 0 16,18 0-16,0-18 16,-18-35-16,-35 35 31,0-17-31,18 0 15,0 0-15,-18 17 16,0-17 0,0-1-1,0 72 110,-18 34-109,18 1-16,-18 17 16,18-35-16,0 17 15,0-34-15,0-1 0,0 36 16,0-36-16,0-18 15,0 1 1,0 0 0,-17-1 77</inkml:trace>
  <inkml:trace contextRef="#ctx0" brushRef="#br0" timeOffset="34421.5">19121 12594 0,'0'18'78,"17"35"-62,-17 0-16,18 70 16,17 1-16,-35-72 15,0 37-15,0 17 16,18 17-16,-1 0 16,-17 1-16,0-1 15,18-52-15,-18 0 16,0 17-16,0-71 15,35 107-15,-35-107 16,0 36-16,0-35 16,0 0-16,18-1 31,-18 1-15,0 17 77,-35-70-77,-1-36-16,-17-34 16,36 69-16,-1-34 15,1-36 1,-36 53-16,53 18 15,-36-36-15,36 53 16,0 54 78,0 17-94,18 0 15,0-18-15,17 18 16,0 17-16,-17-34 16,-1-1-1,36 0-15,18 18 16,-36-35-16,-35-1 16,35-17 155,-17-17-155,0-19-16,52-69 16,19-72-1,-19 54 1,-52 87 0,-18 72 109,-18-36-125</inkml:trace>
  <inkml:trace contextRef="#ctx0" brushRef="#br0" timeOffset="35854.61">18027 14676 0,'-35'0'125,"35"-18"-125,0-70 16,0 70 0,0-17-16,0 17 15,0-17-15,35 17 16,18 18 0,-36-17-16,1 17 15,17 0 1,1 0-1,-1 70 1,-35-17 0,0-35-1,18 88-15,-18-54 16,0-16 0,0 17-16,0 17 0,0-52 15,0 35 1,0-36-1,0 1-15,0 17 16,-18-17 0,18-36 62,0-17-63,18-18-15,-1-17 0,19 34 16,-1-87 0,0 70-16,-17 0 0,17-35 15,-35 70 1,18-52-16,-1 34 16,-17 19-1,0 87 110,-17-17-125,17-35 16,-36 35-16,36-18 15,0 0 1,0-17 0,0 35-1,0-36 1,0 1 15,18 70-15,17-88-1,-17 0 1,35 18-16,17-18 16,-34 0-16,17 0 15,-36 0-15,18 0 16,-17 0-16,0-18 47</inkml:trace>
  <inkml:trace contextRef="#ctx0" brushRef="#br0" timeOffset="50343.63">21907 12700 0</inkml:trace>
  <inkml:trace contextRef="#ctx0" brushRef="#br0" timeOffset="105773.51">25224 12541 0,'35'0'234,"53"0"-234,36 0 16,175 0 0,-193 0-1,53 0-15,70 0 16,-123 0-16,-53 0 16,18 0-16,-54 0 15,19 0-15,-1 0 16,-18 0-1,1 0-15,53 0 16,-36 0-16,18 0 16,17 0-16,1 0 15,35 0-15,-53 0 16,35 0-16,0 0 16,0 0-16,-17 0 15,-18 0-15,-36 0 16,19 0-1</inkml:trace>
  <inkml:trace contextRef="#ctx0" brushRef="#br0" timeOffset="109026.51">29051 6050 0,'18'-18'109,"52"-17"-109,54 0 16,-1 17-16,-52 1 16,-18-1-16,17 18 15,1 0 1,-18 0-16,0 0 0,-36 0 47,-17 53-32,0 17 1,0-34-16,-17 17 16,-1 0-16,-17-18 15,0-17-15,17-1 16,0 1-16,1 17 16,34-35 109,1 0-110,35 0-15,-18 0 16,0 0-1,-17 0-15,0 0 32,-18 35-17,0-17 1,0 17-16,0 1 16,0-1-16,0 0 15,-18 53-15,-35-35 16,36 0-1,-19-18-15,36-17 16,-35 17-16,-18-17 0,0 17 16,18-35-1,0 0-15,-36 0 16,0 0-16,19 0 0,-37 0 16,19 0-16,17 0 15,18 0-15,17 0 78,18-17-62</inkml:trace>
  <inkml:trace contextRef="#ctx0" brushRef="#br0" timeOffset="109611.8">31221 5891 0,'0'0'15,"-18"18"-15,-17 35 0,17-35 16,1 17-16,-19 0 16,-17 53-16,18-35 15,18-35 1,-19 17-16,1 36 15,-18-18-15,18 0 0,17-36 16,18 1 0,-18-1-16,18 1 15,-17 0-15,-1-1 16,18 1 0</inkml:trace>
  <inkml:trace contextRef="#ctx0" brushRef="#br0" timeOffset="110255.8">31186 6085 0,'17'18'16,"1"17"15,-1-35-31,-17 18 15,18 0-15,0-1 16,-18 1 0,35 17-1,-17 0 1,-1-35 0,-17 18-16,18 0 15</inkml:trace>
  <inkml:trace contextRef="#ctx0" brushRef="#br0" timeOffset="111022.88">30639 5874 0,'0'-18'16,"17"18"15,19 0-16,-1 18-15,35-1 16,-34 19 0,17-19-16,17 19 15,-34-19-15,52 18 16,-53-17-16,-17 0 16,-1-18-16,1 0 15,0 17-15,-1 19 16,1-19-1,17-17-15,36 36 16,-71-19-16,17 1 16,1-18-16,-18 18 0</inkml:trace>
  <inkml:trace contextRef="#ctx0" brushRef="#br0" timeOffset="112519.93">31891 5627 0,'18'-53'218,"-1"53"-218,1-35 16,35-1 0,-18 36-16,0 0 15,1 0-15,-1 0 16,-17 0-1,35 0 17,-53 18-1,17 17-15,1 1-1,-18-19-15,0 18 16,0-17-16,0 0 15,0 35-15,-18-18 16,-17 0-16,35-17 16,-18-1-16,-17 1 15,17 17 1,1-17 0,-1-18-16,0 18 15,1-18 1,34 0 124,89 0-124,-17 0-16,34 0 16,0 0-16,-34 0 15,-1 0 1,35 35 0,-105-17-1,-18-1 1,0 36-1,0 0-15,0-18 16,0 1 0,0 52-16,0-71 15,0 19-15,0-1 16,0-17-16,0 35 16,-35-36-1,17 1-15,-17 17 16,-1-17-16,19-1 0,-36 19 15,-18-19 1,1 1-16,35 0 16,-36-18-16,0 0 15,-17 17-15,18-17 16,-1 0-16,18 0 16,-35 0-16,35 0 15,18 0-15,17 0 16</inkml:trace>
  <inkml:trace contextRef="#ctx0" brushRef="#br0" timeOffset="120512.52">25876 10460 0,'-17'17'78,"17"1"-62,17 0-1,1-18 1,35 17-1,-36-17 1,19 0-16,-1 0 16,-17 0-1,52 0-15,-35 0 16,1 0-16,-1 0 16,0 0-16,1 0 31,-19 0-31,1 0 15,-1 0-15,19 0 16,-1-17 0,-17 17 31,17-18-1,-17 0-30,-18 1 0,17-18-1,1 17-15,0-17 16,-18 17-16,17 0 16,-17-17-16,18 17 15,-18 1 1,17-18-1,-17-1 1,0 19 0,0-19-1,0 19 1,0-19-16,0-16 31,-17 16 0,17 19-15,-18 17 0,-17-18-16,35 0 31,-35-17-15,-1 17-1,19-17 1,-1 17-16,0 18 15,1-17-15,-19 17 16,1 0-16,35-18 16,-35 18-1,-18 0-15,0 0 16,0 0-16,0 0 16,18 0-16,-18 0 0,18 0 15,0 0 1,-1 0-16,19-17 15,-1 17-15,0 0 47,1 0-47,-1 0 16,-35 17-16,53 1 16,-18-1-16,-52 19 15,52-19-15,1 1 16,-1-18 15,18 18-31,0-1 16,-18 1-1,18 0 1,-17 17 0,17-17-1,0-1 1,0 1-1,0-1-15,0 1 16,0 17 15,0-17-15,0 0 0,0-1-1,0 19-15,0-19 31,0 1-31,0 17 16,0-17 0,17-18-1,1 17-15,-18 1 16,18-18 0,-1 18 15,1-18-16,0 17 1,17 1 0,-18 0-1,1-1 1,0-17 15,-1 18-31,19-1 16,-19 1 15,1-18-15,0 18-1,-1-18 1,1 17-16,0-17 62,-18 18-46,17-18-16</inkml:trace>
  <inkml:trace contextRef="#ctx0" brushRef="#br0" timeOffset="143791.68">20338 11730 0,'0'35'125,"0"0"-110,17-17-15,1 35 16,0-18 0,-18 18-16,0-35 0,0 35 15,17 0-15,-17-36 16,0 1-16,0 0 16,0-1-16,0 1 15,0-1-15,0 1 94,-17-18-47,-1 0-47,-17-18 15,17 1-15,0-18 16,1 17 0,-1-17-16,0 35 0,1-36 15,17 1 1,-18 17 15,18 71 110,18-35-126,17 17-15,-35 1 16,35-1-16,-17 18 31,17 0-31,-17-18 16,0 0-16,-1-35 109,18 0-93,-35-17 0,36-36-16,17 17 15,-18 1-15,-17 0 16,17 0-16,-18 17 15,1-17-15,17-1 16,-17 1 0,0 17-1,-1 18-15,-17-17 32,0-1 139,-17 18-155,-36 0 0,0 0-16,18 0 0,-36 0 15,-17 53-15,35-35 16,0 17-16,-18-17 16,19-18-16,-1 17 15,17 1 1,1 0-16,17-1 31,1-17-31,17 18 16,0-53 77,17-36-93,36-52 16,-35-1-16,0 18 16,-18 71-16,0-36 15,0 1 1,0 52-16,-18 53 47,-106 71-32,72-35 1,-37 35-16,1 52 16,-18 19-16,36-18 15,52 17-15,-17-35 16,35 18-16,0-36 16,53-35-16,0 1 15,17-19-15,18-17 16,1 0-16,16-35 15,-16-18-15,-1 0 16,0 0-16,36 0 16,-1 0-16,0 0 15,36-71-15,-53 1 16,0-36-16,-36-18 16,-17-17-1,-35 0-15,17 18 16,-35-1-16,0 36 15,0 17-15,-35 18 16,-18 1-16,-17 34 0,17 0 16,0 18-1,-18 0-15,1 0 16,-19 0-16,-34 0 16,35 18-16,-18 35 15,-70 53 1,70-53-16,35-1 15,36 37 1,35-72-16,0 36 0,0-17 16,0-19-1,0 1-15,70 17 16,-34-35-16,-1 0 0,53 0 16,-35 18-16,53-1 15,17-17-15,-34 0 16,34 0-1,-17 0-15,-36 0 16,19-17-16,-19-54 16,-52 1-16,-1-54 15,-17 1-15,0-1 16,0 54-16,-52-1 16,-37-17-16,19 53 15,-1-1-15,1 19 16,-71 17-1,52 0-15,1 0 16,-35 35-16,17 18 16,0 53-16,18 35 15,53-18-15,-1 36 16,19-18 0,17-17-16,0-36 15,35-35-15,0 0 16,18-36-16,53 1 15,-35-18 1,17 0-16,-18 0 16,36 0-16,0-18 15,-36-52-15,-34 52 16,-19-52 0,1 52-16,-18 0 0,0-17 15,0 17 16,-35 18-31,-71 0 16,-18 18 0,19 0-16,-19 17 15,36-17-15,-18 17 0,36-18 16,52 1-16,0 0 16,18-1 46</inkml:trace>
  <inkml:trace contextRef="#ctx0" brushRef="#br0" timeOffset="147597.66">24730 8537 0,'-18'0'0,"0"0"15,1 0 1,-1 18-16,-17-1 16,17 1-16,-17 17 15,17-17-15,1 17 16,-1-35-16,0 18 15,1 17 1,-19-17 0,36 0-1,-17-18-15,17 17 16,-18 1-16,-17-1 16,35 1-16,-35 35 31,17-35-31,0 35 15,18-36-15,0 1 16,-17-18-16,17 35 16,-18-17-16,18-1 15,0 1 1,0 0 0,0-1 15,0 19-16,35-1 1,18 0 0,0-17-16,0-1 0,0 1 15,-18-18-15,18 35 16,-35-17-16,0-18 16,-1 0-1,36 0-15,-35 0 31,-1 0-15,1 0 0,0 0-1,-1 0-15,1 0 16,17 0 0,0 0-16,1-18 15,34-17-15,-52 17 16,35-52-16,-18 35 15,-17 35 1,-1-18-16,19-17 16,-19 17-1,1-35 1,0 18-16,-18-18 16,0 0-16,0-18 0,0 36 15,0-18 1,0 0-16,-18 0 15,0 18-15,-17-18 16,0 0-16,-1 18 16,-16-36-16,34 54 15,0 17 1,-17 0-16,17 0 16,1 0-16,-19 0 15,1 0-15,-18 0 16,-17 0-16,-1 0 15,36 0 1,-18 0-16,18 0 16,17 35-16,-35 18 15,0-18-15,18 1 16,0 34-16,17 71 16,-17-88-1,35-18-15,0 18 16,-18 36-16,18-19 15,0-17-15,0-35 16,0 17-16,0 18 16,0-18-16,0 0 15,35 18-15,-17-53 16,0 36 0,-1-19-16,19 1 15,-1 0-15,18 17 0,0-18 16,0-17-16,52 36 15,-52-36 1,36 0-16,-54 0 16,71 0-16,-53-18 15,17 0-15,-35 1 16,1-18-16,-1-1 16,-35 19-16,35-36 15,-17-53-15,-18 71 16,18-89-16,-18 71 15,0-17-15,0-36 16,0 53-16,0 0 16,-36 0-16,19 18 15,-1-1-15,0 19 16,-17 17-16,17 0 16,1 0-1,-19 0-15,-34 0 16,17 0-16,18 0 15,-71 35-15,71-17 16,-54 52-16,-52 54 16,71-89-16,34-17 15,-69 35-15,87-36 16,-17 19-16,35-1 16,0 0-1,0 18-15,0-35 16,0 17-16,17 18 15,-17 0-15,53-18 16,0 0-16,-35-17 16,-18 0-16,17-18 15,36 17-15,-17-17 16,-1 0 0,18 0-16,0-17 15,-18-19 1,18 1-16,0-36 15,-35 19-15,34-1 16,-52-36-16,0 54 0,36-35 16,-36 17-1,0 35-15,0-17 16,0-18 0,-36 35-16,-16 1 15,-19 17-15,-35-18 16,36 18-16,-1 0 15,-17 0-15,-18 18 16,88-18 0,-35 53-16,36-36 15,17 36-15,-18 0 16,18-35-16,0 70 16,0-18-16,0-17 15,0-17 1,0 16-16,71 54 15,-36-88-15,18 17 16,-18-35 0,-17 0-1,35 0-15,-18 0 0,89 0 16,-89 0 0,71 0-16,-89-17 15,36-19-15,71-87 16,-107 105-16,36-88 15,-53 71 1,0-18-16,0 36 16,0-19-16,0 19 15,0-36 1,0 35 0,-35 18-16,-53 0 0,35 0 15,18 0-15,-18 0 16,-36 0-1,1 0-15,35 53 16,-35 53-16,70-53 16,1 17-16,-1-17 15,18-35-15,0 52 16,0-34-16,0-1 16,35-17-16,-17-18 15,0 0 1,17 0-16,-17 0 15,52 0-15,-17 0 16,-18 0 0,18-18-16,0-17 0,35-54 15,-17 1-15,-53 88 16,-1-53-16,-17 18 16,0-18-16,0 0 15,-17 53 32,-72 0-31,37 0-16,-1 18 15,17 17-15,-34 0 16,35-17-16,-18 17 16,35-17-16,0-18 15,18 18 1,0-1 62</inkml:trace>
  <inkml:trace contextRef="#ctx0" brushRef="#br0" timeOffset="152102.6">21696 11871 0,'17'18'16,"19"-18"31,-19 17-32,1 19-15,0-19 16,17 54 0,-17 35-16,-1-54 15,18 19-15,-17-18 16,17-18-16,-35 36 15,36-54-15,-1-17 47,-17 0-31,35-17-16,-1-36 16,37-71-1,16 36-15,-69 35 16,17-17-16,0-1 0,17 1 15,-17 17 1,-35 53-16,-1 0 31,1 0 1,-18 17-17,0 19 1,0-19-1,0 36-15,-35 0 16,-18 35-16</inkml:trace>
  <inkml:trace contextRef="#ctx0" brushRef="#br0" timeOffset="152905.34">21890 12347 0,'0'35'47,"0"-17"-31,0 17-16,0 18 15,17-17 1,1-19-1,-18 1-15,18 0 16,-1-1 31,54-34-31,-18-19-16,70-52 15,-34 53-15,52-36 16,-18 18-1,89-105 1,-106 52-16,-18 35 16,-53 18-16,0 18 0</inkml:trace>
  <inkml:trace contextRef="#ctx0" brushRef="#br0" timeOffset="154134.19">25770 8714 0,'-17'0'15,"17"17"1,-36 19-16,36-19 16,0 18-16,0 18 0,0-17 15,0-19 1,-17 1-16,17 0 15,0-1 64,17-17-64,36-35 1,53-53-16,0 35 0,-35 0 15,34-35 1,-52 35-16,0-35 0,-17 70 16,-1-17-1,-35 17 1,0 53 62,0-17-78,-18 52 16,-17-17-16,17 0 15</inkml:trace>
  <inkml:trace contextRef="#ctx0" brushRef="#br0" timeOffset="155032.6">25647 8943 0,'18'0'32,"-1"35"-32,1 0 15,-18 18-15,17 0 16,19 35-16,-36-70 16,0 0-16,0-1 15,17 1-15,1-18 47,0 0-31,-1 0-1,1 0 1,53 0-16,-1 0 16,1 0-16,17 0 15,-18-53-15,36-35 16,-18 17-16,-52 18 15,52-35 1,-18 35-16,-34 0 16,-19 18-16,19 18 15,-36-1-15,35-17 16,-35 52 109,0 1-109</inkml:trace>
  <inkml:trace contextRef="#ctx0" brushRef="#br0" timeOffset="156000.57">24289 12206 0,'-18'18'47,"-70"17"-47,35-17 16,-18 17-16,-34 18 15,-19 0-15,18 35 16,0-17-16,54-54 15,-1 1-15,-18 17 16,71-17-16,-35-18 16,35 17-1,0-34 110</inkml:trace>
  <inkml:trace contextRef="#ctx0" brushRef="#br0" timeOffset="156463.47">23513 11783 0,'70'159'16,"-70"-107"-16,18 54 16,35 35-16,-53-105 15,70 69-15,-34-34 16,16 0-16,37-18 16,-36 35-16,0-18 15,-1-17-15,-16-35 16,-1 52-16,0-34 15,-17-19-15,0 1 16,-1 0-16,1-1 16,17-17 77</inkml:trace>
  <inkml:trace contextRef="#ctx0" brushRef="#br0" timeOffset="157468.5">27517 8661 0,'0'0'0,"0"17"16,-53 1 46,35 17-62,0-17 16,-34 17-1,16 18-15,1-18 16,-18 54-16,-35-1 16,53-53-1,-18 53-15,17-53 0,1 18 16,17-17-16,1-1 16,-18 0 62,-1-17-78,19 0 15,17-1 1,-18-17 31,18-17-47,-18-19 15,18 1-15</inkml:trace>
  <inkml:trace contextRef="#ctx0" brushRef="#br0" timeOffset="158047.66">26846 8714 0,'36'0'16,"-1"0"-16,-35 17 16,35 19-16,-17-36 15,88 52-15,-18 19 16,0 35-16,0-36 15,-52-34-15,-1 17 16,-18-36-16,36 1 16,-53-1-16,18 1 15,0-18 1,-1 53-16</inkml:trace>
  <inkml:trace contextRef="#ctx0" brushRef="#br0" timeOffset="-188942.7">18186 10301 0,'0'18'79,"35"105"-64,-35-52 1,35 17-16,-17 35 15,-18 19-15,0 16 16,18 19-16,-18-36 16,35 18-16,-18-18 15,1-36-15,0 19 16,-1-36-16,1 106 16,0-106-1,-18-17-15,0-18 16,17-18-16,1 36 15,-18-36-15,0 0 16,0-17-16,0 35 16,0-36-16,18 54 15,17-18 1,-35-18-16,0-17 16,0-1-1,17 1-15,1 17 16,-18-17-1,18 35 17,-18-35-17,17-1-15,1 1 16,-18-1 46,18-17-62,17 18 16,-17 0 0,17-1-1,18 1-15,17-18 16,-17 0-16,35 0 0,71 0 16,18 0-1,-1 0-15,-35 0 16,35 0-16,1 0 15,-18 0-15,-36 0 16,-17 0-16,-18 0 16,36 0-16,-36 0 15,-18 0-15,1 0 16,17 0-16,-17 0 16,-18 0-16,17 0 15,-17 0-15,0 0 16,-18 0-1,-17 0-15,-1 0 0,36 0 16,0 0-16,36 0 16,-1-18-16,35 1 15,-52-1 1,52-17-16,-70 35 16,-18-18-16,1 18 15,-19 0-15,-17-17 110,-17-54-110,-19-17 15,19 17-15,-1 18 16,-17-35-16,-36-35 15,1-36 1,34 18-16,-16 0 16,34 17-16,0 1 15,18-1-15,0 1 0,0 35 16,-17-36-16,17 36 16,-18-36-1,18 36-15,0 18 16,0 34-16,0 19 15,-18 17 189,-17 106-189</inkml:trace>
  <inkml:trace contextRef="#ctx0" brushRef="#br0" timeOffset="-187193.27">21220 13353 0,'17'0'31,"18"-18"-15,54 0-16,17 1 15,17-36-15,-70 53 16,35 0-16,36-18 15,-1-17-15,18 17 16,-17 1-16,17-36 16,-18 35-16,-35-17 15,18-18-15,-35 35 16,-1 1-16,-52 17 16,0-18-16,-1 18 15,1 0 1,-18-18-16,18 18 31,-1-35-31,54 0 16,-36 17-1,18 18 1,-53-18-16,18 1 62,-18-36-46,0-18-16,0 36 16,0-53-16,0 17 15,-18 1-15,0-18 16,-17-54-16,-18 1 16,-17-17-1,34-1-15,-17 0 0,-17-53 16,35 54-16,17 17 15,-17-18 1,35 18-16,0-18 16,0 53-16,0 0 15,0 18-15,-18 0 16,18 0-16,-18 17 16,1-35-16,-19 18 15,19-18-15,-1 36 16,0-18-16,18 17 15,-17 36-15,-1-36 16,18 1-16,0-1 16,0 36-16,0-36 15,0 18-15,0 0 16,0 0-16,0 1 16,0 34-1,-35 18 141,-18 0-140,-70 70-16,-1 19 16,71-54-1,-70 18-15,-89 0 0,-35 35 16,-18-17-16,-34 17 16,34-18-16,18 1 15,35-18-15,36-18 16,0-17-1,17 17-15,35-17 16,36-1-16,0-17 0,-18 0 16,-17 18-1,35-18-15,-18 0 0,0 0 16,53 0 0,-18 0-16,54 17 15,-19-17 48,-34 36-63,-1-36 15,1 17-15,-1 1 16,1 17 0,52-35-16</inkml:trace>
  <inkml:trace contextRef="#ctx0" brushRef="#br0" timeOffset="-186431.65">19173 9666 0,'18'35'141,"0"36"-125,-1 17-16,1-35 15,0 35-15,-1 36 16,1 34-16,35 19 15,-36 35-15,36-1 16,-17 18-16,17-17 16,0 0-16,17-18 15,-35-18-15,18-17 16,-17-36-16,-1-17 16,18-18-16,-18-17 15,-17-36 1,-1 18-16,1 0 15,35-70 64,53-107-79,-71 53 15,53-70-15,36-106 16</inkml:trace>
  <inkml:trace contextRef="#ctx0" brushRef="#br0" timeOffset="-185563.19">21026 9384 0,'0'0'0,"17"53"157,1 17-157,-1 19 15,19 34-15,-36-52 16,53 87-1,-36 19-15,19 34 16,-1 54-16,18 0 16,0-1-16,0-17 15,-36-71-15,1-34 16,0 52-16,34-53 16,-16-35-1,-36-71-15,35 35 16,-88-105 93,18-18-109</inkml:trace>
  <inkml:trace contextRef="#ctx0" brushRef="#br0" timeOffset="-184651.03">18097 10707 0,'-17'0'16,"17"17"31,35-17-31,-17 0-16,-1 0 15,19 18-15,-19-18 16,54 0-16,-1 0 15,36 0 1,106 0-16,53 0 16,17 0-16,35 0 15,1 0-15,17 0 16,-53 0-16,36 0 16,-1 0-16,18 0 15,-53 0-15,-17 0 16,35 0-16,-71 0 15,-35 0 1,-35 0-16,-36 0 0,-17 0 16,-35 0-1,-1 0-15,-34 0 16,-1 0-16,18-18 16,17 18-1,-52 0-15,0-35 16</inkml:trace>
  <inkml:trace contextRef="#ctx0" brushRef="#br0" timeOffset="-182675.03">18732 10301 0,'0'35'47,"0"36"-47,36-18 15,-19 0 1,-17 0-16,36-36 16,-36 1-1,17-18 1,1 0-16,35 0 16,0-18-16,0-35 15,53-35 1,-71 18-16,71-71 15,-53 70-15,-1 18 16,-34 35-16,35 1 16</inkml:trace>
  <inkml:trace contextRef="#ctx0" brushRef="#br0" timeOffset="-182094.16">19844 10107 0,'17'0'16,"-17"18"-16,0 35 16,0 17-16,0-17 15,0 18-15,0-18 16,53-36 31,-35-17-32,17-53-15,53-17 16,-17-18-16,70-1 16,-35-16-16,35-19 15,-18 71-15,-17-17 16,-35 52-16,-18-35 16,0 71 62,-36 17-63,1 0 1</inkml:trace>
  <inkml:trace contextRef="#ctx0" brushRef="#br0" timeOffset="-181325.72">22031 9807 0,'-35'35'16,"35"1"0,-18-1-16,0-17 15,18 35-15,0-36 16,0 1-16,0 0 62,53-18-62,53-18 16,18-53 0,-71 36-16,35 0 15,35-1-15,71-34 16,-35-36-16,0 53 16,-53-17-16,-89 70 15,1 0 79</inkml:trace>
  <inkml:trace contextRef="#ctx0" brushRef="#br0" timeOffset="-180070.37">18433 11553 0,'35'0'156,"53"0"-156,106 0 16,71 0-1,140 0-15,19 0 16,70 36-16,70 17 16,-105 17-16,-124-17 15,-71-35-15,-87 17 16,-142-35-16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29:31.328"/>
    </inkml:context>
    <inkml:brush xml:id="br0">
      <inkml:brushProperty name="width" value="0.05292" units="cm"/>
      <inkml:brushProperty name="height" value="0.05292" units="cm"/>
      <inkml:brushProperty name="color" value="#FF0000"/>
    </inkml:brush>
  </inkml:definitions>
  <inkml:trace contextRef="#ctx0" brushRef="#br0">18362 3722 0,'53'0'141,"18"0"-141,17 0 16,18 0-16,-1 0 15,72 0-15,-1-18 16,1 1-16,34-19 16,-17 36-16,18 0 15,0-17 1,-1-1-16,-17 18 15,18 0-15,-36 0 0,-52 0 16,-36 0 0,-17 0-16,17 0 31</inkml:trace>
  <inkml:trace contextRef="#ctx0" brushRef="#br0" timeOffset="1344.83">18045 2787 0,'17'18'125,"18"17"-110,-17 0-15,-18 36 0,35-1 16,-17 18 0,17-35-16,1 36 15,34 52-15,1 35 16,17 142-1,-35-195-15,-18-52 16,18-1-16,-53-17 16,35-18-16,-17-17 15</inkml:trace>
  <inkml:trace contextRef="#ctx0" brushRef="#br0" timeOffset="4412.31">18080 2787 0,'17'0'203,"54"0"-187,53 0-16,-89 0 15,53 0-15,88 0 16,36 0-16,-36 0 16,36 0-1,-36 0-15,-17 18 16,-18-18-16,18 17 16,-71-17-16,0 35 15,-52-35-15,-1 0 0,-17 0 16,17 0-1,-17 0 79,-1 0-94,36 0 16,-18 0-1,1 0 17,-19 0-32,19 0 15,-19 0-15,1 0 16,0 0 0,-1 0-16,18 0 15,-17 0-15,17 0 16,-17 0-1,105-17 1,-87 17-16,-1 0 16,18-18-16,-35 18 15,-36 53 188,0 18-187,-52 52 0,52-35-16,0-17 15,1-1-15,17-17 16,0-17 0,0-1-16,0-17 0,0-1 343,0 18-343,0 1 16,0-19 15</inkml:trace>
  <inkml:trace contextRef="#ctx0" brushRef="#br0" timeOffset="5911.76">25418 3898 0,'53'0'141,"70"-17"-126,89-19-15,52 19 16,36-36 0,0 17-16,-35 1 0,-36 35 15,-17 0 1,-71 0-16,-53 0 0,-18 0 16,-52 0-1</inkml:trace>
  <inkml:trace contextRef="#ctx0" brushRef="#br0" timeOffset="6748.59">24765 3052 0,'71'105'16,"-54"-69"-16,18-1 16,1 18-16,-1 70 15,0-87-15,-35-1 16,18 18-16,35 0 15,-36-36-15,19 36 16,17-17 0,-53-19-16,17 1 15,1-1-15,0 1 16,-18 0-16,53 35 16,-36-36-1,1 1-15,17 35 16,-17-53-1,17 35 1,-17-17-16,-1-1 16,-34-34 93</inkml:trace>
  <inkml:trace contextRef="#ctx0" brushRef="#br0" timeOffset="7467.92">25912 2857 0,'0'0'0,"158"53"0,-34-35 15,17 0 1,-141-1-16,0 1 219</inkml:trace>
  <inkml:trace contextRef="#ctx0" brushRef="#br0" timeOffset="8637.94">25347 2893 0,'0'0'0,"247"-36"16,-106 36-16,18 0 16,-18 0-16,35 0 15,-17 0-15,-18 0 16,0 0-16,-52 0 15,16 0-15,-52 0 16,18 0-16,-36 0 16,-17 0 156,-18 18-172,17 17 15,1 36-15,0-18 16,-18 53-16,17 17 15,-17-70 1,0 35-16,36 0 0,-19-17 16,1 0-1,-18-1-15,18-35 16,-1-35-16,-17 18 16,18 0 30</inkml:trace>
  <inkml:trace contextRef="#ctx0" brushRef="#br0" timeOffset="16508.2">3933 8678 0,'53'0'141,"53"0"-125,-35 0-1,88 0-15,52 0 16,107 0-16,-1 0 15,124 0-15,35 0 16,18 0-16,-70 0 16,-1 0-16,-70 0 15,70 0-15,-53 0 16,1 0-16,-54 0 16,-34 0-16,-19 0 15,-87 0-15,-19 0 16,-69 0-16</inkml:trace>
  <inkml:trace contextRef="#ctx0" brushRef="#br0" timeOffset="19386.16">5274 9913 0,'18'18'78,"-1"-18"-62,1 17 46,17-17-46,0 0 0,36 0-1,35 0-15,17 0 0,-87 0 16,52 0-1,71 0-15,-18 0 16,35 0-16,0 0 16,-17 0-16,-18 0 15,-17 0-15,-36 0 16,53 0-16,-17 0 16,87 0-1,1 0 1,-89 0-16,1 0 15,-36 0-15,18 0 16,-36 0-16,1 0 16,0 0-16,17 0 15,0 0 1,-18 0-16,-17 0 0,18 0 16,17 0-1,18-17-15,17-19 16,-34 19-16,-1 17 0,35-18 15,-34 18 1,-1 0-16,35 0 16,1 0-16,-36 0 15,0 0-15,0 0 16,-17 0-16,-18 0 16,17 0-16,-17 0 15,88 0 1,-88 0-1,53 0-15,-53 0 16,-35 0-16,17 0 16,-17 0-16,34 0 15,37 0-15,-36 0 16,-36 0-16,36 0 16,0 0-1,35 0-15,-70 0 16,17 0-16,18 0 15,-18 0 1,-17 0-16,17 0 16,18 0-16,0 0 15,0 0-15,35 0 16,0 0-16,1 0 16,-19 0-16,18 0 15,1 0-15,-1 0 16,18 0-16,-54 0 15,1 0-15,-17 0 16,17 0-16,-18 0 16,18 0-16,-18 0 15,-17 0 1,-1 0 0,1 0-16</inkml:trace>
  <inkml:trace contextRef="#ctx0" brushRef="#br0" timeOffset="23958.55">4039 11836 0,'18'0'110,"0"0"-95,34 0 1,1 0-1,-17 0-15,34 0 16,-17 0-16,35 0 16,89 0-16,52 0 15,36 0-15,123 0 16,158 0-16,19-36 16,335 1-1,-177 35-15,-176 0 16,-124 0-16,-141 0 15,-17 0-15,-124 0 16,-106 0-16,18 0 16</inkml:trace>
  <inkml:trace contextRef="#ctx0" brushRef="#br0" timeOffset="94065.35">19050 11342 0,'-18'0'140,"-17"0"-124,0 17-1,-18 19-15,18-1 16,-1 0-16,1 1 16,-18 16-16,35-34 15,1 0-15,-36 17 16,35-17 0,18-1-16,0 19 15,0 34 1,0-52-1,0-1-15,0 19 0,0-19 16,18 1-16,-18 17 16,18-17-16,-18 0 15,17 17 1,1-18 0,-18 1-16,0 0 0,0-1 15,17 1 32,1 0-47,0-18 31,-1 0 79,1 0 93,0 17-188,-1-17 1,19 18 0,-19-18-16,1 0 15,0 0 48,17 0-48,-18 0 17,1 0-32,17 0 31,-17 0-31,-18-18 16,35 1-1,-17-1 1,0 0 31,-18-17 31,17 17-78,-17 1 31,18-1-15,-18 1-16,0-1 62,0 0-62,0 1 31,0-1-15,0 0 47,0-17-48,0-18-15,0 35 16,0 1-1,0-1 1,0 1 0,0-1 31,0-17-32,0 17-15,0 0 16,0 1-1,0-19-15,0 19 16,0-1 0,0 1-16,0-1 15,0 0 1,-18 18 0,18-17-16,0-19 15,-17 19 1,17-1 15,-18 18-15,18-35 15</inkml:trace>
  <inkml:trace contextRef="#ctx0" brushRef="#br0" timeOffset="98057.04">26352 11448 0,'0'0'0,"-17"0"16,-1 0 0,1 0 124,-1 0-124,-17 0-16,17 0 16,-17 0-16,-18 0 15,0 0-15,18 0 16,-54 0-16,37 0 15,-19 0 1,53 0-16,-17 0 16,17 0-1,1 0 32,-19 0-47,36 17 16,-17 1-1,17 0 17,0-1-32,0 1 15,0-1-15,0 36 16,0 0 0,0-35-1,0 0-15,0-1 16,0 1-16,0-1 15,0 1-15,0 0 16,0 17 0,0-17-1,0-1 1,0 1-16,0 0 16,0-1-16,0 1 15,17-18 1,1 18-1,-18 17 1,18-35 15,-1 35 16,1-35 31,0 0-46,-1 0 46,1 0-47,0 18-31,-1-18 109,36 0-93,-18 0-16,-17 0 16,17 0-1,36 17-15,-53-17 16,-1 0-16,36 0 15,-35 0-15,-1 0 16,1 0 0,17 0-1,-17 0 17,0 0-17,17 0 79,-18-17-63,-17-1-15,0 0-16,0-17 15,0 18-15,0-1 16,0 0-16,0 1 16,0-1-16,0-17 15,0-18-15,0 17 16,0 1-16,0-18 16,-17 53-1,17-35 1,0 17 78,-18-35-79,18 36 1,0-1-1,0 1 1,0-1-16,0 0 16,-35-17 93</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4-20T06:32:15.030"/>
    </inkml:context>
    <inkml:brush xml:id="br0">
      <inkml:brushProperty name="width" value="0.05292" units="cm"/>
      <inkml:brushProperty name="height" value="0.05292" units="cm"/>
      <inkml:brushProperty name="color" value="#FF0000"/>
    </inkml:brush>
  </inkml:definitions>
  <inkml:trace contextRef="#ctx0" brushRef="#br0">7955 7479 0,'53'35'203,"0"-35"-203,18 0 15,-19 0-15,72 0 16,-71 0 0,35 0-16,-17 0 0,-19-17 15,19-19-15,35-17 16,0-17-16,-36 17 16,36-35-1,0 35-15,-36 0 16,1 18-16,0 17 15,-1 0-15,-17 18 16,-35 0-16,17 0 16,-17 0-16</inkml:trace>
  <inkml:trace contextRef="#ctx0" brushRef="#br0" timeOffset="854.99">9613 8361 0,'35'35'47,"-35"-17"-32,36 35-15,-1-18 16,36 18-16,-36 0 16,18 0-1,-18-18-15,89 71 0,-54-36 16,-17-34-1,35-19-15,-35-17 0,35 0 16,53 0 0,1 0-16,34 0 15,0 0-15,36-35 16,-53-18-16,-1 0 0,-34-17 16,-18-19-16,-71 72 15,36-1 1,-54 18-16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F53936-93E4-4089-A898-9588FFF23C5F}" type="datetimeFigureOut">
              <a:rPr lang="en-IN" smtClean="0"/>
              <a:t>12-01-2026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8AC189-2477-4281-95FD-36EC142E2553}" type="slidenum">
              <a:rPr lang="en-IN" smtClean="0"/>
              <a:t>‹#›</a:t>
            </a:fld>
            <a:endParaRPr lang="en-IN"/>
          </a:p>
        </p:txBody>
      </p:sp>
    </p:spTree>
    <p:extLst>
      <p:ext uri="{BB962C8B-B14F-4D97-AF65-F5344CB8AC3E}">
        <p14:creationId xmlns:p14="http://schemas.microsoft.com/office/powerpoint/2010/main" val="3635727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2999-CD60-42F5-858A-CDF958EFEB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4E2B5E5-C71D-4516-A93B-8A8AF44DFF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441BC32-318E-4006-86DA-FB09029A96F1}"/>
              </a:ext>
            </a:extLst>
          </p:cNvPr>
          <p:cNvSpPr>
            <a:spLocks noGrp="1"/>
          </p:cNvSpPr>
          <p:nvPr>
            <p:ph type="dt" sz="half" idx="10"/>
          </p:nvPr>
        </p:nvSpPr>
        <p:spPr/>
        <p:txBody>
          <a:bodyPr/>
          <a:lstStyle/>
          <a:p>
            <a:fld id="{CB66A51A-B069-4AE5-A270-24041FB8E52A}" type="datetimeFigureOut">
              <a:rPr lang="en-IN" smtClean="0"/>
              <a:t>12-01-2026</a:t>
            </a:fld>
            <a:endParaRPr lang="en-IN"/>
          </a:p>
        </p:txBody>
      </p:sp>
      <p:sp>
        <p:nvSpPr>
          <p:cNvPr id="5" name="Footer Placeholder 4">
            <a:extLst>
              <a:ext uri="{FF2B5EF4-FFF2-40B4-BE49-F238E27FC236}">
                <a16:creationId xmlns:a16="http://schemas.microsoft.com/office/drawing/2014/main" id="{CB3A1768-40EA-4D14-B2C5-BC31867A68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9436A6-20B1-4E76-B4C3-42B716095FF6}"/>
              </a:ext>
            </a:extLst>
          </p:cNvPr>
          <p:cNvSpPr>
            <a:spLocks noGrp="1"/>
          </p:cNvSpPr>
          <p:nvPr>
            <p:ph type="sldNum" sz="quarter" idx="12"/>
          </p:nvPr>
        </p:nvSpPr>
        <p:spPr/>
        <p:txBody>
          <a:bodyPr/>
          <a:lstStyle/>
          <a:p>
            <a:fld id="{4709E4C0-382E-48B7-B1C6-068F0DF3D41E}" type="slidenum">
              <a:rPr lang="en-IN" smtClean="0"/>
              <a:t>‹#›</a:t>
            </a:fld>
            <a:endParaRPr lang="en-IN"/>
          </a:p>
        </p:txBody>
      </p:sp>
    </p:spTree>
    <p:extLst>
      <p:ext uri="{BB962C8B-B14F-4D97-AF65-F5344CB8AC3E}">
        <p14:creationId xmlns:p14="http://schemas.microsoft.com/office/powerpoint/2010/main" val="1788148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45C7A-EBDA-43F2-86D7-AE085907AB7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D943C4-F43A-4248-B4D2-971386A0AF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A9B50C-69EC-4728-BAB9-595396E99A90}"/>
              </a:ext>
            </a:extLst>
          </p:cNvPr>
          <p:cNvSpPr>
            <a:spLocks noGrp="1"/>
          </p:cNvSpPr>
          <p:nvPr>
            <p:ph type="dt" sz="half" idx="10"/>
          </p:nvPr>
        </p:nvSpPr>
        <p:spPr/>
        <p:txBody>
          <a:bodyPr/>
          <a:lstStyle/>
          <a:p>
            <a:fld id="{CB66A51A-B069-4AE5-A270-24041FB8E52A}" type="datetimeFigureOut">
              <a:rPr lang="en-IN" smtClean="0"/>
              <a:t>12-01-2026</a:t>
            </a:fld>
            <a:endParaRPr lang="en-IN"/>
          </a:p>
        </p:txBody>
      </p:sp>
      <p:sp>
        <p:nvSpPr>
          <p:cNvPr id="5" name="Footer Placeholder 4">
            <a:extLst>
              <a:ext uri="{FF2B5EF4-FFF2-40B4-BE49-F238E27FC236}">
                <a16:creationId xmlns:a16="http://schemas.microsoft.com/office/drawing/2014/main" id="{510A8142-BCF1-4380-AF16-76E6A31C84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93591A-05DF-47A3-801E-172E1FF44F8A}"/>
              </a:ext>
            </a:extLst>
          </p:cNvPr>
          <p:cNvSpPr>
            <a:spLocks noGrp="1"/>
          </p:cNvSpPr>
          <p:nvPr>
            <p:ph type="sldNum" sz="quarter" idx="12"/>
          </p:nvPr>
        </p:nvSpPr>
        <p:spPr/>
        <p:txBody>
          <a:bodyPr/>
          <a:lstStyle/>
          <a:p>
            <a:fld id="{4709E4C0-382E-48B7-B1C6-068F0DF3D41E}" type="slidenum">
              <a:rPr lang="en-IN" smtClean="0"/>
              <a:t>‹#›</a:t>
            </a:fld>
            <a:endParaRPr lang="en-IN"/>
          </a:p>
        </p:txBody>
      </p:sp>
    </p:spTree>
    <p:extLst>
      <p:ext uri="{BB962C8B-B14F-4D97-AF65-F5344CB8AC3E}">
        <p14:creationId xmlns:p14="http://schemas.microsoft.com/office/powerpoint/2010/main" val="3148710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8619DC-CB32-4BE1-A43D-85F95AF4AF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E5F263-9139-4F2E-A04B-CB45B71D31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A16DCD-DAF8-47FB-A11F-AEC996AA182F}"/>
              </a:ext>
            </a:extLst>
          </p:cNvPr>
          <p:cNvSpPr>
            <a:spLocks noGrp="1"/>
          </p:cNvSpPr>
          <p:nvPr>
            <p:ph type="dt" sz="half" idx="10"/>
          </p:nvPr>
        </p:nvSpPr>
        <p:spPr/>
        <p:txBody>
          <a:bodyPr/>
          <a:lstStyle/>
          <a:p>
            <a:fld id="{CB66A51A-B069-4AE5-A270-24041FB8E52A}" type="datetimeFigureOut">
              <a:rPr lang="en-IN" smtClean="0"/>
              <a:t>12-01-2026</a:t>
            </a:fld>
            <a:endParaRPr lang="en-IN"/>
          </a:p>
        </p:txBody>
      </p:sp>
      <p:sp>
        <p:nvSpPr>
          <p:cNvPr id="5" name="Footer Placeholder 4">
            <a:extLst>
              <a:ext uri="{FF2B5EF4-FFF2-40B4-BE49-F238E27FC236}">
                <a16:creationId xmlns:a16="http://schemas.microsoft.com/office/drawing/2014/main" id="{DFB2E1F9-F4E3-47B7-830C-7E193AF99D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2CEBCB-9549-4532-84FE-CE1D19938765}"/>
              </a:ext>
            </a:extLst>
          </p:cNvPr>
          <p:cNvSpPr>
            <a:spLocks noGrp="1"/>
          </p:cNvSpPr>
          <p:nvPr>
            <p:ph type="sldNum" sz="quarter" idx="12"/>
          </p:nvPr>
        </p:nvSpPr>
        <p:spPr/>
        <p:txBody>
          <a:bodyPr/>
          <a:lstStyle/>
          <a:p>
            <a:fld id="{4709E4C0-382E-48B7-B1C6-068F0DF3D41E}" type="slidenum">
              <a:rPr lang="en-IN" smtClean="0"/>
              <a:t>‹#›</a:t>
            </a:fld>
            <a:endParaRPr lang="en-IN"/>
          </a:p>
        </p:txBody>
      </p:sp>
    </p:spTree>
    <p:extLst>
      <p:ext uri="{BB962C8B-B14F-4D97-AF65-F5344CB8AC3E}">
        <p14:creationId xmlns:p14="http://schemas.microsoft.com/office/powerpoint/2010/main" val="3394419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4EE5-F924-44FE-B5CE-046ECE8B75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9220D1-EF4D-4079-9ECD-29176FF0CB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6DBC09-1F56-4B69-B9C1-0C76636A7746}"/>
              </a:ext>
            </a:extLst>
          </p:cNvPr>
          <p:cNvSpPr>
            <a:spLocks noGrp="1"/>
          </p:cNvSpPr>
          <p:nvPr>
            <p:ph type="dt" sz="half" idx="10"/>
          </p:nvPr>
        </p:nvSpPr>
        <p:spPr/>
        <p:txBody>
          <a:bodyPr/>
          <a:lstStyle/>
          <a:p>
            <a:fld id="{CB66A51A-B069-4AE5-A270-24041FB8E52A}" type="datetimeFigureOut">
              <a:rPr lang="en-IN" smtClean="0"/>
              <a:t>12-01-2026</a:t>
            </a:fld>
            <a:endParaRPr lang="en-IN"/>
          </a:p>
        </p:txBody>
      </p:sp>
      <p:sp>
        <p:nvSpPr>
          <p:cNvPr id="5" name="Footer Placeholder 4">
            <a:extLst>
              <a:ext uri="{FF2B5EF4-FFF2-40B4-BE49-F238E27FC236}">
                <a16:creationId xmlns:a16="http://schemas.microsoft.com/office/drawing/2014/main" id="{BEB7B6DB-FEC9-4988-9CD0-BA593549E6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33F2FC-12E4-49C3-8ABE-55A511DEDD30}"/>
              </a:ext>
            </a:extLst>
          </p:cNvPr>
          <p:cNvSpPr>
            <a:spLocks noGrp="1"/>
          </p:cNvSpPr>
          <p:nvPr>
            <p:ph type="sldNum" sz="quarter" idx="12"/>
          </p:nvPr>
        </p:nvSpPr>
        <p:spPr/>
        <p:txBody>
          <a:bodyPr/>
          <a:lstStyle/>
          <a:p>
            <a:fld id="{4709E4C0-382E-48B7-B1C6-068F0DF3D41E}" type="slidenum">
              <a:rPr lang="en-IN" smtClean="0"/>
              <a:t>‹#›</a:t>
            </a:fld>
            <a:endParaRPr lang="en-IN"/>
          </a:p>
        </p:txBody>
      </p:sp>
    </p:spTree>
    <p:extLst>
      <p:ext uri="{BB962C8B-B14F-4D97-AF65-F5344CB8AC3E}">
        <p14:creationId xmlns:p14="http://schemas.microsoft.com/office/powerpoint/2010/main" val="2089663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B085C-C101-45EE-A241-C7A349C44E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93F599D-53FE-43EF-AC05-47DDA59DE6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E85B1E-04A4-4CE1-97F9-6538F931E61E}"/>
              </a:ext>
            </a:extLst>
          </p:cNvPr>
          <p:cNvSpPr>
            <a:spLocks noGrp="1"/>
          </p:cNvSpPr>
          <p:nvPr>
            <p:ph type="dt" sz="half" idx="10"/>
          </p:nvPr>
        </p:nvSpPr>
        <p:spPr/>
        <p:txBody>
          <a:bodyPr/>
          <a:lstStyle/>
          <a:p>
            <a:fld id="{CB66A51A-B069-4AE5-A270-24041FB8E52A}" type="datetimeFigureOut">
              <a:rPr lang="en-IN" smtClean="0"/>
              <a:t>12-01-2026</a:t>
            </a:fld>
            <a:endParaRPr lang="en-IN"/>
          </a:p>
        </p:txBody>
      </p:sp>
      <p:sp>
        <p:nvSpPr>
          <p:cNvPr id="5" name="Footer Placeholder 4">
            <a:extLst>
              <a:ext uri="{FF2B5EF4-FFF2-40B4-BE49-F238E27FC236}">
                <a16:creationId xmlns:a16="http://schemas.microsoft.com/office/drawing/2014/main" id="{6621EB28-71C2-45C9-AC93-358A430BD0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ED6113-5A10-4E7F-B9BE-FB9B5E263051}"/>
              </a:ext>
            </a:extLst>
          </p:cNvPr>
          <p:cNvSpPr>
            <a:spLocks noGrp="1"/>
          </p:cNvSpPr>
          <p:nvPr>
            <p:ph type="sldNum" sz="quarter" idx="12"/>
          </p:nvPr>
        </p:nvSpPr>
        <p:spPr/>
        <p:txBody>
          <a:bodyPr/>
          <a:lstStyle/>
          <a:p>
            <a:fld id="{4709E4C0-382E-48B7-B1C6-068F0DF3D41E}" type="slidenum">
              <a:rPr lang="en-IN" smtClean="0"/>
              <a:t>‹#›</a:t>
            </a:fld>
            <a:endParaRPr lang="en-IN"/>
          </a:p>
        </p:txBody>
      </p:sp>
    </p:spTree>
    <p:extLst>
      <p:ext uri="{BB962C8B-B14F-4D97-AF65-F5344CB8AC3E}">
        <p14:creationId xmlns:p14="http://schemas.microsoft.com/office/powerpoint/2010/main" val="1682571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5C291-2CD7-4C8A-957E-AA834CFEBD6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635AD0-1B0C-48FC-B932-39BF49C715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BAF0CA3-3B66-492F-A1AE-23BA10709B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4D18E47-4853-4A89-BAA1-142B3E7F8425}"/>
              </a:ext>
            </a:extLst>
          </p:cNvPr>
          <p:cNvSpPr>
            <a:spLocks noGrp="1"/>
          </p:cNvSpPr>
          <p:nvPr>
            <p:ph type="dt" sz="half" idx="10"/>
          </p:nvPr>
        </p:nvSpPr>
        <p:spPr/>
        <p:txBody>
          <a:bodyPr/>
          <a:lstStyle/>
          <a:p>
            <a:fld id="{CB66A51A-B069-4AE5-A270-24041FB8E52A}" type="datetimeFigureOut">
              <a:rPr lang="en-IN" smtClean="0"/>
              <a:t>12-01-2026</a:t>
            </a:fld>
            <a:endParaRPr lang="en-IN"/>
          </a:p>
        </p:txBody>
      </p:sp>
      <p:sp>
        <p:nvSpPr>
          <p:cNvPr id="6" name="Footer Placeholder 5">
            <a:extLst>
              <a:ext uri="{FF2B5EF4-FFF2-40B4-BE49-F238E27FC236}">
                <a16:creationId xmlns:a16="http://schemas.microsoft.com/office/drawing/2014/main" id="{EF8F8A25-7A92-4EAC-82FF-BF7745F2BE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56E9B5A-AE0F-4250-87EB-904070A159F8}"/>
              </a:ext>
            </a:extLst>
          </p:cNvPr>
          <p:cNvSpPr>
            <a:spLocks noGrp="1"/>
          </p:cNvSpPr>
          <p:nvPr>
            <p:ph type="sldNum" sz="quarter" idx="12"/>
          </p:nvPr>
        </p:nvSpPr>
        <p:spPr/>
        <p:txBody>
          <a:bodyPr/>
          <a:lstStyle/>
          <a:p>
            <a:fld id="{4709E4C0-382E-48B7-B1C6-068F0DF3D41E}" type="slidenum">
              <a:rPr lang="en-IN" smtClean="0"/>
              <a:t>‹#›</a:t>
            </a:fld>
            <a:endParaRPr lang="en-IN"/>
          </a:p>
        </p:txBody>
      </p:sp>
    </p:spTree>
    <p:extLst>
      <p:ext uri="{BB962C8B-B14F-4D97-AF65-F5344CB8AC3E}">
        <p14:creationId xmlns:p14="http://schemas.microsoft.com/office/powerpoint/2010/main" val="817414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77585-BB54-4AB8-988E-339F55AFD2D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666CADD-4DFD-44F6-B2F3-B8F21BA840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DE8506-2B8A-4203-B2B8-C79BD359ED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AF08D5F-C1F4-4B12-83B4-24C3FC3503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97D93C-AE1F-4C6B-BBEF-FE5CC802CE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0161510-9BAC-49F2-9E30-3E02E3C05A0F}"/>
              </a:ext>
            </a:extLst>
          </p:cNvPr>
          <p:cNvSpPr>
            <a:spLocks noGrp="1"/>
          </p:cNvSpPr>
          <p:nvPr>
            <p:ph type="dt" sz="half" idx="10"/>
          </p:nvPr>
        </p:nvSpPr>
        <p:spPr/>
        <p:txBody>
          <a:bodyPr/>
          <a:lstStyle/>
          <a:p>
            <a:fld id="{CB66A51A-B069-4AE5-A270-24041FB8E52A}" type="datetimeFigureOut">
              <a:rPr lang="en-IN" smtClean="0"/>
              <a:t>12-01-2026</a:t>
            </a:fld>
            <a:endParaRPr lang="en-IN"/>
          </a:p>
        </p:txBody>
      </p:sp>
      <p:sp>
        <p:nvSpPr>
          <p:cNvPr id="8" name="Footer Placeholder 7">
            <a:extLst>
              <a:ext uri="{FF2B5EF4-FFF2-40B4-BE49-F238E27FC236}">
                <a16:creationId xmlns:a16="http://schemas.microsoft.com/office/drawing/2014/main" id="{72F3D917-F1CE-4022-AD42-B5E13C7AF5E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935A9FC-1079-464E-A34C-35B89785B654}"/>
              </a:ext>
            </a:extLst>
          </p:cNvPr>
          <p:cNvSpPr>
            <a:spLocks noGrp="1"/>
          </p:cNvSpPr>
          <p:nvPr>
            <p:ph type="sldNum" sz="quarter" idx="12"/>
          </p:nvPr>
        </p:nvSpPr>
        <p:spPr/>
        <p:txBody>
          <a:bodyPr/>
          <a:lstStyle/>
          <a:p>
            <a:fld id="{4709E4C0-382E-48B7-B1C6-068F0DF3D41E}" type="slidenum">
              <a:rPr lang="en-IN" smtClean="0"/>
              <a:t>‹#›</a:t>
            </a:fld>
            <a:endParaRPr lang="en-IN"/>
          </a:p>
        </p:txBody>
      </p:sp>
    </p:spTree>
    <p:extLst>
      <p:ext uri="{BB962C8B-B14F-4D97-AF65-F5344CB8AC3E}">
        <p14:creationId xmlns:p14="http://schemas.microsoft.com/office/powerpoint/2010/main" val="2869576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F5B58-6565-4F73-8E0E-5D0A1CE71CF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9AFDD96-7081-4AB4-8405-5DB495E57DE5}"/>
              </a:ext>
            </a:extLst>
          </p:cNvPr>
          <p:cNvSpPr>
            <a:spLocks noGrp="1"/>
          </p:cNvSpPr>
          <p:nvPr>
            <p:ph type="dt" sz="half" idx="10"/>
          </p:nvPr>
        </p:nvSpPr>
        <p:spPr/>
        <p:txBody>
          <a:bodyPr/>
          <a:lstStyle/>
          <a:p>
            <a:fld id="{CB66A51A-B069-4AE5-A270-24041FB8E52A}" type="datetimeFigureOut">
              <a:rPr lang="en-IN" smtClean="0"/>
              <a:t>12-01-2026</a:t>
            </a:fld>
            <a:endParaRPr lang="en-IN"/>
          </a:p>
        </p:txBody>
      </p:sp>
      <p:sp>
        <p:nvSpPr>
          <p:cNvPr id="4" name="Footer Placeholder 3">
            <a:extLst>
              <a:ext uri="{FF2B5EF4-FFF2-40B4-BE49-F238E27FC236}">
                <a16:creationId xmlns:a16="http://schemas.microsoft.com/office/drawing/2014/main" id="{283386E8-3BB4-46AD-B8AF-1112C04C62E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5EAAD30-DF9F-4712-BDAC-A4CA7E9ABD3C}"/>
              </a:ext>
            </a:extLst>
          </p:cNvPr>
          <p:cNvSpPr>
            <a:spLocks noGrp="1"/>
          </p:cNvSpPr>
          <p:nvPr>
            <p:ph type="sldNum" sz="quarter" idx="12"/>
          </p:nvPr>
        </p:nvSpPr>
        <p:spPr/>
        <p:txBody>
          <a:bodyPr/>
          <a:lstStyle/>
          <a:p>
            <a:fld id="{4709E4C0-382E-48B7-B1C6-068F0DF3D41E}" type="slidenum">
              <a:rPr lang="en-IN" smtClean="0"/>
              <a:t>‹#›</a:t>
            </a:fld>
            <a:endParaRPr lang="en-IN"/>
          </a:p>
        </p:txBody>
      </p:sp>
    </p:spTree>
    <p:extLst>
      <p:ext uri="{BB962C8B-B14F-4D97-AF65-F5344CB8AC3E}">
        <p14:creationId xmlns:p14="http://schemas.microsoft.com/office/powerpoint/2010/main" val="3374800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091264-08FB-4516-95BE-B40F2EA6CAD4}"/>
              </a:ext>
            </a:extLst>
          </p:cNvPr>
          <p:cNvSpPr>
            <a:spLocks noGrp="1"/>
          </p:cNvSpPr>
          <p:nvPr>
            <p:ph type="dt" sz="half" idx="10"/>
          </p:nvPr>
        </p:nvSpPr>
        <p:spPr/>
        <p:txBody>
          <a:bodyPr/>
          <a:lstStyle/>
          <a:p>
            <a:fld id="{CB66A51A-B069-4AE5-A270-24041FB8E52A}" type="datetimeFigureOut">
              <a:rPr lang="en-IN" smtClean="0"/>
              <a:t>12-01-2026</a:t>
            </a:fld>
            <a:endParaRPr lang="en-IN"/>
          </a:p>
        </p:txBody>
      </p:sp>
      <p:sp>
        <p:nvSpPr>
          <p:cNvPr id="3" name="Footer Placeholder 2">
            <a:extLst>
              <a:ext uri="{FF2B5EF4-FFF2-40B4-BE49-F238E27FC236}">
                <a16:creationId xmlns:a16="http://schemas.microsoft.com/office/drawing/2014/main" id="{3DCF1978-E668-469B-B4A3-152E98297E4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479C816-9B43-41D1-974C-15B5D716DAF4}"/>
              </a:ext>
            </a:extLst>
          </p:cNvPr>
          <p:cNvSpPr>
            <a:spLocks noGrp="1"/>
          </p:cNvSpPr>
          <p:nvPr>
            <p:ph type="sldNum" sz="quarter" idx="12"/>
          </p:nvPr>
        </p:nvSpPr>
        <p:spPr/>
        <p:txBody>
          <a:bodyPr/>
          <a:lstStyle/>
          <a:p>
            <a:fld id="{4709E4C0-382E-48B7-B1C6-068F0DF3D41E}" type="slidenum">
              <a:rPr lang="en-IN" smtClean="0"/>
              <a:t>‹#›</a:t>
            </a:fld>
            <a:endParaRPr lang="en-IN"/>
          </a:p>
        </p:txBody>
      </p:sp>
    </p:spTree>
    <p:extLst>
      <p:ext uri="{BB962C8B-B14F-4D97-AF65-F5344CB8AC3E}">
        <p14:creationId xmlns:p14="http://schemas.microsoft.com/office/powerpoint/2010/main" val="3024588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E14D9-7E4B-4D02-8C76-0EA39EB16D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75D9AF-997C-41EF-8C45-4AD8439213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C6F4297-8D25-46E9-A271-09EB1CBA57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A46DBA-3178-4A84-8AEE-56697DF6622A}"/>
              </a:ext>
            </a:extLst>
          </p:cNvPr>
          <p:cNvSpPr>
            <a:spLocks noGrp="1"/>
          </p:cNvSpPr>
          <p:nvPr>
            <p:ph type="dt" sz="half" idx="10"/>
          </p:nvPr>
        </p:nvSpPr>
        <p:spPr/>
        <p:txBody>
          <a:bodyPr/>
          <a:lstStyle/>
          <a:p>
            <a:fld id="{CB66A51A-B069-4AE5-A270-24041FB8E52A}" type="datetimeFigureOut">
              <a:rPr lang="en-IN" smtClean="0"/>
              <a:t>12-01-2026</a:t>
            </a:fld>
            <a:endParaRPr lang="en-IN"/>
          </a:p>
        </p:txBody>
      </p:sp>
      <p:sp>
        <p:nvSpPr>
          <p:cNvPr id="6" name="Footer Placeholder 5">
            <a:extLst>
              <a:ext uri="{FF2B5EF4-FFF2-40B4-BE49-F238E27FC236}">
                <a16:creationId xmlns:a16="http://schemas.microsoft.com/office/drawing/2014/main" id="{E1E32A41-9727-4757-8424-51102047C6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36648B-2EFC-4926-9914-CFFF99849692}"/>
              </a:ext>
            </a:extLst>
          </p:cNvPr>
          <p:cNvSpPr>
            <a:spLocks noGrp="1"/>
          </p:cNvSpPr>
          <p:nvPr>
            <p:ph type="sldNum" sz="quarter" idx="12"/>
          </p:nvPr>
        </p:nvSpPr>
        <p:spPr/>
        <p:txBody>
          <a:bodyPr/>
          <a:lstStyle/>
          <a:p>
            <a:fld id="{4709E4C0-382E-48B7-B1C6-068F0DF3D41E}" type="slidenum">
              <a:rPr lang="en-IN" smtClean="0"/>
              <a:t>‹#›</a:t>
            </a:fld>
            <a:endParaRPr lang="en-IN"/>
          </a:p>
        </p:txBody>
      </p:sp>
    </p:spTree>
    <p:extLst>
      <p:ext uri="{BB962C8B-B14F-4D97-AF65-F5344CB8AC3E}">
        <p14:creationId xmlns:p14="http://schemas.microsoft.com/office/powerpoint/2010/main" val="3888239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48CF0-0779-43D2-AEEA-884D149419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4FA0C01-F5A1-4941-8DC9-3CF64ACDB2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48BFC3C-2016-417F-A263-8B8A6A388D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45258-EBB2-4BE8-BFF0-7A5798875062}"/>
              </a:ext>
            </a:extLst>
          </p:cNvPr>
          <p:cNvSpPr>
            <a:spLocks noGrp="1"/>
          </p:cNvSpPr>
          <p:nvPr>
            <p:ph type="dt" sz="half" idx="10"/>
          </p:nvPr>
        </p:nvSpPr>
        <p:spPr/>
        <p:txBody>
          <a:bodyPr/>
          <a:lstStyle/>
          <a:p>
            <a:fld id="{CB66A51A-B069-4AE5-A270-24041FB8E52A}" type="datetimeFigureOut">
              <a:rPr lang="en-IN" smtClean="0"/>
              <a:t>12-01-2026</a:t>
            </a:fld>
            <a:endParaRPr lang="en-IN"/>
          </a:p>
        </p:txBody>
      </p:sp>
      <p:sp>
        <p:nvSpPr>
          <p:cNvPr id="6" name="Footer Placeholder 5">
            <a:extLst>
              <a:ext uri="{FF2B5EF4-FFF2-40B4-BE49-F238E27FC236}">
                <a16:creationId xmlns:a16="http://schemas.microsoft.com/office/drawing/2014/main" id="{050278E9-E64D-44BB-9F45-51EB0D0CEE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C0ED5B-5186-48F9-A13A-8D4FB5E2120C}"/>
              </a:ext>
            </a:extLst>
          </p:cNvPr>
          <p:cNvSpPr>
            <a:spLocks noGrp="1"/>
          </p:cNvSpPr>
          <p:nvPr>
            <p:ph type="sldNum" sz="quarter" idx="12"/>
          </p:nvPr>
        </p:nvSpPr>
        <p:spPr/>
        <p:txBody>
          <a:bodyPr/>
          <a:lstStyle/>
          <a:p>
            <a:fld id="{4709E4C0-382E-48B7-B1C6-068F0DF3D41E}" type="slidenum">
              <a:rPr lang="en-IN" smtClean="0"/>
              <a:t>‹#›</a:t>
            </a:fld>
            <a:endParaRPr lang="en-IN"/>
          </a:p>
        </p:txBody>
      </p:sp>
    </p:spTree>
    <p:extLst>
      <p:ext uri="{BB962C8B-B14F-4D97-AF65-F5344CB8AC3E}">
        <p14:creationId xmlns:p14="http://schemas.microsoft.com/office/powerpoint/2010/main" val="2118869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C2B115-C8EB-4493-9F81-54FA807DEC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76D3A1-F61D-40EF-AF5C-E58E7DB0A0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2C71D4-79D4-45D4-A1D8-20A87620DE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66A51A-B069-4AE5-A270-24041FB8E52A}" type="datetimeFigureOut">
              <a:rPr lang="en-IN" smtClean="0"/>
              <a:t>12-01-2026</a:t>
            </a:fld>
            <a:endParaRPr lang="en-IN"/>
          </a:p>
        </p:txBody>
      </p:sp>
      <p:sp>
        <p:nvSpPr>
          <p:cNvPr id="5" name="Footer Placeholder 4">
            <a:extLst>
              <a:ext uri="{FF2B5EF4-FFF2-40B4-BE49-F238E27FC236}">
                <a16:creationId xmlns:a16="http://schemas.microsoft.com/office/drawing/2014/main" id="{344E0548-37A0-46E8-93C5-6A314197A6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9C5C056-7395-42C1-BAD3-286387B16B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09E4C0-382E-48B7-B1C6-068F0DF3D41E}" type="slidenum">
              <a:rPr lang="en-IN" smtClean="0"/>
              <a:t>‹#›</a:t>
            </a:fld>
            <a:endParaRPr lang="en-IN"/>
          </a:p>
        </p:txBody>
      </p:sp>
    </p:spTree>
    <p:extLst>
      <p:ext uri="{BB962C8B-B14F-4D97-AF65-F5344CB8AC3E}">
        <p14:creationId xmlns:p14="http://schemas.microsoft.com/office/powerpoint/2010/main" val="956651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101.png"/><Relationship Id="rId7" Type="http://schemas.openxmlformats.org/officeDocument/2006/relationships/image" Target="../media/image1020.png"/><Relationship Id="rId12"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11.png"/><Relationship Id="rId11" Type="http://schemas.openxmlformats.org/officeDocument/2006/relationships/image" Target="../media/image1060.png"/><Relationship Id="rId5" Type="http://schemas.openxmlformats.org/officeDocument/2006/relationships/image" Target="../media/image103.png"/><Relationship Id="rId10" Type="http://schemas.openxmlformats.org/officeDocument/2006/relationships/image" Target="../media/image1050.png"/><Relationship Id="rId4" Type="http://schemas.openxmlformats.org/officeDocument/2006/relationships/image" Target="../media/image102.png"/><Relationship Id="rId9" Type="http://schemas.openxmlformats.org/officeDocument/2006/relationships/image" Target="../media/image1040.png"/></Relationships>
</file>

<file path=ppt/slides/_rels/slide101.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8.png"/></Relationships>
</file>

<file path=ppt/slides/_rels/slide10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10.png"/><Relationship Id="rId7" Type="http://schemas.openxmlformats.org/officeDocument/2006/relationships/image" Target="../media/image1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5.png"/></Relationships>
</file>

<file path=ppt/slides/_rels/slide10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6.png"/></Relationships>
</file>

<file path=ppt/slides/_rels/slide10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010.png"/><Relationship Id="rId7" Type="http://schemas.openxmlformats.org/officeDocument/2006/relationships/image" Target="../media/image11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20.png"/><Relationship Id="rId4" Type="http://schemas.openxmlformats.org/officeDocument/2006/relationships/image" Target="../media/image119.png"/></Relationships>
</file>

<file path=ppt/slides/_rels/slide105.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12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1.png"/><Relationship Id="rId4" Type="http://schemas.openxmlformats.org/officeDocument/2006/relationships/image" Target="../media/image119.wmf"/></Relationships>
</file>

<file path=ppt/slides/_rels/slide106.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07.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010.png"/><Relationship Id="rId7" Type="http://schemas.openxmlformats.org/officeDocument/2006/relationships/image" Target="../media/image13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4.png"/><Relationship Id="rId4" Type="http://schemas.openxmlformats.org/officeDocument/2006/relationships/image" Target="../media/image129.png"/><Relationship Id="rId9" Type="http://schemas.openxmlformats.org/officeDocument/2006/relationships/image" Target="../media/image134.png"/></Relationships>
</file>

<file path=ppt/slides/_rels/slide108.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010.png"/><Relationship Id="rId7" Type="http://schemas.openxmlformats.org/officeDocument/2006/relationships/image" Target="../media/image12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1.png"/><Relationship Id="rId5" Type="http://schemas.openxmlformats.org/officeDocument/2006/relationships/image" Target="../media/image133.png"/><Relationship Id="rId10" Type="http://schemas.openxmlformats.org/officeDocument/2006/relationships/image" Target="../media/image130.png"/><Relationship Id="rId4" Type="http://schemas.openxmlformats.org/officeDocument/2006/relationships/image" Target="../media/image132.png"/><Relationship Id="rId9" Type="http://schemas.openxmlformats.org/officeDocument/2006/relationships/image" Target="../media/image137.png"/></Relationships>
</file>

<file path=ppt/slides/_rels/slide10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010.png"/><Relationship Id="rId7" Type="http://schemas.openxmlformats.org/officeDocument/2006/relationships/image" Target="../media/image12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6.png"/><Relationship Id="rId5" Type="http://schemas.openxmlformats.org/officeDocument/2006/relationships/image" Target="../media/image133.png"/><Relationship Id="rId10" Type="http://schemas.openxmlformats.org/officeDocument/2006/relationships/image" Target="../media/image135.png"/><Relationship Id="rId4" Type="http://schemas.openxmlformats.org/officeDocument/2006/relationships/image" Target="../media/image132.png"/><Relationship Id="rId9" Type="http://schemas.openxmlformats.org/officeDocument/2006/relationships/image" Target="../media/image14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11.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12.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1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14.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15.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16.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1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18.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11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21.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4.png"/></Relationships>
</file>

<file path=ppt/slides/_rels/slide122.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49.png"/></Relationships>
</file>

<file path=ppt/slides/_rels/slide12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24.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010.png"/><Relationship Id="rId7" Type="http://schemas.openxmlformats.org/officeDocument/2006/relationships/image" Target="../media/image158.w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 Id="rId9" Type="http://schemas.openxmlformats.org/officeDocument/2006/relationships/image" Target="../media/image160.png"/></Relationships>
</file>

<file path=ppt/slides/_rels/slide125.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010.png"/><Relationship Id="rId7" Type="http://schemas.openxmlformats.org/officeDocument/2006/relationships/image" Target="../media/image17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1.png"/><Relationship Id="rId4" Type="http://schemas.openxmlformats.org/officeDocument/2006/relationships/image" Target="../media/image168.png"/></Relationships>
</file>

<file path=ppt/slides/_rels/slide126.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010.png"/><Relationship Id="rId7" Type="http://schemas.openxmlformats.org/officeDocument/2006/relationships/image" Target="../media/image17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0.png"/></Relationships>
</file>

<file path=ppt/slides/_rels/slide12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98.w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en.wikipedia.org/wiki/Colour" TargetMode="External"/><Relationship Id="rId4" Type="http://schemas.openxmlformats.org/officeDocument/2006/relationships/hyperlink" Target="https://en.wikipedia.org/wiki/Luminance"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wmf"/><Relationship Id="rId4" Type="http://schemas.openxmlformats.org/officeDocument/2006/relationships/image" Target="../media/image5.png"/></Relationships>
</file>

<file path=ppt/slides/_rels/slide1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71.png"/></Relationships>
</file>

<file path=ppt/slides/_rels/slide137.xml.rels><?xml version="1.0" encoding="UTF-8" standalone="yes"?>
<Relationships xmlns="http://schemas.openxmlformats.org/package/2006/relationships"><Relationship Id="rId8" Type="http://schemas.openxmlformats.org/officeDocument/2006/relationships/image" Target="../media/image1031.png"/><Relationship Id="rId3" Type="http://schemas.openxmlformats.org/officeDocument/2006/relationships/image" Target="../media/image101.png"/><Relationship Id="rId7" Type="http://schemas.openxmlformats.org/officeDocument/2006/relationships/image" Target="../media/image1021.png"/><Relationship Id="rId12" Type="http://schemas.openxmlformats.org/officeDocument/2006/relationships/image" Target="../media/image107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12.png"/><Relationship Id="rId11" Type="http://schemas.openxmlformats.org/officeDocument/2006/relationships/image" Target="../media/image1061.png"/><Relationship Id="rId5" Type="http://schemas.openxmlformats.org/officeDocument/2006/relationships/image" Target="../media/image103.png"/><Relationship Id="rId10" Type="http://schemas.openxmlformats.org/officeDocument/2006/relationships/image" Target="../media/image1051.png"/><Relationship Id="rId4" Type="http://schemas.openxmlformats.org/officeDocument/2006/relationships/image" Target="../media/image102.png"/><Relationship Id="rId9" Type="http://schemas.openxmlformats.org/officeDocument/2006/relationships/image" Target="../media/image1041.png"/></Relationships>
</file>

<file path=ppt/slides/_rels/slide1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80.png"/></Relationships>
</file>

<file path=ppt/slides/_rels/slide139.xml.rels><?xml version="1.0" encoding="UTF-8" standalone="yes"?>
<Relationships xmlns="http://schemas.openxmlformats.org/package/2006/relationships"><Relationship Id="rId8" Type="http://schemas.openxmlformats.org/officeDocument/2006/relationships/image" Target="../media/image1140.png"/><Relationship Id="rId3" Type="http://schemas.openxmlformats.org/officeDocument/2006/relationships/image" Target="../media/image10.png"/><Relationship Id="rId7" Type="http://schemas.openxmlformats.org/officeDocument/2006/relationships/image" Target="../media/image11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20.png"/><Relationship Id="rId5" Type="http://schemas.openxmlformats.org/officeDocument/2006/relationships/image" Target="../media/image1111.png"/><Relationship Id="rId4" Type="http://schemas.openxmlformats.org/officeDocument/2006/relationships/image" Target="../media/image105.png"/><Relationship Id="rId9" Type="http://schemas.openxmlformats.org/officeDocument/2006/relationships/image" Target="../media/image115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160.png"/></Relationships>
</file>

<file path=ppt/slides/_rels/slide14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0.png"/><Relationship Id="rId7" Type="http://schemas.openxmlformats.org/officeDocument/2006/relationships/image" Target="../media/image11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200.png"/><Relationship Id="rId4" Type="http://schemas.openxmlformats.org/officeDocument/2006/relationships/image" Target="../media/image1190.png"/></Relationships>
</file>

<file path=ppt/slides/_rels/slide14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7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image" Target="../media/image121.png"/><Relationship Id="rId4" Type="http://schemas.openxmlformats.org/officeDocument/2006/relationships/image" Target="../media/image119.wmf"/></Relationships>
</file>

<file path=ppt/slides/_rels/slide1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80.png"/></Relationships>
</file>

<file path=ppt/slides/_rels/slide144.xml.rels><?xml version="1.0" encoding="UTF-8" standalone="yes"?>
<Relationships xmlns="http://schemas.openxmlformats.org/package/2006/relationships"><Relationship Id="rId8" Type="http://schemas.openxmlformats.org/officeDocument/2006/relationships/image" Target="../media/image1330.png"/><Relationship Id="rId3" Type="http://schemas.openxmlformats.org/officeDocument/2006/relationships/image" Target="../media/image10.png"/><Relationship Id="rId7" Type="http://schemas.openxmlformats.org/officeDocument/2006/relationships/image" Target="../media/image132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4.png"/><Relationship Id="rId4" Type="http://schemas.openxmlformats.org/officeDocument/2006/relationships/image" Target="../media/image1290.png"/><Relationship Id="rId9" Type="http://schemas.openxmlformats.org/officeDocument/2006/relationships/image" Target="../media/image1340.png"/></Relationships>
</file>

<file path=ppt/slides/_rels/slide145.xml.rels><?xml version="1.0" encoding="UTF-8" standalone="yes"?>
<Relationships xmlns="http://schemas.openxmlformats.org/package/2006/relationships"><Relationship Id="rId8" Type="http://schemas.openxmlformats.org/officeDocument/2006/relationships/image" Target="../media/image1360.png"/><Relationship Id="rId3" Type="http://schemas.openxmlformats.org/officeDocument/2006/relationships/image" Target="../media/image10.png"/><Relationship Id="rId7" Type="http://schemas.openxmlformats.org/officeDocument/2006/relationships/image" Target="../media/image12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40.png"/><Relationship Id="rId11" Type="http://schemas.openxmlformats.org/officeDocument/2006/relationships/image" Target="../media/image131.png"/><Relationship Id="rId5" Type="http://schemas.openxmlformats.org/officeDocument/2006/relationships/image" Target="../media/image1330.png"/><Relationship Id="rId10" Type="http://schemas.openxmlformats.org/officeDocument/2006/relationships/image" Target="../media/image130.png"/><Relationship Id="rId4" Type="http://schemas.openxmlformats.org/officeDocument/2006/relationships/image" Target="../media/image1320.png"/><Relationship Id="rId9" Type="http://schemas.openxmlformats.org/officeDocument/2006/relationships/image" Target="../media/image1370.png"/></Relationships>
</file>

<file path=ppt/slides/_rels/slide146.xml.rels><?xml version="1.0" encoding="UTF-8" standalone="yes"?>
<Relationships xmlns="http://schemas.openxmlformats.org/package/2006/relationships"><Relationship Id="rId8" Type="http://schemas.openxmlformats.org/officeDocument/2006/relationships/image" Target="../media/image1400.png"/><Relationship Id="rId3" Type="http://schemas.openxmlformats.org/officeDocument/2006/relationships/image" Target="../media/image10.png"/><Relationship Id="rId7" Type="http://schemas.openxmlformats.org/officeDocument/2006/relationships/image" Target="../media/image12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40.png"/><Relationship Id="rId11" Type="http://schemas.openxmlformats.org/officeDocument/2006/relationships/image" Target="../media/image136.png"/><Relationship Id="rId5" Type="http://schemas.openxmlformats.org/officeDocument/2006/relationships/image" Target="../media/image1330.png"/><Relationship Id="rId10" Type="http://schemas.openxmlformats.org/officeDocument/2006/relationships/image" Target="../media/image135.png"/><Relationship Id="rId4" Type="http://schemas.openxmlformats.org/officeDocument/2006/relationships/image" Target="../media/image1320.png"/><Relationship Id="rId9" Type="http://schemas.openxmlformats.org/officeDocument/2006/relationships/image" Target="../media/image1411.png"/></Relationships>
</file>

<file path=ppt/slides/_rels/slide1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50.png"/></Relationships>
</file>

<file path=ppt/slides/_rels/slide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70.png"/></Relationships>
</file>

<file path=ppt/slides/_rels/slide1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80.png"/></Relationships>
</file>

<file path=ppt/slides/_rels/slide1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00.png"/></Relationships>
</file>

<file path=ppt/slides/_rels/slide1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10.png"/></Relationships>
</file>

<file path=ppt/slides/_rels/slide1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30.png"/><Relationship Id="rId4" Type="http://schemas.openxmlformats.org/officeDocument/2006/relationships/image" Target="../media/image1520.png"/></Relationships>
</file>

<file path=ppt/slides/_rels/slide1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40.png"/></Relationships>
</file>

<file path=ppt/slides/_rels/slide1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4.png"/></Relationships>
</file>

<file path=ppt/slides/_rels/slide1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4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61.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0.png"/><Relationship Id="rId7" Type="http://schemas.openxmlformats.org/officeDocument/2006/relationships/image" Target="../media/image158.w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40.png"/><Relationship Id="rId5" Type="http://schemas.openxmlformats.org/officeDocument/2006/relationships/image" Target="../media/image1630.png"/><Relationship Id="rId4" Type="http://schemas.openxmlformats.org/officeDocument/2006/relationships/image" Target="../media/image1620.png"/><Relationship Id="rId9" Type="http://schemas.openxmlformats.org/officeDocument/2006/relationships/image" Target="../media/image160.png"/></Relationships>
</file>

<file path=ppt/slides/_rels/slide162.xml.rels><?xml version="1.0" encoding="UTF-8" standalone="yes"?>
<Relationships xmlns="http://schemas.openxmlformats.org/package/2006/relationships"><Relationship Id="rId8" Type="http://schemas.openxmlformats.org/officeDocument/2006/relationships/image" Target="../media/image1720.png"/><Relationship Id="rId3" Type="http://schemas.openxmlformats.org/officeDocument/2006/relationships/image" Target="../media/image10.png"/><Relationship Id="rId7" Type="http://schemas.openxmlformats.org/officeDocument/2006/relationships/image" Target="../media/image17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1.png"/><Relationship Id="rId4" Type="http://schemas.openxmlformats.org/officeDocument/2006/relationships/image" Target="../media/image1680.png"/></Relationships>
</file>

<file path=ppt/slides/_rels/slide163.xml.rels><?xml version="1.0" encoding="UTF-8" standalone="yes"?>
<Relationships xmlns="http://schemas.openxmlformats.org/package/2006/relationships"><Relationship Id="rId8" Type="http://schemas.openxmlformats.org/officeDocument/2006/relationships/image" Target="../media/image1760.png"/><Relationship Id="rId3" Type="http://schemas.openxmlformats.org/officeDocument/2006/relationships/image" Target="../media/image10.png"/><Relationship Id="rId7" Type="http://schemas.openxmlformats.org/officeDocument/2006/relationships/image" Target="../media/image175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40.png"/><Relationship Id="rId5" Type="http://schemas.openxmlformats.org/officeDocument/2006/relationships/image" Target="../media/image1730.png"/><Relationship Id="rId4" Type="http://schemas.openxmlformats.org/officeDocument/2006/relationships/image" Target="../media/image1700.png"/></Relationships>
</file>

<file path=ppt/slides/_rels/slide1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70.png"/><Relationship Id="rId4" Type="http://schemas.openxmlformats.org/officeDocument/2006/relationships/image" Target="../media/image98.wmf"/></Relationships>
</file>

<file path=ppt/slides/_rels/slide1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s>
</file>

<file path=ppt/slides/_rels/slide1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69.png"/></Relationships>
</file>

<file path=ppt/slides/_rels/slide1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1.emf"/></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0.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3.wmf"/></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8.wmf"/></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wm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2.wmf"/></Relationships>
</file>

<file path=ppt/slides/_rels/slide46.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8" Type="http://schemas.openxmlformats.org/officeDocument/2006/relationships/image" Target="../media/image1410.png"/><Relationship Id="rId3" Type="http://schemas.openxmlformats.org/officeDocument/2006/relationships/image" Target="../media/image1010.png"/><Relationship Id="rId7" Type="http://schemas.openxmlformats.org/officeDocument/2006/relationships/image" Target="../media/image12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4.wmf"/><Relationship Id="rId4" Type="http://schemas.openxmlformats.org/officeDocument/2006/relationships/image" Target="../media/image1110.png"/></Relationships>
</file>

<file path=ppt/slides/_rels/slide48.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23.png"/><Relationship Id="rId3" Type="http://schemas.openxmlformats.org/officeDocument/2006/relationships/image" Target="../media/image1010.png"/><Relationship Id="rId7" Type="http://schemas.openxmlformats.org/officeDocument/2006/relationships/image" Target="../media/image1710.png"/><Relationship Id="rId12"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210.png"/><Relationship Id="rId5" Type="http://schemas.openxmlformats.org/officeDocument/2006/relationships/image" Target="../media/image55.wmf"/><Relationship Id="rId10" Type="http://schemas.openxmlformats.org/officeDocument/2006/relationships/image" Target="../media/image57.png"/><Relationship Id="rId4" Type="http://schemas.openxmlformats.org/officeDocument/2006/relationships/image" Target="../media/image15.png"/><Relationship Id="rId9" Type="http://schemas.openxmlformats.org/officeDocument/2006/relationships/image" Target="../media/image190.png"/></Relationships>
</file>

<file path=ppt/slides/_rels/slide4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58.wmf"/></Relationships>
</file>

<file path=ppt/slides/_rels/slide51.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wmf"/></Relationships>
</file>

<file path=ppt/slides/_rels/slide5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4.wmf"/></Relationships>
</file>

<file path=ppt/slides/_rels/slide56.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5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5.wmf"/></Relationships>
</file>

<file path=ppt/slides/_rels/slide58.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5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460.png"/></Relationships>
</file>

<file path=ppt/slides/_rels/slide6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emf"/></Relationships>
</file>

<file path=ppt/slides/_rels/slide64.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1.wmf"/><Relationship Id="rId4" Type="http://schemas.openxmlformats.org/officeDocument/2006/relationships/image" Target="../media/image70.wmf"/></Relationships>
</file>

<file path=ppt/slides/_rels/slide65.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66.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50.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72.png"/><Relationship Id="rId4" Type="http://schemas.openxmlformats.org/officeDocument/2006/relationships/image" Target="../media/image480.png"/></Relationships>
</file>

<file path=ppt/slides/_rels/slide67.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010.png"/><Relationship Id="rId7" Type="http://schemas.openxmlformats.org/officeDocument/2006/relationships/image" Target="../media/image49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52.emf"/></Relationships>
</file>

<file path=ppt/slides/_rels/slide68.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1010.png"/><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72.png"/><Relationship Id="rId4" Type="http://schemas.openxmlformats.org/officeDocument/2006/relationships/image" Target="../media/image510.png"/></Relationships>
</file>

<file path=ppt/slides/_rels/slide69.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image" Target="../media/image1010.png"/><Relationship Id="rId7"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5.wmf"/><Relationship Id="rId5" Type="http://schemas.openxmlformats.org/officeDocument/2006/relationships/image" Target="../media/image530.png"/><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010.png"/><Relationship Id="rId7" Type="http://schemas.openxmlformats.org/officeDocument/2006/relationships/image" Target="../media/image57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5.wmf"/><Relationship Id="rId4" Type="http://schemas.openxmlformats.org/officeDocument/2006/relationships/image" Target="../media/image67.png"/><Relationship Id="rId9" Type="http://schemas.openxmlformats.org/officeDocument/2006/relationships/image" Target="../media/image68.emf"/></Relationships>
</file>

<file path=ppt/slides/_rels/slide71.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00.png"/></Relationships>
</file>

<file path=ppt/slides/_rels/slide7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customXml" Target="../ink/ink4.xml"/><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64.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80.png"/><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5.emf"/><Relationship Id="rId4" Type="http://schemas.openxmlformats.org/officeDocument/2006/relationships/customXml" Target="../ink/ink6.xml"/></Relationships>
</file>

<file path=ppt/slides/_rels/slide76.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67.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65.png"/><Relationship Id="rId4" Type="http://schemas.openxmlformats.org/officeDocument/2006/relationships/image" Target="../media/image81.png"/></Relationships>
</file>

<file path=ppt/slides/_rels/slide77.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69.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82.png"/><Relationship Id="rId4" Type="http://schemas.openxmlformats.org/officeDocument/2006/relationships/image" Target="../media/image660.png"/></Relationships>
</file>

<file path=ppt/slides/_rels/slide78.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0.png"/><Relationship Id="rId4" Type="http://schemas.openxmlformats.org/officeDocument/2006/relationships/image" Target="../media/image83.wmf"/></Relationships>
</file>

<file path=ppt/slides/_rels/slide7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1.emf"/><Relationship Id="rId4" Type="http://schemas.openxmlformats.org/officeDocument/2006/relationships/customXml" Target="../ink/ink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1010.png"/><Relationship Id="rId7"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84.wmf"/><Relationship Id="rId9" Type="http://schemas.openxmlformats.org/officeDocument/2006/relationships/image" Target="../media/image73.emf"/></Relationships>
</file>

<file path=ppt/slides/_rels/slide81.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5.wmf"/></Relationships>
</file>

<file path=ppt/slides/_rels/slide82.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6.emf"/><Relationship Id="rId5" Type="http://schemas.openxmlformats.org/officeDocument/2006/relationships/customXml" Target="../ink/ink11.xml"/><Relationship Id="rId4" Type="http://schemas.openxmlformats.org/officeDocument/2006/relationships/image" Target="../media/image86.png"/></Relationships>
</file>

<file path=ppt/slides/_rels/slide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8.emf"/><Relationship Id="rId5" Type="http://schemas.openxmlformats.org/officeDocument/2006/relationships/customXml" Target="../ink/ink12.xml"/><Relationship Id="rId4" Type="http://schemas.openxmlformats.org/officeDocument/2006/relationships/image" Target="../media/image87.png"/></Relationships>
</file>

<file path=ppt/slides/_rels/slide84.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50.png"/><Relationship Id="rId7" Type="http://schemas.openxmlformats.org/officeDocument/2006/relationships/customXml" Target="../ink/ink1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85.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86.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4.emf"/></Relationships>
</file>

<file path=ppt/slides/_rels/slide87.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customXml" Target="../ink/ink16.xml"/><Relationship Id="rId4" Type="http://schemas.openxmlformats.org/officeDocument/2006/relationships/image" Target="../media/image91.wmf"/></Relationships>
</file>

<file path=ppt/slides/_rels/slide88.xml.rels><?xml version="1.0" encoding="UTF-8" standalone="yes"?>
<Relationships xmlns="http://schemas.openxmlformats.org/package/2006/relationships"><Relationship Id="rId3" Type="http://schemas.openxmlformats.org/officeDocument/2006/relationships/image" Target="../media/image82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7.emf"/><Relationship Id="rId4" Type="http://schemas.openxmlformats.org/officeDocument/2006/relationships/customXml" Target="../ink/ink17.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800.png"/><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1.emf"/><Relationship Id="rId4" Type="http://schemas.openxmlformats.org/officeDocument/2006/relationships/customXml" Target="../ink/ink19.xml"/></Relationships>
</file>

<file path=ppt/slides/_rels/slide91.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820.png"/><Relationship Id="rId7" Type="http://schemas.openxmlformats.org/officeDocument/2006/relationships/image" Target="../media/image86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40.png"/><Relationship Id="rId4" Type="http://schemas.openxmlformats.org/officeDocument/2006/relationships/image" Target="../media/image94.wmf"/><Relationship Id="rId9" Type="http://schemas.openxmlformats.org/officeDocument/2006/relationships/image" Target="../media/image93.emf"/></Relationships>
</file>

<file path=ppt/slides/_rels/slide92.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4.emf"/><Relationship Id="rId4" Type="http://schemas.openxmlformats.org/officeDocument/2006/relationships/customXml" Target="../ink/ink21.xml"/></Relationships>
</file>

<file path=ppt/slides/_rels/slide93.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1010.png"/><Relationship Id="rId7" Type="http://schemas.openxmlformats.org/officeDocument/2006/relationships/customXml" Target="../ink/ink2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0.png"/><Relationship Id="rId5" Type="http://schemas.openxmlformats.org/officeDocument/2006/relationships/image" Target="../media/image830.png"/><Relationship Id="rId4" Type="http://schemas.openxmlformats.org/officeDocument/2006/relationships/image" Target="../media/image95.wmf"/></Relationships>
</file>

<file path=ppt/slides/_rels/slide94.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8.emf"/><Relationship Id="rId5" Type="http://schemas.openxmlformats.org/officeDocument/2006/relationships/customXml" Target="../ink/ink23.xml"/><Relationship Id="rId4" Type="http://schemas.openxmlformats.org/officeDocument/2006/relationships/image" Target="../media/image96.png"/></Relationships>
</file>

<file path=ppt/slides/_rels/slide95.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00.png"/><Relationship Id="rId4" Type="http://schemas.openxmlformats.org/officeDocument/2006/relationships/image" Target="../media/image890.png"/></Relationships>
</file>

<file path=ppt/slides/_rels/slide96.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98.w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30.png"/><Relationship Id="rId5" Type="http://schemas.openxmlformats.org/officeDocument/2006/relationships/image" Target="../media/image920.png"/><Relationship Id="rId4" Type="http://schemas.openxmlformats.org/officeDocument/2006/relationships/image" Target="../media/image97.png"/></Relationships>
</file>

<file path=ppt/slides/_rels/slide9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8.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wmf"/><Relationship Id="rId4" Type="http://schemas.openxmlformats.org/officeDocument/2006/relationships/image" Target="../media/image94.png"/></Relationships>
</file>

<file path=ppt/slides/_rels/slide9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EF1E7-3725-4DF6-A3C5-26906032C5A6}"/>
              </a:ext>
            </a:extLst>
          </p:cNvPr>
          <p:cNvSpPr>
            <a:spLocks noGrp="1"/>
          </p:cNvSpPr>
          <p:nvPr>
            <p:ph type="ctrTitle"/>
          </p:nvPr>
        </p:nvSpPr>
        <p:spPr>
          <a:xfrm>
            <a:off x="1658643" y="190517"/>
            <a:ext cx="9144000" cy="582150"/>
          </a:xfrm>
        </p:spPr>
        <p:txBody>
          <a:bodyPr>
            <a:normAutofit/>
          </a:bodyPr>
          <a:lstStyle/>
          <a:p>
            <a:r>
              <a:rPr lang="en-IN" sz="2400" b="1" dirty="0">
                <a:solidFill>
                  <a:srgbClr val="C00000"/>
                </a:solidFill>
              </a:rPr>
              <a:t>                       School of Electronics &amp; Communication Engineering</a:t>
            </a:r>
            <a:endParaRPr lang="en-IN" sz="2400" dirty="0">
              <a:solidFill>
                <a:srgbClr val="C00000"/>
              </a:solidFill>
            </a:endParaRPr>
          </a:p>
        </p:txBody>
      </p:sp>
      <p:sp>
        <p:nvSpPr>
          <p:cNvPr id="3" name="Subtitle 2">
            <a:extLst>
              <a:ext uri="{FF2B5EF4-FFF2-40B4-BE49-F238E27FC236}">
                <a16:creationId xmlns:a16="http://schemas.microsoft.com/office/drawing/2014/main" id="{AE573FC5-E269-4EC0-AB68-0527A75D9E58}"/>
              </a:ext>
            </a:extLst>
          </p:cNvPr>
          <p:cNvSpPr>
            <a:spLocks noGrp="1"/>
          </p:cNvSpPr>
          <p:nvPr>
            <p:ph type="subTitle" idx="1"/>
          </p:nvPr>
        </p:nvSpPr>
        <p:spPr>
          <a:xfrm>
            <a:off x="1523999" y="1740023"/>
            <a:ext cx="9413289" cy="4660778"/>
          </a:xfrm>
        </p:spPr>
        <p:txBody>
          <a:bodyPr>
            <a:normAutofit/>
          </a:bodyPr>
          <a:lstStyle/>
          <a:p>
            <a:pPr algn="l"/>
            <a:r>
              <a:rPr lang="en-IN" dirty="0"/>
              <a:t>Digital Image Processing 			VIII Sem Program Elective</a:t>
            </a:r>
          </a:p>
          <a:p>
            <a:pPr algn="l"/>
            <a:r>
              <a:rPr lang="en-IN" dirty="0"/>
              <a:t>18EECE414 : 3-0-0</a:t>
            </a:r>
          </a:p>
        </p:txBody>
      </p:sp>
      <p:pic>
        <p:nvPicPr>
          <p:cNvPr id="5" name="Picture 4" descr="C:\Documents and Settings\Ramesh\Desktop\UAS\Documents\images.png">
            <a:extLst>
              <a:ext uri="{FF2B5EF4-FFF2-40B4-BE49-F238E27FC236}">
                <a16:creationId xmlns:a16="http://schemas.microsoft.com/office/drawing/2014/main" id="{9FA82FBA-20C3-4678-BA43-68A740DF2855}"/>
              </a:ext>
            </a:extLst>
          </p:cNvPr>
          <p:cNvPicPr>
            <a:picLocks noChangeAspect="1" noChangeArrowheads="1"/>
          </p:cNvPicPr>
          <p:nvPr/>
        </p:nvPicPr>
        <p:blipFill>
          <a:blip r:embed="rId2"/>
          <a:srcRect/>
          <a:stretch>
            <a:fillRect/>
          </a:stretch>
        </p:blipFill>
        <p:spPr bwMode="auto">
          <a:xfrm>
            <a:off x="405985" y="140616"/>
            <a:ext cx="2796230" cy="827050"/>
          </a:xfrm>
          <a:prstGeom prst="rect">
            <a:avLst/>
          </a:prstGeom>
          <a:noFill/>
        </p:spPr>
      </p:pic>
      <p:sp>
        <p:nvSpPr>
          <p:cNvPr id="4" name="TextBox 3">
            <a:extLst>
              <a:ext uri="{FF2B5EF4-FFF2-40B4-BE49-F238E27FC236}">
                <a16:creationId xmlns:a16="http://schemas.microsoft.com/office/drawing/2014/main" id="{88D1613D-7EB7-4B00-87D5-7219009799C2}"/>
              </a:ext>
            </a:extLst>
          </p:cNvPr>
          <p:cNvSpPr txBox="1"/>
          <p:nvPr/>
        </p:nvSpPr>
        <p:spPr>
          <a:xfrm>
            <a:off x="887767" y="3293616"/>
            <a:ext cx="1882066" cy="1754326"/>
          </a:xfrm>
          <a:prstGeom prst="rect">
            <a:avLst/>
          </a:prstGeom>
          <a:noFill/>
        </p:spPr>
        <p:txBody>
          <a:bodyPr wrap="square" rtlCol="0">
            <a:spAutoFit/>
          </a:bodyPr>
          <a:lstStyle/>
          <a:p>
            <a:r>
              <a:rPr lang="en-US" b="1" dirty="0"/>
              <a:t>Evaluation:</a:t>
            </a:r>
          </a:p>
          <a:p>
            <a:r>
              <a:rPr lang="en-US" dirty="0"/>
              <a:t>ISA1</a:t>
            </a:r>
          </a:p>
          <a:p>
            <a:r>
              <a:rPr lang="en-US" dirty="0"/>
              <a:t>ISA2</a:t>
            </a:r>
          </a:p>
          <a:p>
            <a:r>
              <a:rPr lang="en-US" dirty="0"/>
              <a:t>Assignments</a:t>
            </a:r>
          </a:p>
          <a:p>
            <a:r>
              <a:rPr lang="en-US" dirty="0"/>
              <a:t>Course Projects</a:t>
            </a:r>
          </a:p>
          <a:p>
            <a:endParaRPr lang="en-IN" dirty="0"/>
          </a:p>
        </p:txBody>
      </p:sp>
      <p:sp>
        <p:nvSpPr>
          <p:cNvPr id="6" name="TextBox 5">
            <a:extLst>
              <a:ext uri="{FF2B5EF4-FFF2-40B4-BE49-F238E27FC236}">
                <a16:creationId xmlns:a16="http://schemas.microsoft.com/office/drawing/2014/main" id="{3120C0DB-F1DC-4550-83E9-059C353CB4AC}"/>
              </a:ext>
            </a:extLst>
          </p:cNvPr>
          <p:cNvSpPr txBox="1"/>
          <p:nvPr/>
        </p:nvSpPr>
        <p:spPr>
          <a:xfrm>
            <a:off x="6411157" y="3293616"/>
            <a:ext cx="3727142" cy="1477328"/>
          </a:xfrm>
          <a:prstGeom prst="rect">
            <a:avLst/>
          </a:prstGeom>
          <a:noFill/>
        </p:spPr>
        <p:txBody>
          <a:bodyPr wrap="square" rtlCol="0">
            <a:spAutoFit/>
          </a:bodyPr>
          <a:lstStyle/>
          <a:p>
            <a:r>
              <a:rPr lang="en-US" b="1" dirty="0"/>
              <a:t>Text Book</a:t>
            </a:r>
          </a:p>
          <a:p>
            <a:pPr marL="342900" indent="-342900">
              <a:buAutoNum type="alphaUcPeriod"/>
            </a:pPr>
            <a:r>
              <a:rPr lang="en-IN" dirty="0"/>
              <a:t>K Jain, “Fundamentals of Digital Image Processing”</a:t>
            </a:r>
          </a:p>
          <a:p>
            <a:pPr marL="342900" indent="-342900">
              <a:buAutoNum type="alphaUcPeriod"/>
            </a:pPr>
            <a:r>
              <a:rPr lang="en-IN" dirty="0"/>
              <a:t>Rafael Gonzalez,” Digital Image Processing”</a:t>
            </a:r>
          </a:p>
        </p:txBody>
      </p:sp>
    </p:spTree>
    <p:extLst>
      <p:ext uri="{BB962C8B-B14F-4D97-AF65-F5344CB8AC3E}">
        <p14:creationId xmlns:p14="http://schemas.microsoft.com/office/powerpoint/2010/main" val="3633639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graphicFrame>
        <p:nvGraphicFramePr>
          <p:cNvPr id="3" name="Table 2">
            <a:extLst>
              <a:ext uri="{FF2B5EF4-FFF2-40B4-BE49-F238E27FC236}">
                <a16:creationId xmlns:a16="http://schemas.microsoft.com/office/drawing/2014/main" id="{ED530157-93C3-4D49-A86A-A12A29F739D8}"/>
              </a:ext>
            </a:extLst>
          </p:cNvPr>
          <p:cNvGraphicFramePr>
            <a:graphicFrameLocks noGrp="1"/>
          </p:cNvGraphicFramePr>
          <p:nvPr>
            <p:extLst>
              <p:ext uri="{D42A27DB-BD31-4B8C-83A1-F6EECF244321}">
                <p14:modId xmlns:p14="http://schemas.microsoft.com/office/powerpoint/2010/main" val="470408923"/>
              </p:ext>
            </p:extLst>
          </p:nvPr>
        </p:nvGraphicFramePr>
        <p:xfrm>
          <a:off x="781253" y="1091954"/>
          <a:ext cx="10901840" cy="5343163"/>
        </p:xfrm>
        <a:graphic>
          <a:graphicData uri="http://schemas.openxmlformats.org/drawingml/2006/table">
            <a:tbl>
              <a:tblPr firstRow="1" firstCol="1" bandRow="1">
                <a:tableStyleId>{5C22544A-7EE6-4342-B048-85BDC9FD1C3A}</a:tableStyleId>
              </a:tblPr>
              <a:tblGrid>
                <a:gridCol w="10011894">
                  <a:extLst>
                    <a:ext uri="{9D8B030D-6E8A-4147-A177-3AD203B41FA5}">
                      <a16:colId xmlns:a16="http://schemas.microsoft.com/office/drawing/2014/main" val="397411307"/>
                    </a:ext>
                  </a:extLst>
                </a:gridCol>
                <a:gridCol w="889946">
                  <a:extLst>
                    <a:ext uri="{9D8B030D-6E8A-4147-A177-3AD203B41FA5}">
                      <a16:colId xmlns:a16="http://schemas.microsoft.com/office/drawing/2014/main" val="1786538817"/>
                    </a:ext>
                  </a:extLst>
                </a:gridCol>
              </a:tblGrid>
              <a:tr h="222422">
                <a:tc>
                  <a:txBody>
                    <a:bodyPr/>
                    <a:lstStyle/>
                    <a:p>
                      <a:pPr algn="ctr">
                        <a:lnSpc>
                          <a:spcPct val="115000"/>
                        </a:lnSpc>
                        <a:spcAft>
                          <a:spcPts val="1000"/>
                        </a:spcAft>
                      </a:pPr>
                      <a:r>
                        <a:rPr lang="en-US" sz="1800" dirty="0">
                          <a:effectLst/>
                        </a:rPr>
                        <a:t> Unit - 1</a:t>
                      </a:r>
                      <a:endParaRPr lang="en-IN" sz="1800" dirty="0">
                        <a:effectLst/>
                        <a:latin typeface="Arial" panose="020B0604020202020204" pitchFamily="34" charset="0"/>
                        <a:ea typeface="Arial" panose="020B0604020202020204" pitchFamily="34" charset="0"/>
                      </a:endParaRPr>
                    </a:p>
                  </a:txBody>
                  <a:tcPr marL="49731" marR="49731" marT="49731" marB="0"/>
                </a:tc>
                <a:tc>
                  <a:txBody>
                    <a:bodyPr/>
                    <a:lstStyle/>
                    <a:p>
                      <a:pPr>
                        <a:lnSpc>
                          <a:spcPct val="115000"/>
                        </a:lnSpc>
                        <a:spcAft>
                          <a:spcPts val="1000"/>
                        </a:spcAft>
                      </a:pPr>
                      <a:r>
                        <a:rPr lang="en-US" sz="1800" dirty="0">
                          <a:effectLst/>
                        </a:rPr>
                        <a:t> </a:t>
                      </a:r>
                      <a:endParaRPr lang="en-IN" sz="1800" dirty="0">
                        <a:effectLst/>
                        <a:latin typeface="Arial" panose="020B0604020202020204" pitchFamily="34" charset="0"/>
                        <a:ea typeface="Arial" panose="020B0604020202020204" pitchFamily="34" charset="0"/>
                      </a:endParaRPr>
                    </a:p>
                  </a:txBody>
                  <a:tcPr marL="49731" marR="49731" marT="49731" marB="0"/>
                </a:tc>
                <a:extLst>
                  <a:ext uri="{0D108BD9-81ED-4DB2-BD59-A6C34878D82A}">
                    <a16:rowId xmlns:a16="http://schemas.microsoft.com/office/drawing/2014/main" val="1990993426"/>
                  </a:ext>
                </a:extLst>
              </a:tr>
              <a:tr h="519751">
                <a:tc>
                  <a:txBody>
                    <a:bodyPr/>
                    <a:lstStyle/>
                    <a:p>
                      <a:pPr>
                        <a:lnSpc>
                          <a:spcPct val="115000"/>
                        </a:lnSpc>
                        <a:spcAft>
                          <a:spcPts val="1000"/>
                        </a:spcAft>
                      </a:pPr>
                      <a:r>
                        <a:rPr lang="en-US" sz="1800" dirty="0">
                          <a:effectLst/>
                        </a:rPr>
                        <a:t>Chapter No.1  Introduction: 2D systems, mathematical preliminaries- FT, Z-transform, Optical and Modulation transfer functions (OTF and MTF). </a:t>
                      </a:r>
                      <a:endParaRPr lang="en-IN" sz="1800" dirty="0">
                        <a:effectLst/>
                        <a:latin typeface="Arial" panose="020B0604020202020204" pitchFamily="34" charset="0"/>
                        <a:ea typeface="Arial" panose="020B0604020202020204" pitchFamily="34" charset="0"/>
                      </a:endParaRPr>
                    </a:p>
                  </a:txBody>
                  <a:tcPr marL="49731" marR="49731" marT="49731" marB="0"/>
                </a:tc>
                <a:tc>
                  <a:txBody>
                    <a:bodyPr/>
                    <a:lstStyle/>
                    <a:p>
                      <a:pPr algn="ctr">
                        <a:lnSpc>
                          <a:spcPct val="115000"/>
                        </a:lnSpc>
                        <a:spcAft>
                          <a:spcPts val="1000"/>
                        </a:spcAft>
                      </a:pPr>
                      <a:r>
                        <a:rPr lang="en-US" sz="1800">
                          <a:effectLst/>
                        </a:rPr>
                        <a:t>4 hrs </a:t>
                      </a:r>
                      <a:endParaRPr lang="en-IN" sz="1800">
                        <a:effectLst/>
                        <a:latin typeface="Arial" panose="020B0604020202020204" pitchFamily="34" charset="0"/>
                        <a:ea typeface="Arial" panose="020B0604020202020204" pitchFamily="34" charset="0"/>
                      </a:endParaRPr>
                    </a:p>
                  </a:txBody>
                  <a:tcPr marL="49731" marR="49731" marT="49731" marB="0"/>
                </a:tc>
                <a:extLst>
                  <a:ext uri="{0D108BD9-81ED-4DB2-BD59-A6C34878D82A}">
                    <a16:rowId xmlns:a16="http://schemas.microsoft.com/office/drawing/2014/main" val="2931918445"/>
                  </a:ext>
                </a:extLst>
              </a:tr>
              <a:tr h="691323">
                <a:tc>
                  <a:txBody>
                    <a:bodyPr/>
                    <a:lstStyle/>
                    <a:p>
                      <a:pPr>
                        <a:lnSpc>
                          <a:spcPct val="115000"/>
                        </a:lnSpc>
                        <a:spcAft>
                          <a:spcPts val="1000"/>
                        </a:spcAft>
                      </a:pPr>
                      <a:r>
                        <a:rPr lang="en-US" sz="1800" dirty="0">
                          <a:effectLst/>
                        </a:rPr>
                        <a:t>Chapter No. 2 Image perception: Light, luminance, brightness, contrast, MTF of the visual system, visibility function, monochrome vision models, fidelity criteria, color representation, color models.</a:t>
                      </a:r>
                      <a:endParaRPr lang="en-IN" sz="1800" dirty="0">
                        <a:effectLst/>
                        <a:latin typeface="Arial" panose="020B0604020202020204" pitchFamily="34" charset="0"/>
                        <a:ea typeface="Arial" panose="020B0604020202020204" pitchFamily="34" charset="0"/>
                      </a:endParaRPr>
                    </a:p>
                  </a:txBody>
                  <a:tcPr marL="49731" marR="49731" marT="49731" marB="0"/>
                </a:tc>
                <a:tc>
                  <a:txBody>
                    <a:bodyPr/>
                    <a:lstStyle/>
                    <a:p>
                      <a:pPr algn="ctr">
                        <a:lnSpc>
                          <a:spcPct val="115000"/>
                        </a:lnSpc>
                        <a:spcAft>
                          <a:spcPts val="1000"/>
                        </a:spcAft>
                      </a:pPr>
                      <a:r>
                        <a:rPr lang="en-US" sz="1800">
                          <a:effectLst/>
                        </a:rPr>
                        <a:t>4 hrs </a:t>
                      </a:r>
                      <a:endParaRPr lang="en-IN" sz="1800">
                        <a:effectLst/>
                        <a:latin typeface="Arial" panose="020B0604020202020204" pitchFamily="34" charset="0"/>
                        <a:ea typeface="Arial" panose="020B0604020202020204" pitchFamily="34" charset="0"/>
                      </a:endParaRPr>
                    </a:p>
                  </a:txBody>
                  <a:tcPr marL="49731" marR="49731" marT="49731" marB="0"/>
                </a:tc>
                <a:extLst>
                  <a:ext uri="{0D108BD9-81ED-4DB2-BD59-A6C34878D82A}">
                    <a16:rowId xmlns:a16="http://schemas.microsoft.com/office/drawing/2014/main" val="2846135846"/>
                  </a:ext>
                </a:extLst>
              </a:tr>
              <a:tr h="519751">
                <a:tc>
                  <a:txBody>
                    <a:bodyPr/>
                    <a:lstStyle/>
                    <a:p>
                      <a:pPr>
                        <a:lnSpc>
                          <a:spcPct val="115000"/>
                        </a:lnSpc>
                        <a:spcAft>
                          <a:spcPts val="1000"/>
                        </a:spcAft>
                      </a:pPr>
                      <a:r>
                        <a:rPr lang="en-US" sz="1800" dirty="0">
                          <a:effectLst/>
                        </a:rPr>
                        <a:t>Chapter No.3  Image sampling quantization: 2D sampling theory, limitations, sampling and reconstruction, quantization, optimal quantizer, </a:t>
                      </a:r>
                      <a:r>
                        <a:rPr lang="en-US" sz="1800" dirty="0" err="1">
                          <a:effectLst/>
                        </a:rPr>
                        <a:t>Compander</a:t>
                      </a:r>
                      <a:r>
                        <a:rPr lang="en-US" sz="1800" dirty="0">
                          <a:effectLst/>
                        </a:rPr>
                        <a:t> and visual quantization. </a:t>
                      </a:r>
                      <a:endParaRPr lang="en-IN" sz="1800" dirty="0">
                        <a:effectLst/>
                        <a:latin typeface="Arial" panose="020B0604020202020204" pitchFamily="34" charset="0"/>
                        <a:ea typeface="Arial" panose="020B0604020202020204" pitchFamily="34" charset="0"/>
                      </a:endParaRPr>
                    </a:p>
                  </a:txBody>
                  <a:tcPr marL="49731" marR="49731" marT="49731" marB="0"/>
                </a:tc>
                <a:tc>
                  <a:txBody>
                    <a:bodyPr/>
                    <a:lstStyle/>
                    <a:p>
                      <a:pPr algn="ctr">
                        <a:lnSpc>
                          <a:spcPct val="115000"/>
                        </a:lnSpc>
                        <a:spcAft>
                          <a:spcPts val="1000"/>
                        </a:spcAft>
                      </a:pPr>
                      <a:r>
                        <a:rPr lang="en-US" sz="1800">
                          <a:effectLst/>
                        </a:rPr>
                        <a:t>6 hrs </a:t>
                      </a:r>
                      <a:endParaRPr lang="en-IN" sz="1800">
                        <a:effectLst/>
                        <a:latin typeface="Arial" panose="020B0604020202020204" pitchFamily="34" charset="0"/>
                        <a:ea typeface="Arial" panose="020B0604020202020204" pitchFamily="34" charset="0"/>
                      </a:endParaRPr>
                    </a:p>
                  </a:txBody>
                  <a:tcPr marL="49731" marR="49731" marT="49731" marB="0"/>
                </a:tc>
                <a:extLst>
                  <a:ext uri="{0D108BD9-81ED-4DB2-BD59-A6C34878D82A}">
                    <a16:rowId xmlns:a16="http://schemas.microsoft.com/office/drawing/2014/main" val="1076091841"/>
                  </a:ext>
                </a:extLst>
              </a:tr>
              <a:tr h="222422">
                <a:tc>
                  <a:txBody>
                    <a:bodyPr/>
                    <a:lstStyle/>
                    <a:p>
                      <a:pPr algn="ctr">
                        <a:lnSpc>
                          <a:spcPct val="115000"/>
                        </a:lnSpc>
                        <a:spcAft>
                          <a:spcPts val="1000"/>
                        </a:spcAft>
                      </a:pPr>
                      <a:r>
                        <a:rPr lang="en-US" sz="1800" dirty="0">
                          <a:effectLst/>
                        </a:rPr>
                        <a:t> Unit - 2</a:t>
                      </a:r>
                      <a:endParaRPr lang="en-IN" sz="1800" dirty="0">
                        <a:effectLst/>
                        <a:latin typeface="Arial" panose="020B0604020202020204" pitchFamily="34" charset="0"/>
                        <a:ea typeface="Arial" panose="020B0604020202020204" pitchFamily="34" charset="0"/>
                      </a:endParaRPr>
                    </a:p>
                  </a:txBody>
                  <a:tcPr marL="49731" marR="49731" marT="49731" marB="0"/>
                </a:tc>
                <a:tc>
                  <a:txBody>
                    <a:bodyPr/>
                    <a:lstStyle/>
                    <a:p>
                      <a:pPr>
                        <a:lnSpc>
                          <a:spcPct val="115000"/>
                        </a:lnSpc>
                        <a:spcAft>
                          <a:spcPts val="1000"/>
                        </a:spcAft>
                      </a:pPr>
                      <a:r>
                        <a:rPr lang="en-US" sz="1800">
                          <a:effectLst/>
                        </a:rPr>
                        <a:t> </a:t>
                      </a:r>
                      <a:endParaRPr lang="en-IN" sz="1800">
                        <a:effectLst/>
                        <a:latin typeface="Arial" panose="020B0604020202020204" pitchFamily="34" charset="0"/>
                        <a:ea typeface="Arial" panose="020B0604020202020204" pitchFamily="34" charset="0"/>
                      </a:endParaRPr>
                    </a:p>
                  </a:txBody>
                  <a:tcPr marL="49731" marR="49731" marT="49731" marB="0"/>
                </a:tc>
                <a:extLst>
                  <a:ext uri="{0D108BD9-81ED-4DB2-BD59-A6C34878D82A}">
                    <a16:rowId xmlns:a16="http://schemas.microsoft.com/office/drawing/2014/main" val="703170348"/>
                  </a:ext>
                </a:extLst>
              </a:tr>
              <a:tr h="519751">
                <a:tc>
                  <a:txBody>
                    <a:bodyPr/>
                    <a:lstStyle/>
                    <a:p>
                      <a:pPr>
                        <a:lnSpc>
                          <a:spcPct val="115000"/>
                        </a:lnSpc>
                        <a:spcAft>
                          <a:spcPts val="1000"/>
                        </a:spcAft>
                      </a:pPr>
                      <a:r>
                        <a:rPr lang="en-US" sz="1800" dirty="0">
                          <a:effectLst/>
                        </a:rPr>
                        <a:t>Chapter No. 4 Image transforms: 2D orthogonal and unitary transforms, DFT, DCT, DST, Hadamard, Harr, Slant, KLT transforms. </a:t>
                      </a:r>
                      <a:endParaRPr lang="en-IN" sz="1800" dirty="0">
                        <a:effectLst/>
                        <a:latin typeface="Arial" panose="020B0604020202020204" pitchFamily="34" charset="0"/>
                        <a:ea typeface="Arial" panose="020B0604020202020204" pitchFamily="34" charset="0"/>
                      </a:endParaRPr>
                    </a:p>
                  </a:txBody>
                  <a:tcPr marL="49731" marR="49731" marT="49731" marB="0"/>
                </a:tc>
                <a:tc>
                  <a:txBody>
                    <a:bodyPr/>
                    <a:lstStyle/>
                    <a:p>
                      <a:pPr algn="ctr">
                        <a:lnSpc>
                          <a:spcPct val="115000"/>
                        </a:lnSpc>
                        <a:spcAft>
                          <a:spcPts val="1000"/>
                        </a:spcAft>
                      </a:pPr>
                      <a:r>
                        <a:rPr lang="en-US" sz="1800">
                          <a:effectLst/>
                        </a:rPr>
                        <a:t>8 hrs </a:t>
                      </a:r>
                      <a:endParaRPr lang="en-IN" sz="1800">
                        <a:effectLst/>
                        <a:latin typeface="Arial" panose="020B0604020202020204" pitchFamily="34" charset="0"/>
                        <a:ea typeface="Arial" panose="020B0604020202020204" pitchFamily="34" charset="0"/>
                      </a:endParaRPr>
                    </a:p>
                  </a:txBody>
                  <a:tcPr marL="49731" marR="49731" marT="49731" marB="0"/>
                </a:tc>
                <a:extLst>
                  <a:ext uri="{0D108BD9-81ED-4DB2-BD59-A6C34878D82A}">
                    <a16:rowId xmlns:a16="http://schemas.microsoft.com/office/drawing/2014/main" val="2445076918"/>
                  </a:ext>
                </a:extLst>
              </a:tr>
              <a:tr h="519751">
                <a:tc>
                  <a:txBody>
                    <a:bodyPr/>
                    <a:lstStyle/>
                    <a:p>
                      <a:pPr>
                        <a:lnSpc>
                          <a:spcPct val="115000"/>
                        </a:lnSpc>
                        <a:spcAft>
                          <a:spcPts val="1000"/>
                        </a:spcAft>
                      </a:pPr>
                      <a:r>
                        <a:rPr lang="en-US" sz="1800" dirty="0">
                          <a:effectLst/>
                        </a:rPr>
                        <a:t>Chapter No. 5 Image enhancement: Histograms modeling, spatial operations, transform operations, multispectral image enhancement, color image enhancement.</a:t>
                      </a:r>
                      <a:endParaRPr lang="en-IN" sz="1800" dirty="0">
                        <a:effectLst/>
                        <a:latin typeface="Arial" panose="020B0604020202020204" pitchFamily="34" charset="0"/>
                        <a:ea typeface="Arial" panose="020B0604020202020204" pitchFamily="34" charset="0"/>
                      </a:endParaRPr>
                    </a:p>
                  </a:txBody>
                  <a:tcPr marL="49731" marR="49731" marT="49731" marB="0"/>
                </a:tc>
                <a:tc>
                  <a:txBody>
                    <a:bodyPr/>
                    <a:lstStyle/>
                    <a:p>
                      <a:pPr algn="ctr">
                        <a:lnSpc>
                          <a:spcPct val="115000"/>
                        </a:lnSpc>
                        <a:spcAft>
                          <a:spcPts val="1000"/>
                        </a:spcAft>
                      </a:pPr>
                      <a:r>
                        <a:rPr lang="en-US" sz="1800" dirty="0">
                          <a:effectLst/>
                        </a:rPr>
                        <a:t>10 </a:t>
                      </a:r>
                      <a:r>
                        <a:rPr lang="en-US" sz="1800" dirty="0" err="1">
                          <a:effectLst/>
                        </a:rPr>
                        <a:t>hrs</a:t>
                      </a:r>
                      <a:r>
                        <a:rPr lang="en-US" sz="1800" dirty="0">
                          <a:effectLst/>
                        </a:rPr>
                        <a:t> </a:t>
                      </a:r>
                      <a:endParaRPr lang="en-IN" sz="1800" dirty="0">
                        <a:effectLst/>
                        <a:latin typeface="Arial" panose="020B0604020202020204" pitchFamily="34" charset="0"/>
                        <a:ea typeface="Arial" panose="020B0604020202020204" pitchFamily="34" charset="0"/>
                      </a:endParaRPr>
                    </a:p>
                  </a:txBody>
                  <a:tcPr marL="49731" marR="49731" marT="49731" marB="0"/>
                </a:tc>
                <a:extLst>
                  <a:ext uri="{0D108BD9-81ED-4DB2-BD59-A6C34878D82A}">
                    <a16:rowId xmlns:a16="http://schemas.microsoft.com/office/drawing/2014/main" val="4069626511"/>
                  </a:ext>
                </a:extLst>
              </a:tr>
              <a:tr h="222422">
                <a:tc>
                  <a:txBody>
                    <a:bodyPr/>
                    <a:lstStyle/>
                    <a:p>
                      <a:pPr algn="ctr">
                        <a:lnSpc>
                          <a:spcPct val="115000"/>
                        </a:lnSpc>
                        <a:spcAft>
                          <a:spcPts val="1000"/>
                        </a:spcAft>
                      </a:pPr>
                      <a:r>
                        <a:rPr lang="en-US" sz="1800" dirty="0">
                          <a:effectLst/>
                        </a:rPr>
                        <a:t> Unit - 3</a:t>
                      </a:r>
                      <a:endParaRPr lang="en-IN" sz="1800" dirty="0">
                        <a:effectLst/>
                        <a:latin typeface="Arial" panose="020B0604020202020204" pitchFamily="34" charset="0"/>
                        <a:ea typeface="Arial" panose="020B0604020202020204" pitchFamily="34" charset="0"/>
                      </a:endParaRPr>
                    </a:p>
                  </a:txBody>
                  <a:tcPr marL="49731" marR="49731" marT="49731" marB="0"/>
                </a:tc>
                <a:tc>
                  <a:txBody>
                    <a:bodyPr/>
                    <a:lstStyle/>
                    <a:p>
                      <a:pPr>
                        <a:lnSpc>
                          <a:spcPct val="115000"/>
                        </a:lnSpc>
                        <a:spcAft>
                          <a:spcPts val="1000"/>
                        </a:spcAft>
                      </a:pPr>
                      <a:r>
                        <a:rPr lang="en-US" sz="1800" dirty="0">
                          <a:effectLst/>
                        </a:rPr>
                        <a:t> </a:t>
                      </a:r>
                      <a:endParaRPr lang="en-IN" sz="1800" dirty="0">
                        <a:effectLst/>
                        <a:latin typeface="Arial" panose="020B0604020202020204" pitchFamily="34" charset="0"/>
                        <a:ea typeface="Arial" panose="020B0604020202020204" pitchFamily="34" charset="0"/>
                      </a:endParaRPr>
                    </a:p>
                  </a:txBody>
                  <a:tcPr marL="49731" marR="49731" marT="49731" marB="0"/>
                </a:tc>
                <a:extLst>
                  <a:ext uri="{0D108BD9-81ED-4DB2-BD59-A6C34878D82A}">
                    <a16:rowId xmlns:a16="http://schemas.microsoft.com/office/drawing/2014/main" val="496084729"/>
                  </a:ext>
                </a:extLst>
              </a:tr>
              <a:tr h="691323">
                <a:tc>
                  <a:txBody>
                    <a:bodyPr/>
                    <a:lstStyle/>
                    <a:p>
                      <a:pPr>
                        <a:lnSpc>
                          <a:spcPct val="115000"/>
                        </a:lnSpc>
                        <a:spcAft>
                          <a:spcPts val="1000"/>
                        </a:spcAft>
                      </a:pPr>
                      <a:r>
                        <a:rPr lang="en-US" sz="1800" dirty="0">
                          <a:effectLst/>
                        </a:rPr>
                        <a:t>Chapter No. 6 Image filtering and restoration: Image observation models, Inverse and wiener filtering, Fourier domain filters. SVD and iterative methods. Maximum entropy restoration, Bayesian methods, co-ordinate transformation and geometric corrections</a:t>
                      </a:r>
                      <a:endParaRPr lang="en-IN" sz="1800" dirty="0">
                        <a:effectLst/>
                        <a:latin typeface="Arial" panose="020B0604020202020204" pitchFamily="34" charset="0"/>
                        <a:ea typeface="Arial" panose="020B0604020202020204" pitchFamily="34" charset="0"/>
                      </a:endParaRPr>
                    </a:p>
                  </a:txBody>
                  <a:tcPr marL="49731" marR="49731" marT="49731" marB="0"/>
                </a:tc>
                <a:tc>
                  <a:txBody>
                    <a:bodyPr/>
                    <a:lstStyle/>
                    <a:p>
                      <a:pPr algn="ctr">
                        <a:lnSpc>
                          <a:spcPct val="115000"/>
                        </a:lnSpc>
                        <a:spcAft>
                          <a:spcPts val="1000"/>
                        </a:spcAft>
                      </a:pPr>
                      <a:r>
                        <a:rPr lang="en-US" sz="1800" dirty="0">
                          <a:effectLst/>
                        </a:rPr>
                        <a:t>10 </a:t>
                      </a:r>
                      <a:r>
                        <a:rPr lang="en-US" sz="1800" dirty="0" err="1">
                          <a:effectLst/>
                        </a:rPr>
                        <a:t>hrs</a:t>
                      </a:r>
                      <a:r>
                        <a:rPr lang="en-US" sz="1800" dirty="0">
                          <a:effectLst/>
                        </a:rPr>
                        <a:t> </a:t>
                      </a:r>
                      <a:endParaRPr lang="en-IN" sz="1800" dirty="0">
                        <a:effectLst/>
                        <a:latin typeface="Arial" panose="020B0604020202020204" pitchFamily="34" charset="0"/>
                        <a:ea typeface="Arial" panose="020B0604020202020204" pitchFamily="34" charset="0"/>
                      </a:endParaRPr>
                    </a:p>
                  </a:txBody>
                  <a:tcPr marL="49731" marR="49731" marT="49731" marB="0"/>
                </a:tc>
                <a:extLst>
                  <a:ext uri="{0D108BD9-81ED-4DB2-BD59-A6C34878D82A}">
                    <a16:rowId xmlns:a16="http://schemas.microsoft.com/office/drawing/2014/main" val="2461683707"/>
                  </a:ext>
                </a:extLst>
              </a:tr>
            </a:tbl>
          </a:graphicData>
        </a:graphic>
      </p:graphicFrame>
    </p:spTree>
    <p:extLst>
      <p:ext uri="{BB962C8B-B14F-4D97-AF65-F5344CB8AC3E}">
        <p14:creationId xmlns:p14="http://schemas.microsoft.com/office/powerpoint/2010/main" val="25381104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6" y="1234643"/>
            <a:ext cx="10084293" cy="461665"/>
          </a:xfrm>
          <a:prstGeom prst="rect">
            <a:avLst/>
          </a:prstGeom>
          <a:noFill/>
        </p:spPr>
        <p:txBody>
          <a:bodyPr wrap="square" rtlCol="0">
            <a:spAutoFit/>
          </a:bodyPr>
          <a:lstStyle/>
          <a:p>
            <a:r>
              <a:rPr lang="en-US" sz="2400" dirty="0"/>
              <a:t>Filtering in frequency domain</a:t>
            </a:r>
            <a:endParaRPr lang="en-IN" sz="2400" dirty="0"/>
          </a:p>
        </p:txBody>
      </p:sp>
      <p:pic>
        <p:nvPicPr>
          <p:cNvPr id="12" name="Picture 11">
            <a:extLst>
              <a:ext uri="{FF2B5EF4-FFF2-40B4-BE49-F238E27FC236}">
                <a16:creationId xmlns:a16="http://schemas.microsoft.com/office/drawing/2014/main" id="{7AD3D1EC-D343-4E62-8611-C12CDB0CB9CE}"/>
              </a:ext>
            </a:extLst>
          </p:cNvPr>
          <p:cNvPicPr>
            <a:picLocks noChangeAspect="1"/>
          </p:cNvPicPr>
          <p:nvPr/>
        </p:nvPicPr>
        <p:blipFill>
          <a:blip r:embed="rId3"/>
          <a:stretch>
            <a:fillRect/>
          </a:stretch>
        </p:blipFill>
        <p:spPr>
          <a:xfrm>
            <a:off x="3098676" y="1838997"/>
            <a:ext cx="4343400" cy="1352550"/>
          </a:xfrm>
          <a:prstGeom prst="rect">
            <a:avLst/>
          </a:prstGeom>
        </p:spPr>
      </p:pic>
      <p:pic>
        <p:nvPicPr>
          <p:cNvPr id="13" name="Picture 12">
            <a:extLst>
              <a:ext uri="{FF2B5EF4-FFF2-40B4-BE49-F238E27FC236}">
                <a16:creationId xmlns:a16="http://schemas.microsoft.com/office/drawing/2014/main" id="{18691347-2BB2-4F62-AA3E-CF753BBE61F9}"/>
              </a:ext>
            </a:extLst>
          </p:cNvPr>
          <p:cNvPicPr>
            <a:picLocks noChangeAspect="1"/>
          </p:cNvPicPr>
          <p:nvPr/>
        </p:nvPicPr>
        <p:blipFill>
          <a:blip r:embed="rId4"/>
          <a:stretch>
            <a:fillRect/>
          </a:stretch>
        </p:blipFill>
        <p:spPr>
          <a:xfrm>
            <a:off x="685892" y="4299012"/>
            <a:ext cx="4276725" cy="1409700"/>
          </a:xfrm>
          <a:prstGeom prst="rect">
            <a:avLst/>
          </a:prstGeom>
        </p:spPr>
      </p:pic>
      <p:pic>
        <p:nvPicPr>
          <p:cNvPr id="14" name="Picture 13">
            <a:extLst>
              <a:ext uri="{FF2B5EF4-FFF2-40B4-BE49-F238E27FC236}">
                <a16:creationId xmlns:a16="http://schemas.microsoft.com/office/drawing/2014/main" id="{80CB0578-E643-4A9E-86EC-84D98929233A}"/>
              </a:ext>
            </a:extLst>
          </p:cNvPr>
          <p:cNvPicPr>
            <a:picLocks noChangeAspect="1"/>
          </p:cNvPicPr>
          <p:nvPr/>
        </p:nvPicPr>
        <p:blipFill>
          <a:blip r:embed="rId5"/>
          <a:stretch>
            <a:fillRect/>
          </a:stretch>
        </p:blipFill>
        <p:spPr>
          <a:xfrm>
            <a:off x="7166637" y="4251387"/>
            <a:ext cx="2238375" cy="150495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F994E63-FE3E-4A22-A08E-34671FC757ED}"/>
                  </a:ext>
                </a:extLst>
              </p:cNvPr>
              <p:cNvSpPr txBox="1"/>
              <p:nvPr/>
            </p:nvSpPr>
            <p:spPr>
              <a:xfrm>
                <a:off x="3659079" y="3255042"/>
                <a:ext cx="10741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m:oMathPara>
                </a14:m>
                <a:endParaRPr lang="en-IN" dirty="0"/>
              </a:p>
            </p:txBody>
          </p:sp>
        </mc:Choice>
        <mc:Fallback xmlns="">
          <p:sp>
            <p:nvSpPr>
              <p:cNvPr id="16" name="TextBox 15">
                <a:extLst>
                  <a:ext uri="{FF2B5EF4-FFF2-40B4-BE49-F238E27FC236}">
                    <a16:creationId xmlns:a16="http://schemas.microsoft.com/office/drawing/2014/main" id="{3F994E63-FE3E-4A22-A08E-34671FC757ED}"/>
                  </a:ext>
                </a:extLst>
              </p:cNvPr>
              <p:cNvSpPr txBox="1">
                <a:spLocks noRot="1" noChangeAspect="1" noMove="1" noResize="1" noEditPoints="1" noAdjustHandles="1" noChangeArrowheads="1" noChangeShapeType="1" noTextEdit="1"/>
              </p:cNvSpPr>
              <p:nvPr/>
            </p:nvSpPr>
            <p:spPr>
              <a:xfrm>
                <a:off x="3659079" y="3255042"/>
                <a:ext cx="1074198" cy="369332"/>
              </a:xfrm>
              <a:prstGeom prst="rect">
                <a:avLst/>
              </a:prstGeom>
              <a:blipFill>
                <a:blip r:embed="rId6"/>
                <a:stretch>
                  <a:fillRect b="-1147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4A35FC1-B66A-4C63-B316-B03C7E9732AA}"/>
                  </a:ext>
                </a:extLst>
              </p:cNvPr>
              <p:cNvSpPr/>
              <p:nvPr/>
            </p:nvSpPr>
            <p:spPr>
              <a:xfrm>
                <a:off x="4733277" y="3233626"/>
                <a:ext cx="1074198" cy="3907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m:oMathPara>
                </a14:m>
                <a:endParaRPr lang="en-IN" dirty="0"/>
              </a:p>
            </p:txBody>
          </p:sp>
        </mc:Choice>
        <mc:Fallback xmlns="">
          <p:sp>
            <p:nvSpPr>
              <p:cNvPr id="18" name="Rectangle 17">
                <a:extLst>
                  <a:ext uri="{FF2B5EF4-FFF2-40B4-BE49-F238E27FC236}">
                    <a16:creationId xmlns:a16="http://schemas.microsoft.com/office/drawing/2014/main" id="{A4A35FC1-B66A-4C63-B316-B03C7E9732AA}"/>
                  </a:ext>
                </a:extLst>
              </p:cNvPr>
              <p:cNvSpPr>
                <a:spLocks noRot="1" noChangeAspect="1" noMove="1" noResize="1" noEditPoints="1" noAdjustHandles="1" noChangeArrowheads="1" noChangeShapeType="1" noTextEdit="1"/>
              </p:cNvSpPr>
              <p:nvPr/>
            </p:nvSpPr>
            <p:spPr>
              <a:xfrm>
                <a:off x="4733277" y="3233626"/>
                <a:ext cx="1074198" cy="390748"/>
              </a:xfrm>
              <a:prstGeom prst="rect">
                <a:avLst/>
              </a:prstGeom>
              <a:blipFill>
                <a:blip r:embed="rId7"/>
                <a:stretch>
                  <a:fillRect b="-769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96FDFA96-A01B-4AE4-A2FA-62C9164943CE}"/>
                  </a:ext>
                </a:extLst>
              </p:cNvPr>
              <p:cNvSpPr/>
              <p:nvPr/>
            </p:nvSpPr>
            <p:spPr>
              <a:xfrm>
                <a:off x="5902752" y="3191547"/>
                <a:ext cx="5481885" cy="390748"/>
              </a:xfrm>
              <a:prstGeom prst="rect">
                <a:avLst/>
              </a:prstGeom>
            </p:spPr>
            <p:txBody>
              <a:bodyPr wrap="none">
                <a:spAutoFit/>
              </a:bodyPr>
              <a:lstStyle/>
              <a:p>
                <a14:m>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oMath>
                </a14:m>
                <a:r>
                  <a:rPr lang="en-IN" dirty="0"/>
                  <a:t> </a:t>
                </a:r>
                <a14:m>
                  <m:oMath xmlns:m="http://schemas.openxmlformats.org/officeDocument/2006/math">
                    <m:sSup>
                      <m:sSupPr>
                        <m:ctrlPr>
                          <a:rPr lang="en-IN" i="1">
                            <a:latin typeface="Cambria Math" panose="02040503050406030204" pitchFamily="18" charset="0"/>
                          </a:rPr>
                        </m:ctrlPr>
                      </m:sSupPr>
                      <m:e>
                        <m:r>
                          <a:rPr lang="en-US" i="1">
                            <a:latin typeface="Cambria Math" panose="02040503050406030204" pitchFamily="18" charset="0"/>
                          </a:rPr>
                          <m:t>(−1)</m:t>
                        </m:r>
                      </m:e>
                      <m:sup>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sup>
                    </m:sSup>
                  </m:oMath>
                </a14:m>
                <a:r>
                  <a:rPr lang="en-IN" dirty="0"/>
                  <a:t>: negative intensities are clipped to 0 </a:t>
                </a:r>
              </a:p>
            </p:txBody>
          </p:sp>
        </mc:Choice>
        <mc:Fallback xmlns="">
          <p:sp>
            <p:nvSpPr>
              <p:cNvPr id="19" name="Rectangle 18">
                <a:extLst>
                  <a:ext uri="{FF2B5EF4-FFF2-40B4-BE49-F238E27FC236}">
                    <a16:creationId xmlns:a16="http://schemas.microsoft.com/office/drawing/2014/main" id="{96FDFA96-A01B-4AE4-A2FA-62C9164943CE}"/>
                  </a:ext>
                </a:extLst>
              </p:cNvPr>
              <p:cNvSpPr>
                <a:spLocks noRot="1" noChangeAspect="1" noMove="1" noResize="1" noEditPoints="1" noAdjustHandles="1" noChangeArrowheads="1" noChangeShapeType="1" noTextEdit="1"/>
              </p:cNvSpPr>
              <p:nvPr/>
            </p:nvSpPr>
            <p:spPr>
              <a:xfrm>
                <a:off x="5902752" y="3191547"/>
                <a:ext cx="5481885" cy="390748"/>
              </a:xfrm>
              <a:prstGeom prst="rect">
                <a:avLst/>
              </a:prstGeom>
              <a:blipFill>
                <a:blip r:embed="rId8"/>
                <a:stretch>
                  <a:fillRect l="-333" t="-7813" b="-2031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E659EE4-D1F8-45F8-9A9A-BDDBE33AA793}"/>
                  </a:ext>
                </a:extLst>
              </p:cNvPr>
              <p:cNvSpPr/>
              <p:nvPr/>
            </p:nvSpPr>
            <p:spPr>
              <a:xfrm>
                <a:off x="838200" y="5701988"/>
                <a:ext cx="9364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oMath>
                  </m:oMathPara>
                </a14:m>
                <a:endParaRPr lang="en-IN" dirty="0"/>
              </a:p>
            </p:txBody>
          </p:sp>
        </mc:Choice>
        <mc:Fallback xmlns="">
          <p:sp>
            <p:nvSpPr>
              <p:cNvPr id="20" name="Rectangle 19">
                <a:extLst>
                  <a:ext uri="{FF2B5EF4-FFF2-40B4-BE49-F238E27FC236}">
                    <a16:creationId xmlns:a16="http://schemas.microsoft.com/office/drawing/2014/main" id="{7E659EE4-D1F8-45F8-9A9A-BDDBE33AA793}"/>
                  </a:ext>
                </a:extLst>
              </p:cNvPr>
              <p:cNvSpPr>
                <a:spLocks noRot="1" noChangeAspect="1" noMove="1" noResize="1" noEditPoints="1" noAdjustHandles="1" noChangeArrowheads="1" noChangeShapeType="1" noTextEdit="1"/>
              </p:cNvSpPr>
              <p:nvPr/>
            </p:nvSpPr>
            <p:spPr>
              <a:xfrm>
                <a:off x="838200" y="5701988"/>
                <a:ext cx="936475" cy="369332"/>
              </a:xfrm>
              <a:prstGeom prst="rect">
                <a:avLst/>
              </a:prstGeom>
              <a:blipFill>
                <a:blip r:embed="rId9"/>
                <a:stretch>
                  <a:fillRect/>
                </a:stretch>
              </a:blipFill>
            </p:spPr>
            <p:txBody>
              <a:bodyPr/>
              <a:lstStyle/>
              <a:p>
                <a:r>
                  <a:rPr lang="en-IN">
                    <a:noFill/>
                  </a:rPr>
                  <a:t> </a:t>
                </a:r>
              </a:p>
            </p:txBody>
          </p:sp>
        </mc:Fallback>
      </mc:AlternateContent>
      <p:sp>
        <p:nvSpPr>
          <p:cNvPr id="21" name="TextBox 20">
            <a:extLst>
              <a:ext uri="{FF2B5EF4-FFF2-40B4-BE49-F238E27FC236}">
                <a16:creationId xmlns:a16="http://schemas.microsoft.com/office/drawing/2014/main" id="{0A1ADB5E-4D8A-4520-B265-E47DC27326DA}"/>
              </a:ext>
            </a:extLst>
          </p:cNvPr>
          <p:cNvSpPr txBox="1"/>
          <p:nvPr/>
        </p:nvSpPr>
        <p:spPr>
          <a:xfrm>
            <a:off x="1926983" y="5701988"/>
            <a:ext cx="1661604" cy="923330"/>
          </a:xfrm>
          <a:prstGeom prst="rect">
            <a:avLst/>
          </a:prstGeom>
          <a:noFill/>
        </p:spPr>
        <p:txBody>
          <a:bodyPr wrap="square" rtlCol="0">
            <a:spAutoFit/>
          </a:bodyPr>
          <a:lstStyle/>
          <a:p>
            <a:r>
              <a:rPr lang="en-US" dirty="0"/>
              <a:t>Centered Gaussian lowpass filter H</a:t>
            </a:r>
            <a:endParaRPr lang="en-IN" dirty="0"/>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86992879-D165-4D74-8D4A-EBC5D39D4BA4}"/>
                  </a:ext>
                </a:extLst>
              </p:cNvPr>
              <p:cNvSpPr/>
              <p:nvPr/>
            </p:nvSpPr>
            <p:spPr>
              <a:xfrm>
                <a:off x="3625210" y="5708886"/>
                <a:ext cx="9423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𝐺</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oMath>
                  </m:oMathPara>
                </a14:m>
                <a:endParaRPr lang="en-IN" dirty="0"/>
              </a:p>
            </p:txBody>
          </p:sp>
        </mc:Choice>
        <mc:Fallback xmlns="">
          <p:sp>
            <p:nvSpPr>
              <p:cNvPr id="23" name="Rectangle 22">
                <a:extLst>
                  <a:ext uri="{FF2B5EF4-FFF2-40B4-BE49-F238E27FC236}">
                    <a16:creationId xmlns:a16="http://schemas.microsoft.com/office/drawing/2014/main" id="{86992879-D165-4D74-8D4A-EBC5D39D4BA4}"/>
                  </a:ext>
                </a:extLst>
              </p:cNvPr>
              <p:cNvSpPr>
                <a:spLocks noRot="1" noChangeAspect="1" noMove="1" noResize="1" noEditPoints="1" noAdjustHandles="1" noChangeArrowheads="1" noChangeShapeType="1" noTextEdit="1"/>
              </p:cNvSpPr>
              <p:nvPr/>
            </p:nvSpPr>
            <p:spPr>
              <a:xfrm>
                <a:off x="3625210" y="5708886"/>
                <a:ext cx="942374" cy="369332"/>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EE7CF6A-5CCA-4225-BADB-F4F6C2CCAAD9}"/>
                  </a:ext>
                </a:extLst>
              </p:cNvPr>
              <p:cNvSpPr/>
              <p:nvPr/>
            </p:nvSpPr>
            <p:spPr>
              <a:xfrm>
                <a:off x="7356264" y="5680572"/>
                <a:ext cx="1030539"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𝑝</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m:oMathPara>
                </a14:m>
                <a:endParaRPr lang="en-IN" dirty="0"/>
              </a:p>
            </p:txBody>
          </p:sp>
        </mc:Choice>
        <mc:Fallback xmlns="">
          <p:sp>
            <p:nvSpPr>
              <p:cNvPr id="25" name="Rectangle 24">
                <a:extLst>
                  <a:ext uri="{FF2B5EF4-FFF2-40B4-BE49-F238E27FC236}">
                    <a16:creationId xmlns:a16="http://schemas.microsoft.com/office/drawing/2014/main" id="{BEE7CF6A-5CCA-4225-BADB-F4F6C2CCAAD9}"/>
                  </a:ext>
                </a:extLst>
              </p:cNvPr>
              <p:cNvSpPr>
                <a:spLocks noRot="1" noChangeAspect="1" noMove="1" noResize="1" noEditPoints="1" noAdjustHandles="1" noChangeArrowheads="1" noChangeShapeType="1" noTextEdit="1"/>
              </p:cNvSpPr>
              <p:nvPr/>
            </p:nvSpPr>
            <p:spPr>
              <a:xfrm>
                <a:off x="7356264" y="5680572"/>
                <a:ext cx="1030539" cy="390748"/>
              </a:xfrm>
              <a:prstGeom prst="rect">
                <a:avLst/>
              </a:prstGeom>
              <a:blipFill>
                <a:blip r:embed="rId11"/>
                <a:stretch>
                  <a:fillRect b="-312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5D4395-5079-44D3-8A8B-736A33A26D8C}"/>
                  </a:ext>
                </a:extLst>
              </p:cNvPr>
              <p:cNvSpPr/>
              <p:nvPr/>
            </p:nvSpPr>
            <p:spPr>
              <a:xfrm>
                <a:off x="8540667" y="4913336"/>
                <a:ext cx="9249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m:oMathPara>
                </a14:m>
                <a:endParaRPr lang="en-IN" dirty="0"/>
              </a:p>
            </p:txBody>
          </p:sp>
        </mc:Choice>
        <mc:Fallback xmlns="">
          <p:sp>
            <p:nvSpPr>
              <p:cNvPr id="26" name="Rectangle 25">
                <a:extLst>
                  <a:ext uri="{FF2B5EF4-FFF2-40B4-BE49-F238E27FC236}">
                    <a16:creationId xmlns:a16="http://schemas.microsoft.com/office/drawing/2014/main" id="{A55D4395-5079-44D3-8A8B-736A33A26D8C}"/>
                  </a:ext>
                </a:extLst>
              </p:cNvPr>
              <p:cNvSpPr>
                <a:spLocks noRot="1" noChangeAspect="1" noMove="1" noResize="1" noEditPoints="1" noAdjustHandles="1" noChangeArrowheads="1" noChangeShapeType="1" noTextEdit="1"/>
              </p:cNvSpPr>
              <p:nvPr/>
            </p:nvSpPr>
            <p:spPr>
              <a:xfrm>
                <a:off x="8540667" y="4913336"/>
                <a:ext cx="924997" cy="369332"/>
              </a:xfrm>
              <a:prstGeom prst="rect">
                <a:avLst/>
              </a:prstGeom>
              <a:blipFill>
                <a:blip r:embed="rId12"/>
                <a:stretch>
                  <a:fillRect b="-4918"/>
                </a:stretch>
              </a:blipFill>
            </p:spPr>
            <p:txBody>
              <a:bodyPr/>
              <a:lstStyle/>
              <a:p>
                <a:r>
                  <a:rPr lang="en-IN">
                    <a:noFill/>
                  </a:rPr>
                  <a:t> </a:t>
                </a:r>
              </a:p>
            </p:txBody>
          </p:sp>
        </mc:Fallback>
      </mc:AlternateContent>
    </p:spTree>
    <p:extLst>
      <p:ext uri="{BB962C8B-B14F-4D97-AF65-F5344CB8AC3E}">
        <p14:creationId xmlns:p14="http://schemas.microsoft.com/office/powerpoint/2010/main" val="30707316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6" y="1152080"/>
            <a:ext cx="10084293" cy="461665"/>
          </a:xfrm>
          <a:prstGeom prst="rect">
            <a:avLst/>
          </a:prstGeom>
          <a:noFill/>
        </p:spPr>
        <p:txBody>
          <a:bodyPr wrap="square" rtlCol="0">
            <a:spAutoFit/>
          </a:bodyPr>
          <a:lstStyle/>
          <a:p>
            <a:r>
              <a:rPr lang="en-US" sz="2400" dirty="0"/>
              <a:t>Low Pass Filtering in frequency domain</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B584B17A-D35A-4F9E-A2B0-AC5B7887D188}"/>
              </a:ext>
            </a:extLst>
          </p:cNvPr>
          <p:cNvSpPr txBox="1"/>
          <p:nvPr/>
        </p:nvSpPr>
        <p:spPr>
          <a:xfrm>
            <a:off x="1049506" y="1560184"/>
            <a:ext cx="10515600" cy="1754326"/>
          </a:xfrm>
          <a:prstGeom prst="rect">
            <a:avLst/>
          </a:prstGeom>
          <a:noFill/>
        </p:spPr>
        <p:txBody>
          <a:bodyPr wrap="square" rtlCol="0">
            <a:spAutoFit/>
          </a:bodyPr>
          <a:lstStyle/>
          <a:p>
            <a:r>
              <a:rPr lang="en-US" dirty="0"/>
              <a:t>Image smoothing using frequency domain filters: attenuate the high frequency components of its Fourier transform.</a:t>
            </a:r>
          </a:p>
          <a:p>
            <a:pPr marL="285750" indent="-285750">
              <a:buFont typeface="Arial" panose="020B0604020202020204" pitchFamily="34" charset="0"/>
              <a:buChar char="•"/>
            </a:pPr>
            <a:r>
              <a:rPr lang="en-US" dirty="0"/>
              <a:t>Low pass filters: blur the edges.</a:t>
            </a:r>
          </a:p>
          <a:p>
            <a:pPr marL="742950" lvl="1" indent="-285750">
              <a:buFont typeface="Arial" panose="020B0604020202020204" pitchFamily="34" charset="0"/>
              <a:buChar char="•"/>
            </a:pPr>
            <a:r>
              <a:rPr lang="en-US" dirty="0"/>
              <a:t>Ideal</a:t>
            </a:r>
          </a:p>
          <a:p>
            <a:pPr marL="742950" lvl="1" indent="-285750">
              <a:buFont typeface="Arial" panose="020B0604020202020204" pitchFamily="34" charset="0"/>
              <a:buChar char="•"/>
            </a:pPr>
            <a:r>
              <a:rPr lang="en-US" dirty="0"/>
              <a:t>Butterworth: higher the order, lesser would be the blur: moving towards the ideal filter. </a:t>
            </a:r>
          </a:p>
          <a:p>
            <a:pPr marL="742950" lvl="1" indent="-285750">
              <a:buFont typeface="Arial" panose="020B0604020202020204" pitchFamily="34" charset="0"/>
              <a:buChar char="•"/>
            </a:pPr>
            <a:r>
              <a:rPr lang="en-US" dirty="0"/>
              <a:t>Gaussian</a:t>
            </a:r>
            <a:endParaRPr lang="en-I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C0B7F8-62F8-4487-9B53-A72ABB3D800C}"/>
                  </a:ext>
                </a:extLst>
              </p:cNvPr>
              <p:cNvSpPr txBox="1"/>
              <p:nvPr/>
            </p:nvSpPr>
            <p:spPr>
              <a:xfrm>
                <a:off x="900154" y="3244497"/>
                <a:ext cx="11200110" cy="3489866"/>
              </a:xfrm>
              <a:prstGeom prst="rect">
                <a:avLst/>
              </a:prstGeom>
              <a:noFill/>
            </p:spPr>
            <p:txBody>
              <a:bodyPr wrap="square" rtlCol="0">
                <a:spAutoFit/>
              </a:bodyPr>
              <a:lstStyle/>
              <a:p>
                <a:pPr marL="285750" indent="-285750">
                  <a:buFont typeface="Arial" panose="020B0604020202020204" pitchFamily="34" charset="0"/>
                  <a:buChar char="•"/>
                </a:pPr>
                <a:r>
                  <a:rPr lang="en-US" b="1" dirty="0"/>
                  <a:t>Ideal low pass filter</a:t>
                </a:r>
                <a:r>
                  <a:rPr lang="en-US" dirty="0"/>
                  <a:t>: A 2D low pass filter that passes </a:t>
                </a:r>
              </a:p>
              <a:p>
                <a:r>
                  <a:rPr lang="en-US" dirty="0"/>
                  <a:t>without attenuation all frequencies within a circle of </a:t>
                </a:r>
              </a:p>
              <a:p>
                <a:r>
                  <a:rPr lang="en-US" dirty="0"/>
                  <a:t>radius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𝑜</m:t>
                        </m:r>
                      </m:sub>
                    </m:sSub>
                  </m:oMath>
                </a14:m>
                <a:r>
                  <a:rPr lang="en-US" dirty="0"/>
                  <a:t> from the origin. Radially symmetric about the origin</a:t>
                </a:r>
              </a:p>
              <a:p>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1</m:t>
                              </m:r>
                              <m:r>
                                <a:rPr lang="en-US"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)&lt;</m:t>
                              </m:r>
                              <m:sSub>
                                <m:sSubPr>
                                  <m:ctrlPr>
                                    <a:rPr lang="en-IN"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e>
                            <m:e>
                              <m:r>
                                <a:rPr lang="en-US" i="1" smtClean="0">
                                  <a:latin typeface="Cambria Math" panose="02040503050406030204" pitchFamily="18" charset="0"/>
                                </a:rPr>
                                <m:t>&amp;</m:t>
                              </m:r>
                              <m:r>
                                <a:rPr lang="en-US" b="0" i="1" smtClean="0">
                                  <a:latin typeface="Cambria Math" panose="02040503050406030204" pitchFamily="18" charset="0"/>
                                </a:rPr>
                                <m:t>0</m:t>
                              </m:r>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𝐷</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r>
                                <a:rPr lang="en-US" b="0" i="1" smtClean="0">
                                  <a:latin typeface="Cambria Math" panose="02040503050406030204" pitchFamily="18" charset="0"/>
                                </a:rPr>
                                <m:t>&gt;</m:t>
                              </m:r>
                              <m:sSub>
                                <m:sSubPr>
                                  <m:ctrlPr>
                                    <a:rPr lang="en-IN"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e>
                          </m:eqArr>
                        </m:e>
                      </m:d>
                    </m:oMath>
                  </m:oMathPara>
                </a14:m>
                <a:endParaRPr lang="en-US" dirty="0"/>
              </a:p>
              <a:p>
                <a:endParaRPr lang="en-US" dirty="0"/>
              </a:p>
              <a:p>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oMath>
                </a14:m>
                <a:r>
                  <a:rPr lang="en-US" dirty="0"/>
                  <a:t> : positive constant</a:t>
                </a:r>
              </a:p>
              <a:p>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distance between the point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and the center of frequency rectangle,</a:t>
                </a: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ad>
                        <m:radPr>
                          <m:degHide m:val="on"/>
                          <m:ctrlPr>
                            <a:rPr lang="en-US" i="1" smtClean="0">
                              <a:latin typeface="Cambria Math" panose="02040503050406030204" pitchFamily="18" charset="0"/>
                            </a:rPr>
                          </m:ctrlPr>
                        </m:radPr>
                        <m:deg/>
                        <m:e>
                          <m:sSup>
                            <m:sSupPr>
                              <m:ctrlPr>
                                <a:rPr lang="en-US" i="1" smtClean="0">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𝑃</m:t>
                                  </m:r>
                                </m:num>
                                <m:den>
                                  <m:r>
                                    <a:rPr lang="en-US" i="1">
                                      <a:latin typeface="Cambria Math" panose="02040503050406030204" pitchFamily="18" charset="0"/>
                                    </a:rPr>
                                    <m:t>2</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𝑣</m:t>
                              </m:r>
                              <m:r>
                                <a:rPr lang="en-US" i="1">
                                  <a:latin typeface="Cambria Math" panose="02040503050406030204" pitchFamily="18" charset="0"/>
                                </a:rPr>
                                <m:t>−</m:t>
                              </m:r>
                              <m:f>
                                <m:fPr>
                                  <m:type m:val="skw"/>
                                  <m:ctrlPr>
                                    <a:rPr lang="en-US" i="1">
                                      <a:latin typeface="Cambria Math" panose="02040503050406030204" pitchFamily="18" charset="0"/>
                                    </a:rPr>
                                  </m:ctrlPr>
                                </m:fPr>
                                <m:num>
                                  <m:r>
                                    <a:rPr lang="en-US" b="0" i="1" smtClean="0">
                                      <a:latin typeface="Cambria Math" panose="02040503050406030204" pitchFamily="18" charset="0"/>
                                    </a:rPr>
                                    <m:t>𝑄</m:t>
                                  </m:r>
                                </m:num>
                                <m:den>
                                  <m:r>
                                    <a:rPr lang="en-US" i="1">
                                      <a:latin typeface="Cambria Math" panose="02040503050406030204" pitchFamily="18" charset="0"/>
                                    </a:rPr>
                                    <m:t>2</m:t>
                                  </m:r>
                                </m:den>
                              </m:f>
                              <m:r>
                                <a:rPr lang="en-US" i="1">
                                  <a:latin typeface="Cambria Math" panose="02040503050406030204" pitchFamily="18" charset="0"/>
                                </a:rPr>
                                <m:t>)</m:t>
                              </m:r>
                            </m:e>
                            <m:sup>
                              <m:r>
                                <a:rPr lang="en-US" i="1">
                                  <a:latin typeface="Cambria Math" panose="02040503050406030204" pitchFamily="18" charset="0"/>
                                </a:rPr>
                                <m:t>2</m:t>
                              </m:r>
                            </m:sup>
                          </m:sSup>
                        </m:e>
                      </m:rad>
                    </m:oMath>
                  </m:oMathPara>
                </a14:m>
                <a:endParaRPr lang="en-US" dirty="0"/>
              </a:p>
              <a:p>
                <a:endParaRPr lang="en-US" dirty="0"/>
              </a:p>
            </p:txBody>
          </p:sp>
        </mc:Choice>
        <mc:Fallback xmlns="">
          <p:sp>
            <p:nvSpPr>
              <p:cNvPr id="6" name="TextBox 5">
                <a:extLst>
                  <a:ext uri="{FF2B5EF4-FFF2-40B4-BE49-F238E27FC236}">
                    <a16:creationId xmlns:a16="http://schemas.microsoft.com/office/drawing/2014/main" id="{DCC0B7F8-62F8-4487-9B53-A72ABB3D800C}"/>
                  </a:ext>
                </a:extLst>
              </p:cNvPr>
              <p:cNvSpPr txBox="1">
                <a:spLocks noRot="1" noChangeAspect="1" noMove="1" noResize="1" noEditPoints="1" noAdjustHandles="1" noChangeArrowheads="1" noChangeShapeType="1" noTextEdit="1"/>
              </p:cNvSpPr>
              <p:nvPr/>
            </p:nvSpPr>
            <p:spPr>
              <a:xfrm>
                <a:off x="900154" y="3244497"/>
                <a:ext cx="11200110" cy="3489866"/>
              </a:xfrm>
              <a:prstGeom prst="rect">
                <a:avLst/>
              </a:prstGeom>
              <a:blipFill>
                <a:blip r:embed="rId4"/>
                <a:stretch>
                  <a:fillRect l="-490" t="-873"/>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8B2034C6-D32B-4C61-9161-09A7689DC8BA}"/>
              </a:ext>
            </a:extLst>
          </p:cNvPr>
          <p:cNvPicPr>
            <a:picLocks noChangeAspect="1"/>
          </p:cNvPicPr>
          <p:nvPr/>
        </p:nvPicPr>
        <p:blipFill>
          <a:blip r:embed="rId5"/>
          <a:stretch>
            <a:fillRect/>
          </a:stretch>
        </p:blipFill>
        <p:spPr>
          <a:xfrm>
            <a:off x="6846803" y="3291734"/>
            <a:ext cx="5253462" cy="1801474"/>
          </a:xfrm>
          <a:prstGeom prst="rect">
            <a:avLst/>
          </a:prstGeom>
        </p:spPr>
      </p:pic>
      <p:sp>
        <p:nvSpPr>
          <p:cNvPr id="10" name="TextBox 9">
            <a:extLst>
              <a:ext uri="{FF2B5EF4-FFF2-40B4-BE49-F238E27FC236}">
                <a16:creationId xmlns:a16="http://schemas.microsoft.com/office/drawing/2014/main" id="{A1614070-66E3-48FD-A37B-E28465789D90}"/>
              </a:ext>
            </a:extLst>
          </p:cNvPr>
          <p:cNvSpPr txBox="1"/>
          <p:nvPr/>
        </p:nvSpPr>
        <p:spPr>
          <a:xfrm>
            <a:off x="6613864" y="4864963"/>
            <a:ext cx="1899822" cy="369332"/>
          </a:xfrm>
          <a:prstGeom prst="rect">
            <a:avLst/>
          </a:prstGeom>
          <a:noFill/>
        </p:spPr>
        <p:txBody>
          <a:bodyPr wrap="square" rtlCol="0">
            <a:spAutoFit/>
          </a:bodyPr>
          <a:lstStyle/>
          <a:p>
            <a:r>
              <a:rPr lang="en-US" dirty="0"/>
              <a:t>Perspective map </a:t>
            </a:r>
            <a:endParaRPr lang="en-IN" dirty="0"/>
          </a:p>
        </p:txBody>
      </p:sp>
      <p:sp>
        <p:nvSpPr>
          <p:cNvPr id="12" name="TextBox 11">
            <a:extLst>
              <a:ext uri="{FF2B5EF4-FFF2-40B4-BE49-F238E27FC236}">
                <a16:creationId xmlns:a16="http://schemas.microsoft.com/office/drawing/2014/main" id="{FB511306-744B-428C-ADC3-35BEA67284C5}"/>
              </a:ext>
            </a:extLst>
          </p:cNvPr>
          <p:cNvSpPr txBox="1"/>
          <p:nvPr/>
        </p:nvSpPr>
        <p:spPr>
          <a:xfrm>
            <a:off x="8683841" y="4864963"/>
            <a:ext cx="1899822" cy="369332"/>
          </a:xfrm>
          <a:prstGeom prst="rect">
            <a:avLst/>
          </a:prstGeom>
          <a:noFill/>
        </p:spPr>
        <p:txBody>
          <a:bodyPr wrap="square" rtlCol="0">
            <a:spAutoFit/>
          </a:bodyPr>
          <a:lstStyle/>
          <a:p>
            <a:r>
              <a:rPr lang="en-US" dirty="0"/>
              <a:t>Filter as an image</a:t>
            </a:r>
            <a:endParaRPr lang="en-IN" dirty="0"/>
          </a:p>
        </p:txBody>
      </p:sp>
      <p:sp>
        <p:nvSpPr>
          <p:cNvPr id="13" name="TextBox 12">
            <a:extLst>
              <a:ext uri="{FF2B5EF4-FFF2-40B4-BE49-F238E27FC236}">
                <a16:creationId xmlns:a16="http://schemas.microsoft.com/office/drawing/2014/main" id="{EE826E31-6AEA-48A0-A365-FF99401E988E}"/>
              </a:ext>
            </a:extLst>
          </p:cNvPr>
          <p:cNvSpPr txBox="1"/>
          <p:nvPr/>
        </p:nvSpPr>
        <p:spPr>
          <a:xfrm>
            <a:off x="10548667" y="4827835"/>
            <a:ext cx="1489453" cy="646331"/>
          </a:xfrm>
          <a:prstGeom prst="rect">
            <a:avLst/>
          </a:prstGeom>
          <a:noFill/>
        </p:spPr>
        <p:txBody>
          <a:bodyPr wrap="square" rtlCol="0">
            <a:spAutoFit/>
          </a:bodyPr>
          <a:lstStyle/>
          <a:p>
            <a:r>
              <a:rPr lang="en-US" dirty="0"/>
              <a:t>Radial </a:t>
            </a:r>
          </a:p>
          <a:p>
            <a:r>
              <a:rPr lang="en-US" dirty="0"/>
              <a:t>crossection </a:t>
            </a:r>
            <a:endParaRPr lang="en-IN" dirty="0"/>
          </a:p>
        </p:txBody>
      </p:sp>
    </p:spTree>
    <p:extLst>
      <p:ext uri="{BB962C8B-B14F-4D97-AF65-F5344CB8AC3E}">
        <p14:creationId xmlns:p14="http://schemas.microsoft.com/office/powerpoint/2010/main" val="14796464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6" y="1234643"/>
            <a:ext cx="10084293" cy="461665"/>
          </a:xfrm>
          <a:prstGeom prst="rect">
            <a:avLst/>
          </a:prstGeom>
          <a:noFill/>
        </p:spPr>
        <p:txBody>
          <a:bodyPr wrap="square" rtlCol="0">
            <a:spAutoFit/>
          </a:bodyPr>
          <a:lstStyle/>
          <a:p>
            <a:r>
              <a:rPr lang="en-US" sz="2400" dirty="0"/>
              <a:t>Filtering in frequency domain:</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3871E8B8-B86C-4266-A608-0A494C833611}"/>
              </a:ext>
            </a:extLst>
          </p:cNvPr>
          <p:cNvPicPr>
            <a:picLocks noChangeAspect="1"/>
          </p:cNvPicPr>
          <p:nvPr/>
        </p:nvPicPr>
        <p:blipFill>
          <a:blip r:embed="rId4"/>
          <a:stretch>
            <a:fillRect/>
          </a:stretch>
        </p:blipFill>
        <p:spPr>
          <a:xfrm>
            <a:off x="3405602" y="2057770"/>
            <a:ext cx="2686050" cy="40386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7F317E4-1DF6-459C-ABCC-854CD53DA202}"/>
                  </a:ext>
                </a:extLst>
              </p:cNvPr>
              <p:cNvSpPr/>
              <p:nvPr/>
            </p:nvSpPr>
            <p:spPr>
              <a:xfrm>
                <a:off x="6100350" y="2321004"/>
                <a:ext cx="1054841" cy="369332"/>
              </a:xfrm>
              <a:prstGeom prst="rect">
                <a:avLst/>
              </a:prstGeom>
            </p:spPr>
            <p:txBody>
              <a:bodyPr wrap="square">
                <a:spAutoFit/>
              </a:bodyPr>
              <a:lstStyle/>
              <a:p>
                <a14:m>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b="0" i="1" smtClean="0">
                        <a:latin typeface="Cambria Math" panose="02040503050406030204" pitchFamily="18" charset="0"/>
                      </a:rPr>
                      <m:t>=10</m:t>
                    </m:r>
                  </m:oMath>
                </a14:m>
                <a:r>
                  <a:rPr lang="en-US" dirty="0"/>
                  <a:t> </a:t>
                </a:r>
                <a:endParaRPr lang="en-IN" dirty="0"/>
              </a:p>
            </p:txBody>
          </p:sp>
        </mc:Choice>
        <mc:Fallback xmlns="">
          <p:sp>
            <p:nvSpPr>
              <p:cNvPr id="7" name="Rectangle 6">
                <a:extLst>
                  <a:ext uri="{FF2B5EF4-FFF2-40B4-BE49-F238E27FC236}">
                    <a16:creationId xmlns:a16="http://schemas.microsoft.com/office/drawing/2014/main" id="{97F317E4-1DF6-459C-ABCC-854CD53DA202}"/>
                  </a:ext>
                </a:extLst>
              </p:cNvPr>
              <p:cNvSpPr>
                <a:spLocks noRot="1" noChangeAspect="1" noMove="1" noResize="1" noEditPoints="1" noAdjustHandles="1" noChangeArrowheads="1" noChangeShapeType="1" noTextEdit="1"/>
              </p:cNvSpPr>
              <p:nvPr/>
            </p:nvSpPr>
            <p:spPr>
              <a:xfrm>
                <a:off x="6100350" y="2321004"/>
                <a:ext cx="1054841" cy="36933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888797F-A469-4FE1-86D8-DFB208D56ABE}"/>
                  </a:ext>
                </a:extLst>
              </p:cNvPr>
              <p:cNvSpPr/>
              <p:nvPr/>
            </p:nvSpPr>
            <p:spPr>
              <a:xfrm>
                <a:off x="2350761" y="3892404"/>
                <a:ext cx="1054841" cy="369332"/>
              </a:xfrm>
              <a:prstGeom prst="rect">
                <a:avLst/>
              </a:prstGeom>
            </p:spPr>
            <p:txBody>
              <a:bodyPr wrap="square">
                <a:spAutoFit/>
              </a:bodyPr>
              <a:lstStyle/>
              <a:p>
                <a14:m>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b="0" i="1" smtClean="0">
                        <a:latin typeface="Cambria Math" panose="02040503050406030204" pitchFamily="18" charset="0"/>
                      </a:rPr>
                      <m:t>=30</m:t>
                    </m:r>
                  </m:oMath>
                </a14:m>
                <a:r>
                  <a:rPr lang="en-US" dirty="0"/>
                  <a:t> </a:t>
                </a:r>
                <a:endParaRPr lang="en-IN" dirty="0"/>
              </a:p>
            </p:txBody>
          </p:sp>
        </mc:Choice>
        <mc:Fallback xmlns="">
          <p:sp>
            <p:nvSpPr>
              <p:cNvPr id="10" name="Rectangle 9">
                <a:extLst>
                  <a:ext uri="{FF2B5EF4-FFF2-40B4-BE49-F238E27FC236}">
                    <a16:creationId xmlns:a16="http://schemas.microsoft.com/office/drawing/2014/main" id="{7888797F-A469-4FE1-86D8-DFB208D56ABE}"/>
                  </a:ext>
                </a:extLst>
              </p:cNvPr>
              <p:cNvSpPr>
                <a:spLocks noRot="1" noChangeAspect="1" noMove="1" noResize="1" noEditPoints="1" noAdjustHandles="1" noChangeArrowheads="1" noChangeShapeType="1" noTextEdit="1"/>
              </p:cNvSpPr>
              <p:nvPr/>
            </p:nvSpPr>
            <p:spPr>
              <a:xfrm>
                <a:off x="2350761" y="3892404"/>
                <a:ext cx="1054841" cy="369332"/>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97B176B-8C4D-4510-866E-92FAD0E9098E}"/>
                  </a:ext>
                </a:extLst>
              </p:cNvPr>
              <p:cNvSpPr/>
              <p:nvPr/>
            </p:nvSpPr>
            <p:spPr>
              <a:xfrm>
                <a:off x="6100350" y="3892404"/>
                <a:ext cx="1054841" cy="369332"/>
              </a:xfrm>
              <a:prstGeom prst="rect">
                <a:avLst/>
              </a:prstGeom>
            </p:spPr>
            <p:txBody>
              <a:bodyPr wrap="square">
                <a:spAutoFit/>
              </a:bodyPr>
              <a:lstStyle/>
              <a:p>
                <a14:m>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b="0" i="1" smtClean="0">
                        <a:latin typeface="Cambria Math" panose="02040503050406030204" pitchFamily="18" charset="0"/>
                      </a:rPr>
                      <m:t>=60</m:t>
                    </m:r>
                  </m:oMath>
                </a14:m>
                <a:r>
                  <a:rPr lang="en-US" dirty="0"/>
                  <a:t> </a:t>
                </a:r>
                <a:endParaRPr lang="en-IN" dirty="0"/>
              </a:p>
            </p:txBody>
          </p:sp>
        </mc:Choice>
        <mc:Fallback xmlns="">
          <p:sp>
            <p:nvSpPr>
              <p:cNvPr id="11" name="Rectangle 10">
                <a:extLst>
                  <a:ext uri="{FF2B5EF4-FFF2-40B4-BE49-F238E27FC236}">
                    <a16:creationId xmlns:a16="http://schemas.microsoft.com/office/drawing/2014/main" id="{397B176B-8C4D-4510-866E-92FAD0E9098E}"/>
                  </a:ext>
                </a:extLst>
              </p:cNvPr>
              <p:cNvSpPr>
                <a:spLocks noRot="1" noChangeAspect="1" noMove="1" noResize="1" noEditPoints="1" noAdjustHandles="1" noChangeArrowheads="1" noChangeShapeType="1" noTextEdit="1"/>
              </p:cNvSpPr>
              <p:nvPr/>
            </p:nvSpPr>
            <p:spPr>
              <a:xfrm>
                <a:off x="6100350" y="3892404"/>
                <a:ext cx="1054841" cy="369332"/>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531868F-2430-4931-AB0F-5E38933EF4FF}"/>
                  </a:ext>
                </a:extLst>
              </p:cNvPr>
              <p:cNvSpPr/>
              <p:nvPr/>
            </p:nvSpPr>
            <p:spPr>
              <a:xfrm>
                <a:off x="2309604" y="5118949"/>
                <a:ext cx="1183081" cy="369332"/>
              </a:xfrm>
              <a:prstGeom prst="rect">
                <a:avLst/>
              </a:prstGeom>
            </p:spPr>
            <p:txBody>
              <a:bodyPr wrap="square">
                <a:spAutoFit/>
              </a:bodyPr>
              <a:lstStyle/>
              <a:p>
                <a14:m>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b="0" i="1" smtClean="0">
                        <a:latin typeface="Cambria Math" panose="02040503050406030204" pitchFamily="18" charset="0"/>
                      </a:rPr>
                      <m:t>=160</m:t>
                    </m:r>
                  </m:oMath>
                </a14:m>
                <a:r>
                  <a:rPr lang="en-US" dirty="0"/>
                  <a:t> </a:t>
                </a:r>
                <a:endParaRPr lang="en-IN" dirty="0"/>
              </a:p>
            </p:txBody>
          </p:sp>
        </mc:Choice>
        <mc:Fallback xmlns="">
          <p:sp>
            <p:nvSpPr>
              <p:cNvPr id="12" name="Rectangle 11">
                <a:extLst>
                  <a:ext uri="{FF2B5EF4-FFF2-40B4-BE49-F238E27FC236}">
                    <a16:creationId xmlns:a16="http://schemas.microsoft.com/office/drawing/2014/main" id="{8531868F-2430-4931-AB0F-5E38933EF4FF}"/>
                  </a:ext>
                </a:extLst>
              </p:cNvPr>
              <p:cNvSpPr>
                <a:spLocks noRot="1" noChangeAspect="1" noMove="1" noResize="1" noEditPoints="1" noAdjustHandles="1" noChangeArrowheads="1" noChangeShapeType="1" noTextEdit="1"/>
              </p:cNvSpPr>
              <p:nvPr/>
            </p:nvSpPr>
            <p:spPr>
              <a:xfrm>
                <a:off x="2309604" y="5118949"/>
                <a:ext cx="1183081" cy="369332"/>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02B3095-3527-4022-8D69-729910B26FAF}"/>
                  </a:ext>
                </a:extLst>
              </p:cNvPr>
              <p:cNvSpPr/>
              <p:nvPr/>
            </p:nvSpPr>
            <p:spPr>
              <a:xfrm>
                <a:off x="6091652" y="5118949"/>
                <a:ext cx="1183081" cy="369332"/>
              </a:xfrm>
              <a:prstGeom prst="rect">
                <a:avLst/>
              </a:prstGeom>
            </p:spPr>
            <p:txBody>
              <a:bodyPr wrap="square">
                <a:spAutoFit/>
              </a:bodyPr>
              <a:lstStyle/>
              <a:p>
                <a14:m>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b="0" i="1" smtClean="0">
                        <a:latin typeface="Cambria Math" panose="02040503050406030204" pitchFamily="18" charset="0"/>
                      </a:rPr>
                      <m:t>=460</m:t>
                    </m:r>
                  </m:oMath>
                </a14:m>
                <a:r>
                  <a:rPr lang="en-US" dirty="0"/>
                  <a:t> </a:t>
                </a:r>
                <a:endParaRPr lang="en-IN" dirty="0"/>
              </a:p>
            </p:txBody>
          </p:sp>
        </mc:Choice>
        <mc:Fallback xmlns="">
          <p:sp>
            <p:nvSpPr>
              <p:cNvPr id="13" name="Rectangle 12">
                <a:extLst>
                  <a:ext uri="{FF2B5EF4-FFF2-40B4-BE49-F238E27FC236}">
                    <a16:creationId xmlns:a16="http://schemas.microsoft.com/office/drawing/2014/main" id="{802B3095-3527-4022-8D69-729910B26FAF}"/>
                  </a:ext>
                </a:extLst>
              </p:cNvPr>
              <p:cNvSpPr>
                <a:spLocks noRot="1" noChangeAspect="1" noMove="1" noResize="1" noEditPoints="1" noAdjustHandles="1" noChangeArrowheads="1" noChangeShapeType="1" noTextEdit="1"/>
              </p:cNvSpPr>
              <p:nvPr/>
            </p:nvSpPr>
            <p:spPr>
              <a:xfrm>
                <a:off x="6091652" y="5118949"/>
                <a:ext cx="1183081" cy="369332"/>
              </a:xfrm>
              <a:prstGeom prst="rect">
                <a:avLst/>
              </a:prstGeom>
              <a:blipFill>
                <a:blip r:embed="rId9"/>
                <a:stretch>
                  <a:fillRect/>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4F2CEE65-95BD-4680-867C-4D0BAF61E691}"/>
              </a:ext>
            </a:extLst>
          </p:cNvPr>
          <p:cNvSpPr txBox="1"/>
          <p:nvPr/>
        </p:nvSpPr>
        <p:spPr>
          <a:xfrm>
            <a:off x="1775535" y="2505670"/>
            <a:ext cx="1560690" cy="369332"/>
          </a:xfrm>
          <a:prstGeom prst="rect">
            <a:avLst/>
          </a:prstGeom>
          <a:noFill/>
        </p:spPr>
        <p:txBody>
          <a:bodyPr wrap="square" rtlCol="0">
            <a:spAutoFit/>
          </a:bodyPr>
          <a:lstStyle/>
          <a:p>
            <a:r>
              <a:rPr lang="en-US" dirty="0"/>
              <a:t>Original image</a:t>
            </a:r>
            <a:endParaRPr lang="en-IN" dirty="0"/>
          </a:p>
        </p:txBody>
      </p:sp>
      <p:sp>
        <p:nvSpPr>
          <p:cNvPr id="3" name="TextBox 2">
            <a:extLst>
              <a:ext uri="{FF2B5EF4-FFF2-40B4-BE49-F238E27FC236}">
                <a16:creationId xmlns:a16="http://schemas.microsoft.com/office/drawing/2014/main" id="{93F45A1A-2DEB-4FC8-BBC7-165AAE666C8B}"/>
              </a:ext>
            </a:extLst>
          </p:cNvPr>
          <p:cNvSpPr txBox="1"/>
          <p:nvPr/>
        </p:nvSpPr>
        <p:spPr>
          <a:xfrm>
            <a:off x="7927759" y="2057770"/>
            <a:ext cx="3639845" cy="1754326"/>
          </a:xfrm>
          <a:prstGeom prst="rect">
            <a:avLst/>
          </a:prstGeom>
          <a:noFill/>
        </p:spPr>
        <p:txBody>
          <a:bodyPr wrap="square" rtlCol="0">
            <a:spAutoFit/>
          </a:bodyPr>
          <a:lstStyle/>
          <a:p>
            <a:r>
              <a:rPr lang="en-US" b="1" dirty="0"/>
              <a:t>Ringing effect</a:t>
            </a:r>
            <a:r>
              <a:rPr lang="en-US" dirty="0"/>
              <a:t> (Gibbs phenomenon) is the annoying </a:t>
            </a:r>
            <a:r>
              <a:rPr lang="en-US" b="1" dirty="0"/>
              <a:t>effect in images</a:t>
            </a:r>
            <a:r>
              <a:rPr lang="en-US" dirty="0"/>
              <a:t> at the edges, caused by distortion or loss of high frequency information in </a:t>
            </a:r>
            <a:r>
              <a:rPr lang="en-US" b="1" dirty="0"/>
              <a:t>image</a:t>
            </a:r>
            <a:r>
              <a:rPr lang="en-US" dirty="0"/>
              <a:t>.</a:t>
            </a:r>
          </a:p>
          <a:p>
            <a:r>
              <a:rPr lang="en-US" dirty="0"/>
              <a:t>Causes Ghost images</a:t>
            </a:r>
            <a:endParaRPr lang="en-IN" dirty="0"/>
          </a:p>
        </p:txBody>
      </p:sp>
    </p:spTree>
    <p:extLst>
      <p:ext uri="{BB962C8B-B14F-4D97-AF65-F5344CB8AC3E}">
        <p14:creationId xmlns:p14="http://schemas.microsoft.com/office/powerpoint/2010/main" val="5168817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6" y="1234643"/>
            <a:ext cx="10084293" cy="461665"/>
          </a:xfrm>
          <a:prstGeom prst="rect">
            <a:avLst/>
          </a:prstGeom>
          <a:noFill/>
        </p:spPr>
        <p:txBody>
          <a:bodyPr wrap="square" rtlCol="0">
            <a:spAutoFit/>
          </a:bodyPr>
          <a:lstStyle/>
          <a:p>
            <a:r>
              <a:rPr lang="en-US" sz="2400" dirty="0"/>
              <a:t>Filtering in frequency domain</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3829C7B-7A51-48DF-812B-DBACDE9F041E}"/>
                  </a:ext>
                </a:extLst>
              </p:cNvPr>
              <p:cNvSpPr txBox="1"/>
              <p:nvPr/>
            </p:nvSpPr>
            <p:spPr>
              <a:xfrm>
                <a:off x="890308" y="1783141"/>
                <a:ext cx="10402688" cy="923458"/>
              </a:xfrm>
              <a:prstGeom prst="rect">
                <a:avLst/>
              </a:prstGeom>
              <a:noFill/>
            </p:spPr>
            <p:txBody>
              <a:bodyPr wrap="square" rtlCol="0">
                <a:spAutoFit/>
              </a:bodyPr>
              <a:lstStyle/>
              <a:p>
                <a:r>
                  <a:rPr lang="en-US" b="1" dirty="0"/>
                  <a:t>Butter worth lowpass filter (BLPF):</a:t>
                </a:r>
              </a:p>
              <a:p>
                <a:r>
                  <a:rPr lang="en-US" dirty="0"/>
                  <a:t>The transfer function of </a:t>
                </a:r>
                <a:r>
                  <a:rPr lang="en-US" i="1" dirty="0"/>
                  <a:t>nth</a:t>
                </a:r>
                <a:r>
                  <a:rPr lang="en-US" dirty="0"/>
                  <a:t>  order Butterworth filter is given by,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IN" b="0" i="1" smtClean="0">
                                    <a:latin typeface="Cambria Math" panose="02040503050406030204" pitchFamily="18" charset="0"/>
                                  </a:rPr>
                                  <m:t>𝑒</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0</m:t>
                                        </m:r>
                                      </m:sub>
                                    </m:sSub>
                                  </m:den>
                                </m:f>
                              </m:e>
                            </m:d>
                          </m:e>
                          <m:sup>
                            <m:r>
                              <a:rPr lang="en-US" b="0" i="1" smtClean="0">
                                <a:latin typeface="Cambria Math" panose="02040503050406030204" pitchFamily="18" charset="0"/>
                              </a:rPr>
                              <m:t>2</m:t>
                            </m:r>
                            <m:r>
                              <a:rPr lang="en-US" b="0" i="1" smtClean="0">
                                <a:latin typeface="Cambria Math" panose="02040503050406030204" pitchFamily="18" charset="0"/>
                              </a:rPr>
                              <m:t>𝑛</m:t>
                            </m:r>
                          </m:sup>
                        </m:sSup>
                      </m:den>
                    </m:f>
                  </m:oMath>
                </a14:m>
                <a:endParaRPr lang="en-IN" dirty="0"/>
              </a:p>
            </p:txBody>
          </p:sp>
        </mc:Choice>
        <mc:Fallback>
          <p:sp>
            <p:nvSpPr>
              <p:cNvPr id="4" name="TextBox 3">
                <a:extLst>
                  <a:ext uri="{FF2B5EF4-FFF2-40B4-BE49-F238E27FC236}">
                    <a16:creationId xmlns:a16="http://schemas.microsoft.com/office/drawing/2014/main" id="{93829C7B-7A51-48DF-812B-DBACDE9F041E}"/>
                  </a:ext>
                </a:extLst>
              </p:cNvPr>
              <p:cNvSpPr txBox="1">
                <a:spLocks noRot="1" noChangeAspect="1" noMove="1" noResize="1" noEditPoints="1" noAdjustHandles="1" noChangeArrowheads="1" noChangeShapeType="1" noTextEdit="1"/>
              </p:cNvSpPr>
              <p:nvPr/>
            </p:nvSpPr>
            <p:spPr>
              <a:xfrm>
                <a:off x="890308" y="1783141"/>
                <a:ext cx="10402688" cy="923458"/>
              </a:xfrm>
              <a:prstGeom prst="rect">
                <a:avLst/>
              </a:prstGeom>
              <a:blipFill>
                <a:blip r:embed="rId4"/>
                <a:stretch>
                  <a:fillRect l="-469" t="-3974" b="-62914"/>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0D428987-2148-4AB2-B6A1-A0DB42F96334}"/>
              </a:ext>
            </a:extLst>
          </p:cNvPr>
          <p:cNvPicPr>
            <a:picLocks noChangeAspect="1"/>
          </p:cNvPicPr>
          <p:nvPr/>
        </p:nvPicPr>
        <p:blipFill>
          <a:blip r:embed="rId5"/>
          <a:stretch>
            <a:fillRect/>
          </a:stretch>
        </p:blipFill>
        <p:spPr>
          <a:xfrm>
            <a:off x="-19285" y="2858675"/>
            <a:ext cx="7136694" cy="2598379"/>
          </a:xfrm>
          <a:prstGeom prst="rect">
            <a:avLst/>
          </a:prstGeom>
        </p:spPr>
      </p:pic>
      <p:sp>
        <p:nvSpPr>
          <p:cNvPr id="10" name="TextBox 9">
            <a:extLst>
              <a:ext uri="{FF2B5EF4-FFF2-40B4-BE49-F238E27FC236}">
                <a16:creationId xmlns:a16="http://schemas.microsoft.com/office/drawing/2014/main" id="{6AAF8EF1-04B7-4708-B3AA-C0EA28A1B3E8}"/>
              </a:ext>
            </a:extLst>
          </p:cNvPr>
          <p:cNvSpPr txBox="1"/>
          <p:nvPr/>
        </p:nvSpPr>
        <p:spPr>
          <a:xfrm>
            <a:off x="802689" y="4994559"/>
            <a:ext cx="1899822" cy="369332"/>
          </a:xfrm>
          <a:prstGeom prst="rect">
            <a:avLst/>
          </a:prstGeom>
          <a:noFill/>
        </p:spPr>
        <p:txBody>
          <a:bodyPr wrap="square" rtlCol="0">
            <a:spAutoFit/>
          </a:bodyPr>
          <a:lstStyle/>
          <a:p>
            <a:r>
              <a:rPr lang="en-US" dirty="0"/>
              <a:t>Perspective map </a:t>
            </a:r>
            <a:endParaRPr lang="en-IN" dirty="0"/>
          </a:p>
        </p:txBody>
      </p:sp>
      <p:sp>
        <p:nvSpPr>
          <p:cNvPr id="11" name="TextBox 10">
            <a:extLst>
              <a:ext uri="{FF2B5EF4-FFF2-40B4-BE49-F238E27FC236}">
                <a16:creationId xmlns:a16="http://schemas.microsoft.com/office/drawing/2014/main" id="{91F8A0E8-D80E-4BE2-8B6B-152ECCC7C3DD}"/>
              </a:ext>
            </a:extLst>
          </p:cNvPr>
          <p:cNvSpPr txBox="1"/>
          <p:nvPr/>
        </p:nvSpPr>
        <p:spPr>
          <a:xfrm>
            <a:off x="2872666" y="4994559"/>
            <a:ext cx="1899822" cy="369332"/>
          </a:xfrm>
          <a:prstGeom prst="rect">
            <a:avLst/>
          </a:prstGeom>
          <a:noFill/>
        </p:spPr>
        <p:txBody>
          <a:bodyPr wrap="square" rtlCol="0">
            <a:spAutoFit/>
          </a:bodyPr>
          <a:lstStyle/>
          <a:p>
            <a:r>
              <a:rPr lang="en-US" dirty="0"/>
              <a:t>Filter as an image</a:t>
            </a:r>
            <a:endParaRPr lang="en-IN" dirty="0"/>
          </a:p>
        </p:txBody>
      </p:sp>
      <p:sp>
        <p:nvSpPr>
          <p:cNvPr id="12" name="TextBox 11">
            <a:extLst>
              <a:ext uri="{FF2B5EF4-FFF2-40B4-BE49-F238E27FC236}">
                <a16:creationId xmlns:a16="http://schemas.microsoft.com/office/drawing/2014/main" id="{2FE5C01D-B8ED-4ACC-9E55-B024548AF52E}"/>
              </a:ext>
            </a:extLst>
          </p:cNvPr>
          <p:cNvSpPr txBox="1"/>
          <p:nvPr/>
        </p:nvSpPr>
        <p:spPr>
          <a:xfrm>
            <a:off x="5288969" y="4977026"/>
            <a:ext cx="1489453" cy="646331"/>
          </a:xfrm>
          <a:prstGeom prst="rect">
            <a:avLst/>
          </a:prstGeom>
          <a:noFill/>
        </p:spPr>
        <p:txBody>
          <a:bodyPr wrap="square" rtlCol="0">
            <a:spAutoFit/>
          </a:bodyPr>
          <a:lstStyle/>
          <a:p>
            <a:r>
              <a:rPr lang="en-US" dirty="0"/>
              <a:t>Radial </a:t>
            </a:r>
          </a:p>
          <a:p>
            <a:r>
              <a:rPr lang="en-US" dirty="0"/>
              <a:t>crossection </a:t>
            </a:r>
            <a:endParaRPr lang="en-IN" dirty="0"/>
          </a:p>
        </p:txBody>
      </p:sp>
      <p:sp>
        <p:nvSpPr>
          <p:cNvPr id="7" name="TextBox 6">
            <a:extLst>
              <a:ext uri="{FF2B5EF4-FFF2-40B4-BE49-F238E27FC236}">
                <a16:creationId xmlns:a16="http://schemas.microsoft.com/office/drawing/2014/main" id="{1F20F7E1-AFF9-4E93-9BE7-38077E3DE9A1}"/>
              </a:ext>
            </a:extLst>
          </p:cNvPr>
          <p:cNvSpPr txBox="1"/>
          <p:nvPr/>
        </p:nvSpPr>
        <p:spPr>
          <a:xfrm>
            <a:off x="5116818" y="2815322"/>
            <a:ext cx="3323207" cy="646331"/>
          </a:xfrm>
          <a:prstGeom prst="rect">
            <a:avLst/>
          </a:prstGeom>
          <a:noFill/>
        </p:spPr>
        <p:txBody>
          <a:bodyPr wrap="square" rtlCol="0">
            <a:spAutoFit/>
          </a:bodyPr>
          <a:lstStyle/>
          <a:p>
            <a:r>
              <a:rPr lang="en-US" dirty="0"/>
              <a:t>No sharp transition between pass band and stop band</a:t>
            </a:r>
            <a:endParaRPr lang="en-IN" dirty="0"/>
          </a:p>
        </p:txBody>
      </p:sp>
      <p:pic>
        <p:nvPicPr>
          <p:cNvPr id="13" name="Picture 12">
            <a:extLst>
              <a:ext uri="{FF2B5EF4-FFF2-40B4-BE49-F238E27FC236}">
                <a16:creationId xmlns:a16="http://schemas.microsoft.com/office/drawing/2014/main" id="{3A432D0B-14BF-453C-B940-52F1873461B1}"/>
              </a:ext>
            </a:extLst>
          </p:cNvPr>
          <p:cNvPicPr>
            <a:picLocks noChangeAspect="1"/>
          </p:cNvPicPr>
          <p:nvPr/>
        </p:nvPicPr>
        <p:blipFill>
          <a:blip r:embed="rId6"/>
          <a:stretch>
            <a:fillRect/>
          </a:stretch>
        </p:blipFill>
        <p:spPr>
          <a:xfrm>
            <a:off x="6929739" y="3429000"/>
            <a:ext cx="5262262" cy="2352675"/>
          </a:xfrm>
          <a:prstGeom prst="rect">
            <a:avLst/>
          </a:prstGeom>
        </p:spPr>
      </p:pic>
      <p:sp>
        <p:nvSpPr>
          <p:cNvPr id="17" name="TextBox 16">
            <a:extLst>
              <a:ext uri="{FF2B5EF4-FFF2-40B4-BE49-F238E27FC236}">
                <a16:creationId xmlns:a16="http://schemas.microsoft.com/office/drawing/2014/main" id="{4C38F12D-33B6-4321-BE90-246D4D52D9C3}"/>
              </a:ext>
            </a:extLst>
          </p:cNvPr>
          <p:cNvSpPr txBox="1"/>
          <p:nvPr/>
        </p:nvSpPr>
        <p:spPr>
          <a:xfrm>
            <a:off x="7411014" y="5781675"/>
            <a:ext cx="731742" cy="369332"/>
          </a:xfrm>
          <a:prstGeom prst="rect">
            <a:avLst/>
          </a:prstGeom>
          <a:noFill/>
        </p:spPr>
        <p:txBody>
          <a:bodyPr wrap="square" rtlCol="0">
            <a:spAutoFit/>
          </a:bodyPr>
          <a:lstStyle/>
          <a:p>
            <a:r>
              <a:rPr lang="en-US" dirty="0"/>
              <a:t>n=1</a:t>
            </a:r>
            <a:endParaRPr lang="en-IN" dirty="0"/>
          </a:p>
        </p:txBody>
      </p:sp>
      <p:sp>
        <p:nvSpPr>
          <p:cNvPr id="18" name="Rectangle 17">
            <a:extLst>
              <a:ext uri="{FF2B5EF4-FFF2-40B4-BE49-F238E27FC236}">
                <a16:creationId xmlns:a16="http://schemas.microsoft.com/office/drawing/2014/main" id="{37C18CF2-BCA1-41F5-A7FD-62E5FBE8842F}"/>
              </a:ext>
            </a:extLst>
          </p:cNvPr>
          <p:cNvSpPr/>
          <p:nvPr/>
        </p:nvSpPr>
        <p:spPr>
          <a:xfrm>
            <a:off x="8680165" y="5781675"/>
            <a:ext cx="538930" cy="369332"/>
          </a:xfrm>
          <a:prstGeom prst="rect">
            <a:avLst/>
          </a:prstGeom>
        </p:spPr>
        <p:txBody>
          <a:bodyPr wrap="none">
            <a:spAutoFit/>
          </a:bodyPr>
          <a:lstStyle/>
          <a:p>
            <a:r>
              <a:rPr lang="en-US" dirty="0"/>
              <a:t>n=1</a:t>
            </a:r>
            <a:endParaRPr lang="en-IN" dirty="0"/>
          </a:p>
        </p:txBody>
      </p:sp>
      <p:sp>
        <p:nvSpPr>
          <p:cNvPr id="21" name="TextBox 20">
            <a:extLst>
              <a:ext uri="{FF2B5EF4-FFF2-40B4-BE49-F238E27FC236}">
                <a16:creationId xmlns:a16="http://schemas.microsoft.com/office/drawing/2014/main" id="{D12D7298-F130-4EA2-80F9-020CCDE45693}"/>
              </a:ext>
            </a:extLst>
          </p:cNvPr>
          <p:cNvSpPr txBox="1"/>
          <p:nvPr/>
        </p:nvSpPr>
        <p:spPr>
          <a:xfrm>
            <a:off x="9856090" y="5781675"/>
            <a:ext cx="816746" cy="369332"/>
          </a:xfrm>
          <a:prstGeom prst="rect">
            <a:avLst/>
          </a:prstGeom>
          <a:noFill/>
        </p:spPr>
        <p:txBody>
          <a:bodyPr wrap="square" rtlCol="0">
            <a:spAutoFit/>
          </a:bodyPr>
          <a:lstStyle/>
          <a:p>
            <a:r>
              <a:rPr lang="en-US" dirty="0"/>
              <a:t>n=5</a:t>
            </a:r>
            <a:endParaRPr lang="en-IN" dirty="0"/>
          </a:p>
        </p:txBody>
      </p:sp>
      <p:sp>
        <p:nvSpPr>
          <p:cNvPr id="22" name="TextBox 21">
            <a:extLst>
              <a:ext uri="{FF2B5EF4-FFF2-40B4-BE49-F238E27FC236}">
                <a16:creationId xmlns:a16="http://schemas.microsoft.com/office/drawing/2014/main" id="{244B4D50-9454-4E17-9984-3F10907931E9}"/>
              </a:ext>
            </a:extLst>
          </p:cNvPr>
          <p:cNvSpPr txBox="1"/>
          <p:nvPr/>
        </p:nvSpPr>
        <p:spPr>
          <a:xfrm>
            <a:off x="11024045" y="5781675"/>
            <a:ext cx="816746" cy="369332"/>
          </a:xfrm>
          <a:prstGeom prst="rect">
            <a:avLst/>
          </a:prstGeom>
          <a:noFill/>
        </p:spPr>
        <p:txBody>
          <a:bodyPr wrap="square" rtlCol="0">
            <a:spAutoFit/>
          </a:bodyPr>
          <a:lstStyle/>
          <a:p>
            <a:r>
              <a:rPr lang="en-US" dirty="0"/>
              <a:t>n=20</a:t>
            </a:r>
            <a:endParaRPr lang="en-IN" dirty="0"/>
          </a:p>
        </p:txBody>
      </p:sp>
    </p:spTree>
    <p:extLst>
      <p:ext uri="{BB962C8B-B14F-4D97-AF65-F5344CB8AC3E}">
        <p14:creationId xmlns:p14="http://schemas.microsoft.com/office/powerpoint/2010/main" val="30388289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6" y="1234643"/>
            <a:ext cx="10084293" cy="461665"/>
          </a:xfrm>
          <a:prstGeom prst="rect">
            <a:avLst/>
          </a:prstGeom>
          <a:noFill/>
        </p:spPr>
        <p:txBody>
          <a:bodyPr wrap="square" rtlCol="0">
            <a:spAutoFit/>
          </a:bodyPr>
          <a:lstStyle/>
          <a:p>
            <a:r>
              <a:rPr lang="en-US" sz="2400" dirty="0"/>
              <a:t>Filtering in frequency domain</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829C7B-7A51-48DF-812B-DBACDE9F041E}"/>
                  </a:ext>
                </a:extLst>
              </p:cNvPr>
              <p:cNvSpPr txBox="1"/>
              <p:nvPr/>
            </p:nvSpPr>
            <p:spPr>
              <a:xfrm>
                <a:off x="1049506" y="1944210"/>
                <a:ext cx="10402688" cy="708143"/>
              </a:xfrm>
              <a:prstGeom prst="rect">
                <a:avLst/>
              </a:prstGeom>
              <a:noFill/>
            </p:spPr>
            <p:txBody>
              <a:bodyPr wrap="square" rtlCol="0">
                <a:spAutoFit/>
              </a:bodyPr>
              <a:lstStyle/>
              <a:p>
                <a:r>
                  <a:rPr lang="en-US" b="1" dirty="0"/>
                  <a:t>Gaussian lowpass filter (GLPF):</a:t>
                </a:r>
              </a:p>
              <a:p>
                <a:r>
                  <a:rPr lang="en-US" dirty="0"/>
                  <a:t>The transfer function of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r>
                              <m:rPr>
                                <m:sty m:val="p"/>
                              </m:rPr>
                              <a:rPr lang="el-GR" b="0" i="1" smtClean="0">
                                <a:latin typeface="Cambria Math" panose="02040503050406030204" pitchFamily="18" charset="0"/>
                              </a:rPr>
                              <m:t>σ</m:t>
                            </m:r>
                          </m:e>
                          <m:sup>
                            <m:r>
                              <a:rPr lang="en-US" b="0" i="1" smtClean="0">
                                <a:latin typeface="Cambria Math" panose="02040503050406030204" pitchFamily="18" charset="0"/>
                              </a:rPr>
                              <m:t>2</m:t>
                            </m:r>
                          </m:sup>
                        </m:sSup>
                      </m:sup>
                    </m:sSup>
                  </m:oMath>
                </a14:m>
                <a:endParaRPr lang="en-IN" dirty="0"/>
              </a:p>
            </p:txBody>
          </p:sp>
        </mc:Choice>
        <mc:Fallback xmlns="">
          <p:sp>
            <p:nvSpPr>
              <p:cNvPr id="4" name="TextBox 3">
                <a:extLst>
                  <a:ext uri="{FF2B5EF4-FFF2-40B4-BE49-F238E27FC236}">
                    <a16:creationId xmlns:a16="http://schemas.microsoft.com/office/drawing/2014/main" id="{93829C7B-7A51-48DF-812B-DBACDE9F041E}"/>
                  </a:ext>
                </a:extLst>
              </p:cNvPr>
              <p:cNvSpPr txBox="1">
                <a:spLocks noRot="1" noChangeAspect="1" noMove="1" noResize="1" noEditPoints="1" noAdjustHandles="1" noChangeArrowheads="1" noChangeShapeType="1" noTextEdit="1"/>
              </p:cNvSpPr>
              <p:nvPr/>
            </p:nvSpPr>
            <p:spPr>
              <a:xfrm>
                <a:off x="1049506" y="1944210"/>
                <a:ext cx="10402688" cy="708143"/>
              </a:xfrm>
              <a:prstGeom prst="rect">
                <a:avLst/>
              </a:prstGeom>
              <a:blipFill>
                <a:blip r:embed="rId4"/>
                <a:stretch>
                  <a:fillRect l="-469" t="-5172" b="-1034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8BD2C3-53B6-4D83-AFD7-B66B2E23F160}"/>
                  </a:ext>
                </a:extLst>
              </p:cNvPr>
              <p:cNvSpPr txBox="1"/>
              <p:nvPr/>
            </p:nvSpPr>
            <p:spPr>
              <a:xfrm>
                <a:off x="1049507" y="2652353"/>
                <a:ext cx="4428016" cy="691664"/>
              </a:xfrm>
              <a:prstGeom prst="rect">
                <a:avLst/>
              </a:prstGeom>
              <a:noFill/>
            </p:spPr>
            <p:txBody>
              <a:bodyPr wrap="square" rtlCol="0">
                <a:spAutoFit/>
              </a:bodyPr>
              <a:lstStyle/>
              <a:p>
                <a14:m>
                  <m:oMath xmlns:m="http://schemas.openxmlformats.org/officeDocument/2006/math">
                    <m:r>
                      <m:rPr>
                        <m:sty m:val="p"/>
                      </m:rPr>
                      <a:rPr lang="el-GR" i="1"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0</m:t>
                        </m:r>
                      </m:sub>
                    </m:sSub>
                  </m:oMath>
                </a14:m>
                <a:r>
                  <a:rPr lang="en-IN" dirty="0"/>
                  <a:t>: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𝐻</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𝐷</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0</m:t>
                                </m:r>
                              </m:sub>
                            </m:sSub>
                          </m:e>
                          <m:sup>
                            <m:r>
                              <a:rPr lang="en-US" i="1">
                                <a:latin typeface="Cambria Math" panose="02040503050406030204" pitchFamily="18" charset="0"/>
                              </a:rPr>
                              <m:t>2</m:t>
                            </m:r>
                          </m:sup>
                        </m:sSup>
                      </m:sup>
                    </m:sSup>
                  </m:oMath>
                </a14:m>
                <a:endParaRPr lang="en-IN"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𝐷</m:t>
                        </m:r>
                      </m:e>
                      <m:sub>
                        <m:r>
                          <a:rPr lang="en-US" i="1">
                            <a:latin typeface="Cambria Math" panose="02040503050406030204" pitchFamily="18" charset="0"/>
                          </a:rPr>
                          <m:t>0</m:t>
                        </m:r>
                      </m:sub>
                    </m:sSub>
                  </m:oMath>
                </a14:m>
                <a:r>
                  <a:rPr lang="en-IN" dirty="0"/>
                  <a:t>: Cut-off frequency</a:t>
                </a:r>
              </a:p>
            </p:txBody>
          </p:sp>
        </mc:Choice>
        <mc:Fallback xmlns="">
          <p:sp>
            <p:nvSpPr>
              <p:cNvPr id="6" name="TextBox 5">
                <a:extLst>
                  <a:ext uri="{FF2B5EF4-FFF2-40B4-BE49-F238E27FC236}">
                    <a16:creationId xmlns:a16="http://schemas.microsoft.com/office/drawing/2014/main" id="{978BD2C3-53B6-4D83-AFD7-B66B2E23F160}"/>
                  </a:ext>
                </a:extLst>
              </p:cNvPr>
              <p:cNvSpPr txBox="1">
                <a:spLocks noRot="1" noChangeAspect="1" noMove="1" noResize="1" noEditPoints="1" noAdjustHandles="1" noChangeArrowheads="1" noChangeShapeType="1" noTextEdit="1"/>
              </p:cNvSpPr>
              <p:nvPr/>
            </p:nvSpPr>
            <p:spPr>
              <a:xfrm>
                <a:off x="1049507" y="2652353"/>
                <a:ext cx="4428016" cy="691664"/>
              </a:xfrm>
              <a:prstGeom prst="rect">
                <a:avLst/>
              </a:prstGeom>
              <a:blipFill>
                <a:blip r:embed="rId5"/>
                <a:stretch>
                  <a:fillRect b="-13158"/>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0BE4664C-8115-4C6F-A905-729AADEB4EE9}"/>
              </a:ext>
            </a:extLst>
          </p:cNvPr>
          <p:cNvPicPr>
            <a:picLocks noChangeAspect="1"/>
          </p:cNvPicPr>
          <p:nvPr/>
        </p:nvPicPr>
        <p:blipFill>
          <a:blip r:embed="rId6"/>
          <a:stretch>
            <a:fillRect/>
          </a:stretch>
        </p:blipFill>
        <p:spPr>
          <a:xfrm>
            <a:off x="432618" y="4205648"/>
            <a:ext cx="6315075" cy="1905000"/>
          </a:xfrm>
          <a:prstGeom prst="rect">
            <a:avLst/>
          </a:prstGeom>
        </p:spPr>
      </p:pic>
      <p:sp>
        <p:nvSpPr>
          <p:cNvPr id="10" name="TextBox 9">
            <a:extLst>
              <a:ext uri="{FF2B5EF4-FFF2-40B4-BE49-F238E27FC236}">
                <a16:creationId xmlns:a16="http://schemas.microsoft.com/office/drawing/2014/main" id="{13194A7E-BF17-407A-8E8B-5B338247E9EA}"/>
              </a:ext>
            </a:extLst>
          </p:cNvPr>
          <p:cNvSpPr txBox="1"/>
          <p:nvPr/>
        </p:nvSpPr>
        <p:spPr>
          <a:xfrm>
            <a:off x="667182" y="5843832"/>
            <a:ext cx="1899822" cy="369332"/>
          </a:xfrm>
          <a:prstGeom prst="rect">
            <a:avLst/>
          </a:prstGeom>
          <a:noFill/>
        </p:spPr>
        <p:txBody>
          <a:bodyPr wrap="square" rtlCol="0">
            <a:spAutoFit/>
          </a:bodyPr>
          <a:lstStyle/>
          <a:p>
            <a:r>
              <a:rPr lang="en-US" dirty="0"/>
              <a:t>Perspective map </a:t>
            </a:r>
            <a:endParaRPr lang="en-IN" dirty="0"/>
          </a:p>
        </p:txBody>
      </p:sp>
      <p:sp>
        <p:nvSpPr>
          <p:cNvPr id="11" name="TextBox 10">
            <a:extLst>
              <a:ext uri="{FF2B5EF4-FFF2-40B4-BE49-F238E27FC236}">
                <a16:creationId xmlns:a16="http://schemas.microsoft.com/office/drawing/2014/main" id="{0479D1B9-3EAE-4E92-A280-0722E98006CE}"/>
              </a:ext>
            </a:extLst>
          </p:cNvPr>
          <p:cNvSpPr txBox="1"/>
          <p:nvPr/>
        </p:nvSpPr>
        <p:spPr>
          <a:xfrm>
            <a:off x="2737159" y="5843832"/>
            <a:ext cx="1899822" cy="369332"/>
          </a:xfrm>
          <a:prstGeom prst="rect">
            <a:avLst/>
          </a:prstGeom>
          <a:noFill/>
        </p:spPr>
        <p:txBody>
          <a:bodyPr wrap="square" rtlCol="0">
            <a:spAutoFit/>
          </a:bodyPr>
          <a:lstStyle/>
          <a:p>
            <a:r>
              <a:rPr lang="en-US" dirty="0"/>
              <a:t>Filter as an image</a:t>
            </a:r>
            <a:endParaRPr lang="en-IN" dirty="0"/>
          </a:p>
        </p:txBody>
      </p:sp>
      <p:sp>
        <p:nvSpPr>
          <p:cNvPr id="12" name="TextBox 11">
            <a:extLst>
              <a:ext uri="{FF2B5EF4-FFF2-40B4-BE49-F238E27FC236}">
                <a16:creationId xmlns:a16="http://schemas.microsoft.com/office/drawing/2014/main" id="{A9298386-C49B-4205-BDDC-8019D5F30C92}"/>
              </a:ext>
            </a:extLst>
          </p:cNvPr>
          <p:cNvSpPr txBox="1"/>
          <p:nvPr/>
        </p:nvSpPr>
        <p:spPr>
          <a:xfrm>
            <a:off x="5153462" y="5826299"/>
            <a:ext cx="1489453" cy="646331"/>
          </a:xfrm>
          <a:prstGeom prst="rect">
            <a:avLst/>
          </a:prstGeom>
          <a:noFill/>
        </p:spPr>
        <p:txBody>
          <a:bodyPr wrap="square" rtlCol="0">
            <a:spAutoFit/>
          </a:bodyPr>
          <a:lstStyle/>
          <a:p>
            <a:r>
              <a:rPr lang="en-US" dirty="0"/>
              <a:t>Radial </a:t>
            </a:r>
          </a:p>
          <a:p>
            <a:r>
              <a:rPr lang="en-US" dirty="0"/>
              <a:t>crossection </a:t>
            </a:r>
            <a:endParaRPr lang="en-IN" dirty="0"/>
          </a:p>
        </p:txBody>
      </p:sp>
      <p:sp>
        <p:nvSpPr>
          <p:cNvPr id="13" name="TextBox 12">
            <a:extLst>
              <a:ext uri="{FF2B5EF4-FFF2-40B4-BE49-F238E27FC236}">
                <a16:creationId xmlns:a16="http://schemas.microsoft.com/office/drawing/2014/main" id="{73032568-E86D-4FED-8ABC-8EB12D9F77CA}"/>
              </a:ext>
            </a:extLst>
          </p:cNvPr>
          <p:cNvSpPr txBox="1"/>
          <p:nvPr/>
        </p:nvSpPr>
        <p:spPr>
          <a:xfrm>
            <a:off x="7439487" y="3429000"/>
            <a:ext cx="3694312" cy="2585323"/>
          </a:xfrm>
          <a:prstGeom prst="rect">
            <a:avLst/>
          </a:prstGeom>
          <a:noFill/>
        </p:spPr>
        <p:txBody>
          <a:bodyPr wrap="square" rtlCol="0">
            <a:spAutoFit/>
          </a:bodyPr>
          <a:lstStyle/>
          <a:p>
            <a:pPr algn="just"/>
            <a:r>
              <a:rPr lang="en-US" b="1" dirty="0"/>
              <a:t>Observations:</a:t>
            </a:r>
          </a:p>
          <a:p>
            <a:pPr marL="285750" indent="-285750" algn="just">
              <a:buFont typeface="Arial" panose="020B0604020202020204" pitchFamily="34" charset="0"/>
              <a:buChar char="•"/>
            </a:pPr>
            <a:r>
              <a:rPr lang="en-US" dirty="0"/>
              <a:t>GLPF is slightly less smoothing for same order and same cutoff frequency.</a:t>
            </a:r>
          </a:p>
          <a:p>
            <a:pPr marL="285750" indent="-285750" algn="just">
              <a:buFont typeface="Arial" panose="020B0604020202020204" pitchFamily="34" charset="0"/>
              <a:buChar char="•"/>
            </a:pPr>
            <a:r>
              <a:rPr lang="en-US" dirty="0"/>
              <a:t>No ringing effect in the GLPF</a:t>
            </a:r>
          </a:p>
          <a:p>
            <a:pPr marL="285750" indent="-285750" algn="just">
              <a:buFont typeface="Arial" panose="020B0604020202020204" pitchFamily="34" charset="0"/>
              <a:buChar char="•"/>
            </a:pPr>
            <a:r>
              <a:rPr lang="en-US" dirty="0"/>
              <a:t>BLPF provides tight transition among low and high frequencies around the cut off frequency. </a:t>
            </a:r>
          </a:p>
          <a:p>
            <a:endParaRPr lang="en-IN" dirty="0"/>
          </a:p>
        </p:txBody>
      </p:sp>
      <p:sp>
        <p:nvSpPr>
          <p:cNvPr id="15" name="TextBox 14">
            <a:extLst>
              <a:ext uri="{FF2B5EF4-FFF2-40B4-BE49-F238E27FC236}">
                <a16:creationId xmlns:a16="http://schemas.microsoft.com/office/drawing/2014/main" id="{ED845DFD-C0AB-466B-A5D8-1C52B3EC66D8}"/>
              </a:ext>
            </a:extLst>
          </p:cNvPr>
          <p:cNvSpPr txBox="1"/>
          <p:nvPr/>
        </p:nvSpPr>
        <p:spPr>
          <a:xfrm>
            <a:off x="8037850" y="2671344"/>
            <a:ext cx="701336" cy="369332"/>
          </a:xfrm>
          <a:prstGeom prst="rect">
            <a:avLst/>
          </a:prstGeom>
          <a:noFill/>
        </p:spPr>
        <p:txBody>
          <a:bodyPr wrap="square" rtlCol="0">
            <a:spAutoFit/>
          </a:bodyPr>
          <a:lstStyle/>
          <a:p>
            <a:r>
              <a:rPr lang="en-US" dirty="0"/>
              <a:t>BLPF</a:t>
            </a:r>
            <a:endParaRPr lang="en-IN" dirty="0"/>
          </a:p>
        </p:txBody>
      </p:sp>
      <p:pic>
        <p:nvPicPr>
          <p:cNvPr id="16" name="Picture 15">
            <a:extLst>
              <a:ext uri="{FF2B5EF4-FFF2-40B4-BE49-F238E27FC236}">
                <a16:creationId xmlns:a16="http://schemas.microsoft.com/office/drawing/2014/main" id="{84996B1F-EFC2-4BCF-8AB8-FE514B632F45}"/>
              </a:ext>
            </a:extLst>
          </p:cNvPr>
          <p:cNvPicPr>
            <a:picLocks noChangeAspect="1"/>
          </p:cNvPicPr>
          <p:nvPr/>
        </p:nvPicPr>
        <p:blipFill>
          <a:blip r:embed="rId7"/>
          <a:stretch>
            <a:fillRect/>
          </a:stretch>
        </p:blipFill>
        <p:spPr>
          <a:xfrm>
            <a:off x="7659856" y="1111363"/>
            <a:ext cx="1457325" cy="1514475"/>
          </a:xfrm>
          <a:prstGeom prst="rect">
            <a:avLst/>
          </a:prstGeom>
        </p:spPr>
      </p:pic>
      <p:pic>
        <p:nvPicPr>
          <p:cNvPr id="17" name="Picture 16">
            <a:extLst>
              <a:ext uri="{FF2B5EF4-FFF2-40B4-BE49-F238E27FC236}">
                <a16:creationId xmlns:a16="http://schemas.microsoft.com/office/drawing/2014/main" id="{BD56B498-0628-4672-92F0-6221302F6224}"/>
              </a:ext>
            </a:extLst>
          </p:cNvPr>
          <p:cNvPicPr>
            <a:picLocks noChangeAspect="1"/>
          </p:cNvPicPr>
          <p:nvPr/>
        </p:nvPicPr>
        <p:blipFill>
          <a:blip r:embed="rId8"/>
          <a:stretch>
            <a:fillRect/>
          </a:stretch>
        </p:blipFill>
        <p:spPr>
          <a:xfrm>
            <a:off x="9652613" y="1111362"/>
            <a:ext cx="1457325" cy="1514475"/>
          </a:xfrm>
          <a:prstGeom prst="rect">
            <a:avLst/>
          </a:prstGeom>
        </p:spPr>
      </p:pic>
      <p:sp>
        <p:nvSpPr>
          <p:cNvPr id="19" name="TextBox 18">
            <a:extLst>
              <a:ext uri="{FF2B5EF4-FFF2-40B4-BE49-F238E27FC236}">
                <a16:creationId xmlns:a16="http://schemas.microsoft.com/office/drawing/2014/main" id="{F721844B-2A57-4EA1-8221-ADA69DC7F83D}"/>
              </a:ext>
            </a:extLst>
          </p:cNvPr>
          <p:cNvSpPr txBox="1"/>
          <p:nvPr/>
        </p:nvSpPr>
        <p:spPr>
          <a:xfrm>
            <a:off x="10104081" y="2565122"/>
            <a:ext cx="701336" cy="369332"/>
          </a:xfrm>
          <a:prstGeom prst="rect">
            <a:avLst/>
          </a:prstGeom>
          <a:noFill/>
        </p:spPr>
        <p:txBody>
          <a:bodyPr wrap="square" rtlCol="0">
            <a:spAutoFit/>
          </a:bodyPr>
          <a:lstStyle/>
          <a:p>
            <a:r>
              <a:rPr lang="en-US" dirty="0"/>
              <a:t>GLPF</a:t>
            </a:r>
            <a:endParaRPr lang="en-IN" dirty="0"/>
          </a:p>
        </p:txBody>
      </p:sp>
    </p:spTree>
    <p:extLst>
      <p:ext uri="{BB962C8B-B14F-4D97-AF65-F5344CB8AC3E}">
        <p14:creationId xmlns:p14="http://schemas.microsoft.com/office/powerpoint/2010/main" val="35726833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712154" y="1055993"/>
            <a:ext cx="10084293" cy="461665"/>
          </a:xfrm>
          <a:prstGeom prst="rect">
            <a:avLst/>
          </a:prstGeom>
          <a:noFill/>
        </p:spPr>
        <p:txBody>
          <a:bodyPr wrap="square" rtlCol="0">
            <a:spAutoFit/>
          </a:bodyPr>
          <a:lstStyle/>
          <a:p>
            <a:r>
              <a:rPr lang="en-US" sz="2400" dirty="0"/>
              <a:t>Filtering in frequency domain</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D656E807-8005-4DF9-8429-3E6B976FA05D}"/>
              </a:ext>
            </a:extLst>
          </p:cNvPr>
          <p:cNvSpPr txBox="1"/>
          <p:nvPr/>
        </p:nvSpPr>
        <p:spPr>
          <a:xfrm>
            <a:off x="1049506" y="2041864"/>
            <a:ext cx="10304294" cy="4270159"/>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1AE7437F-46FA-44BF-AE5C-63DC64222BD9}"/>
              </a:ext>
            </a:extLst>
          </p:cNvPr>
          <p:cNvSpPr txBox="1"/>
          <p:nvPr/>
        </p:nvSpPr>
        <p:spPr>
          <a:xfrm>
            <a:off x="745772" y="1517658"/>
            <a:ext cx="4426258" cy="646331"/>
          </a:xfrm>
          <a:prstGeom prst="rect">
            <a:avLst/>
          </a:prstGeom>
          <a:noFill/>
        </p:spPr>
        <p:txBody>
          <a:bodyPr wrap="square" rtlCol="0">
            <a:spAutoFit/>
          </a:bodyPr>
          <a:lstStyle/>
          <a:p>
            <a:r>
              <a:rPr lang="en-US" dirty="0"/>
              <a:t>Few more examples of low pass filtering:</a:t>
            </a:r>
          </a:p>
          <a:p>
            <a:endParaRPr lang="en-IN" dirty="0"/>
          </a:p>
        </p:txBody>
      </p:sp>
      <p:pic>
        <p:nvPicPr>
          <p:cNvPr id="10" name="Picture 3">
            <a:extLst>
              <a:ext uri="{FF2B5EF4-FFF2-40B4-BE49-F238E27FC236}">
                <a16:creationId xmlns:a16="http://schemas.microsoft.com/office/drawing/2014/main" id="{B151BF12-8C7A-43EC-B027-B8F5A86E5F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28" y="1890943"/>
            <a:ext cx="4543425"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E21455FA-66D9-4D22-8679-C2FAFB58D6EB}"/>
              </a:ext>
            </a:extLst>
          </p:cNvPr>
          <p:cNvPicPr>
            <a:picLocks noChangeAspect="1"/>
          </p:cNvPicPr>
          <p:nvPr/>
        </p:nvPicPr>
        <p:blipFill>
          <a:blip r:embed="rId5"/>
          <a:stretch>
            <a:fillRect/>
          </a:stretch>
        </p:blipFill>
        <p:spPr>
          <a:xfrm>
            <a:off x="5183927" y="1616160"/>
            <a:ext cx="6753225" cy="3448050"/>
          </a:xfrm>
          <a:prstGeom prst="rect">
            <a:avLst/>
          </a:prstGeom>
        </p:spPr>
      </p:pic>
      <p:sp>
        <p:nvSpPr>
          <p:cNvPr id="11" name="TextBox 10">
            <a:extLst>
              <a:ext uri="{FF2B5EF4-FFF2-40B4-BE49-F238E27FC236}">
                <a16:creationId xmlns:a16="http://schemas.microsoft.com/office/drawing/2014/main" id="{D74C39A3-3F1D-4A9B-943D-B18CDE04B886}"/>
              </a:ext>
            </a:extLst>
          </p:cNvPr>
          <p:cNvSpPr txBox="1"/>
          <p:nvPr/>
        </p:nvSpPr>
        <p:spPr>
          <a:xfrm>
            <a:off x="432618" y="4682728"/>
            <a:ext cx="1857821" cy="1200329"/>
          </a:xfrm>
          <a:prstGeom prst="rect">
            <a:avLst/>
          </a:prstGeom>
          <a:noFill/>
        </p:spPr>
        <p:txBody>
          <a:bodyPr wrap="square" rtlCol="0">
            <a:spAutoFit/>
          </a:bodyPr>
          <a:lstStyle/>
          <a:p>
            <a:pPr algn="just"/>
            <a:r>
              <a:rPr lang="en-US" dirty="0"/>
              <a:t>Text with at low resolution and broken alphabets on zooming </a:t>
            </a:r>
            <a:endParaRPr lang="en-IN" dirty="0"/>
          </a:p>
        </p:txBody>
      </p:sp>
      <p:sp>
        <p:nvSpPr>
          <p:cNvPr id="12" name="TextBox 11">
            <a:extLst>
              <a:ext uri="{FF2B5EF4-FFF2-40B4-BE49-F238E27FC236}">
                <a16:creationId xmlns:a16="http://schemas.microsoft.com/office/drawing/2014/main" id="{F73D2FBF-C629-475C-83EE-B0BD7B9966E4}"/>
              </a:ext>
            </a:extLst>
          </p:cNvPr>
          <p:cNvSpPr txBox="1"/>
          <p:nvPr/>
        </p:nvSpPr>
        <p:spPr>
          <a:xfrm>
            <a:off x="2719496" y="4621666"/>
            <a:ext cx="2035374" cy="646331"/>
          </a:xfrm>
          <a:prstGeom prst="rect">
            <a:avLst/>
          </a:prstGeom>
          <a:noFill/>
        </p:spPr>
        <p:txBody>
          <a:bodyPr wrap="square" rtlCol="0">
            <a:spAutoFit/>
          </a:bodyPr>
          <a:lstStyle/>
          <a:p>
            <a:r>
              <a:rPr lang="en-US" dirty="0"/>
              <a:t>GBLPF: Broken lines are joined.</a:t>
            </a:r>
            <a:endParaRPr lang="en-IN" dirty="0"/>
          </a:p>
        </p:txBody>
      </p:sp>
      <p:sp>
        <p:nvSpPr>
          <p:cNvPr id="13" name="TextBox 12">
            <a:extLst>
              <a:ext uri="{FF2B5EF4-FFF2-40B4-BE49-F238E27FC236}">
                <a16:creationId xmlns:a16="http://schemas.microsoft.com/office/drawing/2014/main" id="{1085F797-B6E5-4D00-9AF2-1E493FBA2BF5}"/>
              </a:ext>
            </a:extLst>
          </p:cNvPr>
          <p:cNvSpPr txBox="1"/>
          <p:nvPr/>
        </p:nvSpPr>
        <p:spPr>
          <a:xfrm>
            <a:off x="5291091" y="4176943"/>
            <a:ext cx="2035374" cy="369332"/>
          </a:xfrm>
          <a:prstGeom prst="rect">
            <a:avLst/>
          </a:prstGeom>
          <a:noFill/>
        </p:spPr>
        <p:txBody>
          <a:bodyPr wrap="square" rtlCol="0">
            <a:spAutoFit/>
          </a:bodyPr>
          <a:lstStyle/>
          <a:p>
            <a:r>
              <a:rPr lang="en-US" dirty="0"/>
              <a:t>Original image</a:t>
            </a:r>
            <a:endParaRPr lang="en-IN"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AEE1781-FC5B-4F76-A6F2-2E4D4C199917}"/>
                  </a:ext>
                </a:extLst>
              </p:cNvPr>
              <p:cNvSpPr txBox="1"/>
              <p:nvPr/>
            </p:nvSpPr>
            <p:spPr>
              <a:xfrm>
                <a:off x="7490038" y="4546275"/>
                <a:ext cx="2035374" cy="369332"/>
              </a:xfrm>
              <a:prstGeom prst="rect">
                <a:avLst/>
              </a:prstGeom>
              <a:noFill/>
            </p:spPr>
            <p:txBody>
              <a:bodyPr wrap="square" rtlCol="0">
                <a:spAutoFit/>
              </a:bodyPr>
              <a:lstStyle/>
              <a:p>
                <a:r>
                  <a:rPr lang="en-US" dirty="0"/>
                  <a:t>GBLP: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𝐷</m:t>
                        </m:r>
                      </m:e>
                      <m:sub>
                        <m:r>
                          <a:rPr lang="en-US" i="1">
                            <a:latin typeface="Cambria Math" panose="02040503050406030204" pitchFamily="18" charset="0"/>
                          </a:rPr>
                          <m:t>0</m:t>
                        </m:r>
                      </m:sub>
                    </m:sSub>
                    <m:r>
                      <a:rPr lang="en-US" b="0" i="1" smtClean="0">
                        <a:latin typeface="Cambria Math" panose="02040503050406030204" pitchFamily="18" charset="0"/>
                      </a:rPr>
                      <m:t>=100</m:t>
                    </m:r>
                  </m:oMath>
                </a14:m>
                <a:endParaRPr lang="en-IN" dirty="0"/>
              </a:p>
            </p:txBody>
          </p:sp>
        </mc:Choice>
        <mc:Fallback xmlns="">
          <p:sp>
            <p:nvSpPr>
              <p:cNvPr id="14" name="TextBox 13">
                <a:extLst>
                  <a:ext uri="{FF2B5EF4-FFF2-40B4-BE49-F238E27FC236}">
                    <a16:creationId xmlns:a16="http://schemas.microsoft.com/office/drawing/2014/main" id="{6AEE1781-FC5B-4F76-A6F2-2E4D4C199917}"/>
                  </a:ext>
                </a:extLst>
              </p:cNvPr>
              <p:cNvSpPr txBox="1">
                <a:spLocks noRot="1" noChangeAspect="1" noMove="1" noResize="1" noEditPoints="1" noAdjustHandles="1" noChangeArrowheads="1" noChangeShapeType="1" noTextEdit="1"/>
              </p:cNvSpPr>
              <p:nvPr/>
            </p:nvSpPr>
            <p:spPr>
              <a:xfrm>
                <a:off x="7490038" y="4546275"/>
                <a:ext cx="2035374" cy="369332"/>
              </a:xfrm>
              <a:prstGeom prst="rect">
                <a:avLst/>
              </a:prstGeom>
              <a:blipFill>
                <a:blip r:embed="rId6"/>
                <a:stretch>
                  <a:fillRect l="-2695" t="-10000"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D49ED2-D9AF-43AF-8F7C-5EFF3186D6B8}"/>
                  </a:ext>
                </a:extLst>
              </p:cNvPr>
              <p:cNvSpPr txBox="1"/>
              <p:nvPr/>
            </p:nvSpPr>
            <p:spPr>
              <a:xfrm>
                <a:off x="9532955" y="5064210"/>
                <a:ext cx="2035374" cy="369332"/>
              </a:xfrm>
              <a:prstGeom prst="rect">
                <a:avLst/>
              </a:prstGeom>
              <a:noFill/>
            </p:spPr>
            <p:txBody>
              <a:bodyPr wrap="square" rtlCol="0">
                <a:spAutoFit/>
              </a:bodyPr>
              <a:lstStyle/>
              <a:p>
                <a:r>
                  <a:rPr lang="en-US" dirty="0"/>
                  <a:t>GBLP: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𝐷</m:t>
                        </m:r>
                      </m:e>
                      <m:sub>
                        <m:r>
                          <a:rPr lang="en-US" i="1">
                            <a:latin typeface="Cambria Math" panose="02040503050406030204" pitchFamily="18" charset="0"/>
                          </a:rPr>
                          <m:t>0</m:t>
                        </m:r>
                      </m:sub>
                    </m:sSub>
                    <m:r>
                      <a:rPr lang="en-US" b="0" i="1" smtClean="0">
                        <a:latin typeface="Cambria Math" panose="02040503050406030204" pitchFamily="18" charset="0"/>
                      </a:rPr>
                      <m:t>=80</m:t>
                    </m:r>
                  </m:oMath>
                </a14:m>
                <a:endParaRPr lang="en-IN" dirty="0"/>
              </a:p>
            </p:txBody>
          </p:sp>
        </mc:Choice>
        <mc:Fallback xmlns="">
          <p:sp>
            <p:nvSpPr>
              <p:cNvPr id="15" name="TextBox 14">
                <a:extLst>
                  <a:ext uri="{FF2B5EF4-FFF2-40B4-BE49-F238E27FC236}">
                    <a16:creationId xmlns:a16="http://schemas.microsoft.com/office/drawing/2014/main" id="{FED49ED2-D9AF-43AF-8F7C-5EFF3186D6B8}"/>
                  </a:ext>
                </a:extLst>
              </p:cNvPr>
              <p:cNvSpPr txBox="1">
                <a:spLocks noRot="1" noChangeAspect="1" noMove="1" noResize="1" noEditPoints="1" noAdjustHandles="1" noChangeArrowheads="1" noChangeShapeType="1" noTextEdit="1"/>
              </p:cNvSpPr>
              <p:nvPr/>
            </p:nvSpPr>
            <p:spPr>
              <a:xfrm>
                <a:off x="9532955" y="5064210"/>
                <a:ext cx="2035374" cy="369332"/>
              </a:xfrm>
              <a:prstGeom prst="rect">
                <a:avLst/>
              </a:prstGeom>
              <a:blipFill>
                <a:blip r:embed="rId7"/>
                <a:stretch>
                  <a:fillRect l="-2695" t="-10000" b="-26667"/>
                </a:stretch>
              </a:blipFill>
            </p:spPr>
            <p:txBody>
              <a:bodyPr/>
              <a:lstStyle/>
              <a:p>
                <a:r>
                  <a:rPr lang="en-IN">
                    <a:noFill/>
                  </a:rPr>
                  <a:t> </a:t>
                </a:r>
              </a:p>
            </p:txBody>
          </p:sp>
        </mc:Fallback>
      </mc:AlternateContent>
    </p:spTree>
    <p:extLst>
      <p:ext uri="{BB962C8B-B14F-4D97-AF65-F5344CB8AC3E}">
        <p14:creationId xmlns:p14="http://schemas.microsoft.com/office/powerpoint/2010/main" val="34830241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6391922" cy="461665"/>
          </a:xfrm>
          <a:prstGeom prst="rect">
            <a:avLst/>
          </a:prstGeom>
          <a:noFill/>
        </p:spPr>
        <p:txBody>
          <a:bodyPr wrap="square" rtlCol="0">
            <a:spAutoFit/>
          </a:bodyPr>
          <a:lstStyle/>
          <a:p>
            <a:r>
              <a:rPr lang="en-US" sz="2400" dirty="0"/>
              <a:t>Image sharpening using frequency domain filters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EEC5320-24CE-4155-9A35-B64D8D4BC4D3}"/>
                  </a:ext>
                </a:extLst>
              </p:cNvPr>
              <p:cNvSpPr txBox="1"/>
              <p:nvPr/>
            </p:nvSpPr>
            <p:spPr>
              <a:xfrm>
                <a:off x="1049507" y="1997476"/>
                <a:ext cx="10908714" cy="5078313"/>
              </a:xfrm>
              <a:prstGeom prst="rect">
                <a:avLst/>
              </a:prstGeom>
              <a:noFill/>
            </p:spPr>
            <p:txBody>
              <a:bodyPr wrap="square" rtlCol="0">
                <a:spAutoFit/>
              </a:bodyPr>
              <a:lstStyle/>
              <a:p>
                <a:pPr>
                  <a:lnSpc>
                    <a:spcPct val="200000"/>
                  </a:lnSpc>
                </a:pPr>
                <a:r>
                  <a:rPr lang="en-US" dirty="0"/>
                  <a:t>Attenuates the low frequency components without disturbing high frequency information in the Fourier transform.</a:t>
                </a:r>
              </a:p>
              <a:p>
                <a:pPr marL="285750" indent="-285750">
                  <a:lnSpc>
                    <a:spcPct val="200000"/>
                  </a:lnSpc>
                  <a:buFont typeface="Arial" panose="020B0604020202020204" pitchFamily="34" charset="0"/>
                  <a:buChar char="•"/>
                </a:pPr>
                <a14:m>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r>
                      <a:rPr lang="en-US" i="1" smtClean="0">
                        <a:latin typeface="Cambria Math" panose="02040503050406030204" pitchFamily="18" charset="0"/>
                      </a:rPr>
                      <m:t> </m:t>
                    </m:r>
                  </m:oMath>
                </a14:m>
                <a:r>
                  <a:rPr lang="en-US" dirty="0"/>
                  <a:t>= Discrete transfer Function of size P X Q , </a:t>
                </a:r>
                <a14:m>
                  <m:oMath xmlns:m="http://schemas.openxmlformats.org/officeDocument/2006/math">
                    <m:r>
                      <a:rPr lang="en-US" i="1">
                        <a:latin typeface="Cambria Math" panose="02040503050406030204" pitchFamily="18" charset="0"/>
                      </a:rPr>
                      <m:t>𝑢</m:t>
                    </m:r>
                  </m:oMath>
                </a14:m>
                <a:r>
                  <a:rPr lang="en-US" dirty="0"/>
                  <a:t>= 0,1,2,…….P-1 and </a:t>
                </a:r>
                <a14:m>
                  <m:oMath xmlns:m="http://schemas.openxmlformats.org/officeDocument/2006/math">
                    <m:r>
                      <a:rPr lang="en-US" b="0" i="1" smtClean="0">
                        <a:latin typeface="Cambria Math" panose="02040503050406030204" pitchFamily="18" charset="0"/>
                      </a:rPr>
                      <m:t>𝑣</m:t>
                    </m:r>
                  </m:oMath>
                </a14:m>
                <a:r>
                  <a:rPr lang="en-US" dirty="0"/>
                  <a:t>= 0,1,2,…….Q-1 </a:t>
                </a:r>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IN"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𝐻</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IN" dirty="0"/>
                  <a:t>,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𝐿𝑃</m:t>
                        </m:r>
                      </m:sub>
                    </m:sSub>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r>
                      <a:rPr lang="en-US" b="0" i="1" smtClean="0">
                        <a:latin typeface="Cambria Math" panose="02040503050406030204" pitchFamily="18" charset="0"/>
                      </a:rPr>
                      <m:t>:</m:t>
                    </m:r>
                  </m:oMath>
                </a14:m>
                <a:r>
                  <a:rPr lang="en-IN" dirty="0"/>
                  <a:t> Transfer function of LPF</a:t>
                </a:r>
              </a:p>
              <a:p>
                <a:pPr marL="285750" indent="-285750">
                  <a:lnSpc>
                    <a:spcPct val="200000"/>
                  </a:lnSpc>
                  <a:buFont typeface="Arial" panose="020B0604020202020204" pitchFamily="34" charset="0"/>
                  <a:buChar char="•"/>
                </a:pPr>
                <a:r>
                  <a:rPr lang="en-IN" dirty="0"/>
                  <a:t>The frequencies attenuated by LPF are passed by HPF.</a:t>
                </a:r>
              </a:p>
              <a:p>
                <a:pPr marL="742950" lvl="1" indent="-285750">
                  <a:lnSpc>
                    <a:spcPct val="200000"/>
                  </a:lnSpc>
                  <a:buFont typeface="Arial" panose="020B0604020202020204" pitchFamily="34" charset="0"/>
                  <a:buChar char="•"/>
                </a:pPr>
                <a:r>
                  <a:rPr lang="en-US" dirty="0"/>
                  <a:t>Ideal HPF</a:t>
                </a:r>
              </a:p>
              <a:p>
                <a:pPr marL="742950" lvl="1" indent="-285750">
                  <a:lnSpc>
                    <a:spcPct val="200000"/>
                  </a:lnSpc>
                  <a:buFont typeface="Arial" panose="020B0604020202020204" pitchFamily="34" charset="0"/>
                  <a:buChar char="•"/>
                </a:pPr>
                <a:r>
                  <a:rPr lang="en-US" dirty="0"/>
                  <a:t>Butterworth HPF</a:t>
                </a:r>
              </a:p>
              <a:p>
                <a:pPr marL="742950" lvl="1" indent="-285750">
                  <a:lnSpc>
                    <a:spcPct val="200000"/>
                  </a:lnSpc>
                  <a:buFont typeface="Arial" panose="020B0604020202020204" pitchFamily="34" charset="0"/>
                  <a:buChar char="•"/>
                </a:pPr>
                <a:r>
                  <a:rPr lang="en-US" dirty="0"/>
                  <a:t>Gaussian HPF</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mc:Choice>
        <mc:Fallback xmlns="">
          <p:sp>
            <p:nvSpPr>
              <p:cNvPr id="3" name="TextBox 2">
                <a:extLst>
                  <a:ext uri="{FF2B5EF4-FFF2-40B4-BE49-F238E27FC236}">
                    <a16:creationId xmlns:a16="http://schemas.microsoft.com/office/drawing/2014/main" id="{4EEC5320-24CE-4155-9A35-B64D8D4BC4D3}"/>
                  </a:ext>
                </a:extLst>
              </p:cNvPr>
              <p:cNvSpPr txBox="1">
                <a:spLocks noRot="1" noChangeAspect="1" noMove="1" noResize="1" noEditPoints="1" noAdjustHandles="1" noChangeArrowheads="1" noChangeShapeType="1" noTextEdit="1"/>
              </p:cNvSpPr>
              <p:nvPr/>
            </p:nvSpPr>
            <p:spPr>
              <a:xfrm>
                <a:off x="1049507" y="1997476"/>
                <a:ext cx="10908714" cy="5078313"/>
              </a:xfrm>
              <a:prstGeom prst="rect">
                <a:avLst/>
              </a:prstGeom>
              <a:blipFill>
                <a:blip r:embed="rId4"/>
                <a:stretch>
                  <a:fillRect l="-447" r="-56"/>
                </a:stretch>
              </a:blipFill>
            </p:spPr>
            <p:txBody>
              <a:bodyPr/>
              <a:lstStyle/>
              <a:p>
                <a:r>
                  <a:rPr lang="en-IN">
                    <a:noFill/>
                  </a:rPr>
                  <a:t> </a:t>
                </a:r>
              </a:p>
            </p:txBody>
          </p:sp>
        </mc:Fallback>
      </mc:AlternateContent>
    </p:spTree>
    <p:extLst>
      <p:ext uri="{BB962C8B-B14F-4D97-AF65-F5344CB8AC3E}">
        <p14:creationId xmlns:p14="http://schemas.microsoft.com/office/powerpoint/2010/main" val="11219368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961933" y="1018028"/>
            <a:ext cx="6391922" cy="461665"/>
          </a:xfrm>
          <a:prstGeom prst="rect">
            <a:avLst/>
          </a:prstGeom>
          <a:noFill/>
        </p:spPr>
        <p:txBody>
          <a:bodyPr wrap="square" rtlCol="0">
            <a:spAutoFit/>
          </a:bodyPr>
          <a:lstStyle/>
          <a:p>
            <a:r>
              <a:rPr lang="en-US" sz="2400" dirty="0"/>
              <a:t>Image sharpening using frequency domain filters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7B5D955-FC7E-48FF-931A-6769EDBE669E}"/>
                  </a:ext>
                </a:extLst>
              </p:cNvPr>
              <p:cNvSpPr txBox="1"/>
              <p:nvPr/>
            </p:nvSpPr>
            <p:spPr>
              <a:xfrm>
                <a:off x="641539" y="1442435"/>
                <a:ext cx="10743981" cy="3212867"/>
              </a:xfrm>
              <a:prstGeom prst="rect">
                <a:avLst/>
              </a:prstGeom>
              <a:noFill/>
            </p:spPr>
            <p:txBody>
              <a:bodyPr wrap="square" rtlCol="0">
                <a:spAutoFit/>
              </a:bodyPr>
              <a:lstStyle/>
              <a:p>
                <a:pPr marL="285750" indent="-285750">
                  <a:buFont typeface="Arial" panose="020B0604020202020204" pitchFamily="34" charset="0"/>
                  <a:buChar char="•"/>
                </a:pPr>
                <a:r>
                  <a:rPr lang="en-US" b="1" dirty="0"/>
                  <a:t>Ideal high pass filter</a:t>
                </a:r>
                <a:r>
                  <a:rPr lang="en-US" dirty="0"/>
                  <a:t>: A 2D low pass filter that attenuates  </a:t>
                </a:r>
              </a:p>
              <a:p>
                <a:r>
                  <a:rPr lang="en-US" dirty="0"/>
                  <a:t>all frequencies within a circle of </a:t>
                </a:r>
              </a:p>
              <a:p>
                <a:r>
                  <a:rPr lang="en-US" dirty="0"/>
                  <a:t>radius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oMath>
                </a14:m>
                <a:r>
                  <a:rPr lang="en-US" dirty="0"/>
                  <a:t>, and passes others without attenuation</a:t>
                </a:r>
              </a:p>
              <a:p>
                <a:endParaRPr lang="en-US" dirty="0"/>
              </a:p>
              <a:p>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𝐻</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b="0" i="1" smtClean="0">
                                  <a:latin typeface="Cambria Math" panose="02040503050406030204" pitchFamily="18" charset="0"/>
                                </a:rPr>
                                <m:t>0</m:t>
                              </m:r>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sSub>
                                <m:sSubPr>
                                  <m:ctrlPr>
                                    <a:rPr lang="en-IN"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e>
                            <m:e>
                              <m:r>
                                <a:rPr lang="en-US" i="1">
                                  <a:latin typeface="Cambria Math" panose="02040503050406030204" pitchFamily="18" charset="0"/>
                                </a:rPr>
                                <m:t>&amp;</m:t>
                              </m:r>
                              <m:r>
                                <a:rPr lang="en-US" b="0" i="1" smtClean="0">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𝐷</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r>
                                <a:rPr lang="en-US" i="1">
                                  <a:latin typeface="Cambria Math" panose="02040503050406030204" pitchFamily="18" charset="0"/>
                                </a:rPr>
                                <m:t>&gt;</m:t>
                              </m:r>
                              <m:sSub>
                                <m:sSubPr>
                                  <m:ctrlPr>
                                    <a:rPr lang="en-IN"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e>
                          </m:eqArr>
                        </m:e>
                      </m:d>
                    </m:oMath>
                  </m:oMathPara>
                </a14:m>
                <a:endParaRPr lang="en-US" dirty="0"/>
              </a:p>
              <a:p>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oMath>
                </a14:m>
                <a:r>
                  <a:rPr lang="en-US" dirty="0"/>
                  <a:t> : positive constant and </a:t>
                </a:r>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𝑃</m:t>
                                </m:r>
                              </m:num>
                              <m:den>
                                <m:r>
                                  <a:rPr lang="en-US" i="1">
                                    <a:latin typeface="Cambria Math" panose="02040503050406030204" pitchFamily="18" charset="0"/>
                                  </a:rPr>
                                  <m:t>2</m:t>
                                </m:r>
                              </m:den>
                            </m:f>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𝑄</m:t>
                                </m:r>
                              </m:num>
                              <m:den>
                                <m:r>
                                  <a:rPr lang="en-US" i="1">
                                    <a:latin typeface="Cambria Math" panose="02040503050406030204" pitchFamily="18" charset="0"/>
                                  </a:rPr>
                                  <m:t>2</m:t>
                                </m:r>
                              </m:den>
                            </m:f>
                            <m:r>
                              <a:rPr lang="en-US" i="1">
                                <a:latin typeface="Cambria Math" panose="02040503050406030204" pitchFamily="18" charset="0"/>
                              </a:rPr>
                              <m:t>)</m:t>
                            </m:r>
                          </m:e>
                          <m:sup>
                            <m:r>
                              <a:rPr lang="en-US" i="1">
                                <a:latin typeface="Cambria Math" panose="02040503050406030204" pitchFamily="18" charset="0"/>
                              </a:rPr>
                              <m:t>2</m:t>
                            </m:r>
                          </m:sup>
                        </m:sSup>
                      </m:e>
                    </m:rad>
                  </m:oMath>
                </a14:m>
                <a:endParaRPr lang="en-US" dirty="0"/>
              </a:p>
              <a:p>
                <a:endParaRPr lang="en-US" dirty="0"/>
              </a:p>
              <a:p>
                <a:endParaRPr lang="en-IN" dirty="0"/>
              </a:p>
            </p:txBody>
          </p:sp>
        </mc:Choice>
        <mc:Fallback xmlns="">
          <p:sp>
            <p:nvSpPr>
              <p:cNvPr id="3" name="TextBox 2">
                <a:extLst>
                  <a:ext uri="{FF2B5EF4-FFF2-40B4-BE49-F238E27FC236}">
                    <a16:creationId xmlns:a16="http://schemas.microsoft.com/office/drawing/2014/main" id="{37B5D955-FC7E-48FF-931A-6769EDBE669E}"/>
                  </a:ext>
                </a:extLst>
              </p:cNvPr>
              <p:cNvSpPr txBox="1">
                <a:spLocks noRot="1" noChangeAspect="1" noMove="1" noResize="1" noEditPoints="1" noAdjustHandles="1" noChangeArrowheads="1" noChangeShapeType="1" noTextEdit="1"/>
              </p:cNvSpPr>
              <p:nvPr/>
            </p:nvSpPr>
            <p:spPr>
              <a:xfrm>
                <a:off x="641539" y="1442435"/>
                <a:ext cx="10743981" cy="3212867"/>
              </a:xfrm>
              <a:prstGeom prst="rect">
                <a:avLst/>
              </a:prstGeom>
              <a:blipFill>
                <a:blip r:embed="rId4"/>
                <a:stretch>
                  <a:fillRect l="-454" t="-1139"/>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FDFF68B3-8294-45BB-8E50-135AB913191A}"/>
              </a:ext>
            </a:extLst>
          </p:cNvPr>
          <p:cNvPicPr>
            <a:picLocks noChangeAspect="1"/>
          </p:cNvPicPr>
          <p:nvPr/>
        </p:nvPicPr>
        <p:blipFill>
          <a:blip r:embed="rId5"/>
          <a:stretch>
            <a:fillRect/>
          </a:stretch>
        </p:blipFill>
        <p:spPr>
          <a:xfrm>
            <a:off x="3633635" y="4198639"/>
            <a:ext cx="7067550" cy="2390775"/>
          </a:xfrm>
          <a:prstGeom prst="rect">
            <a:avLst/>
          </a:prstGeom>
        </p:spPr>
      </p:pic>
      <p:pic>
        <p:nvPicPr>
          <p:cNvPr id="6" name="Picture 5">
            <a:extLst>
              <a:ext uri="{FF2B5EF4-FFF2-40B4-BE49-F238E27FC236}">
                <a16:creationId xmlns:a16="http://schemas.microsoft.com/office/drawing/2014/main" id="{DC403BDC-8C00-43A3-A5BC-F9BBCB587C67}"/>
              </a:ext>
            </a:extLst>
          </p:cNvPr>
          <p:cNvPicPr>
            <a:picLocks noChangeAspect="1"/>
          </p:cNvPicPr>
          <p:nvPr/>
        </p:nvPicPr>
        <p:blipFill>
          <a:blip r:embed="rId6"/>
          <a:stretch>
            <a:fillRect/>
          </a:stretch>
        </p:blipFill>
        <p:spPr>
          <a:xfrm>
            <a:off x="6915150" y="1910815"/>
            <a:ext cx="5276850" cy="1524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2A2252-1EAE-4721-92DC-4C01CBFFE03A}"/>
                  </a:ext>
                </a:extLst>
              </p:cNvPr>
              <p:cNvSpPr txBox="1"/>
              <p:nvPr/>
            </p:nvSpPr>
            <p:spPr>
              <a:xfrm>
                <a:off x="3210096" y="6488668"/>
                <a:ext cx="308591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b="0" i="1" smtClean="0">
                          <a:latin typeface="Cambria Math" panose="02040503050406030204" pitchFamily="18" charset="0"/>
                        </a:rPr>
                        <m:t>=30</m:t>
                      </m:r>
                    </m:oMath>
                  </m:oMathPara>
                </a14:m>
                <a:endParaRPr lang="en-IN" dirty="0"/>
              </a:p>
            </p:txBody>
          </p:sp>
        </mc:Choice>
        <mc:Fallback xmlns="">
          <p:sp>
            <p:nvSpPr>
              <p:cNvPr id="7" name="TextBox 6">
                <a:extLst>
                  <a:ext uri="{FF2B5EF4-FFF2-40B4-BE49-F238E27FC236}">
                    <a16:creationId xmlns:a16="http://schemas.microsoft.com/office/drawing/2014/main" id="{4A2A2252-1EAE-4721-92DC-4C01CBFFE03A}"/>
                  </a:ext>
                </a:extLst>
              </p:cNvPr>
              <p:cNvSpPr txBox="1">
                <a:spLocks noRot="1" noChangeAspect="1" noMove="1" noResize="1" noEditPoints="1" noAdjustHandles="1" noChangeArrowheads="1" noChangeShapeType="1" noTextEdit="1"/>
              </p:cNvSpPr>
              <p:nvPr/>
            </p:nvSpPr>
            <p:spPr>
              <a:xfrm>
                <a:off x="3210096" y="6488668"/>
                <a:ext cx="3085916" cy="369332"/>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74736E2-7934-46F8-824C-A9DD942576C4}"/>
                  </a:ext>
                </a:extLst>
              </p:cNvPr>
              <p:cNvSpPr/>
              <p:nvPr/>
            </p:nvSpPr>
            <p:spPr>
              <a:xfrm>
                <a:off x="6225225" y="6443007"/>
                <a:ext cx="188437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6</m:t>
                      </m:r>
                      <m:r>
                        <a:rPr lang="en-US" i="1">
                          <a:latin typeface="Cambria Math" panose="02040503050406030204" pitchFamily="18" charset="0"/>
                        </a:rPr>
                        <m:t>0</m:t>
                      </m:r>
                    </m:oMath>
                  </m:oMathPara>
                </a14:m>
                <a:endParaRPr lang="en-IN" dirty="0"/>
              </a:p>
            </p:txBody>
          </p:sp>
        </mc:Choice>
        <mc:Fallback xmlns="">
          <p:sp>
            <p:nvSpPr>
              <p:cNvPr id="10" name="Rectangle 9">
                <a:extLst>
                  <a:ext uri="{FF2B5EF4-FFF2-40B4-BE49-F238E27FC236}">
                    <a16:creationId xmlns:a16="http://schemas.microsoft.com/office/drawing/2014/main" id="{D74736E2-7934-46F8-824C-A9DD942576C4}"/>
                  </a:ext>
                </a:extLst>
              </p:cNvPr>
              <p:cNvSpPr>
                <a:spLocks noRot="1" noChangeAspect="1" noMove="1" noResize="1" noEditPoints="1" noAdjustHandles="1" noChangeArrowheads="1" noChangeShapeType="1" noTextEdit="1"/>
              </p:cNvSpPr>
              <p:nvPr/>
            </p:nvSpPr>
            <p:spPr>
              <a:xfrm>
                <a:off x="6225225" y="6443007"/>
                <a:ext cx="1884370" cy="369332"/>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C79220C-02A9-4B2F-8D56-7193ABE87017}"/>
                  </a:ext>
                </a:extLst>
              </p:cNvPr>
              <p:cNvSpPr/>
              <p:nvPr/>
            </p:nvSpPr>
            <p:spPr>
              <a:xfrm>
                <a:off x="8412956" y="6443007"/>
                <a:ext cx="21134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160</m:t>
                      </m:r>
                    </m:oMath>
                  </m:oMathPara>
                </a14:m>
                <a:endParaRPr lang="en-IN" dirty="0"/>
              </a:p>
            </p:txBody>
          </p:sp>
        </mc:Choice>
        <mc:Fallback xmlns="">
          <p:sp>
            <p:nvSpPr>
              <p:cNvPr id="11" name="Rectangle 10">
                <a:extLst>
                  <a:ext uri="{FF2B5EF4-FFF2-40B4-BE49-F238E27FC236}">
                    <a16:creationId xmlns:a16="http://schemas.microsoft.com/office/drawing/2014/main" id="{FC79220C-02A9-4B2F-8D56-7193ABE87017}"/>
                  </a:ext>
                </a:extLst>
              </p:cNvPr>
              <p:cNvSpPr>
                <a:spLocks noRot="1" noChangeAspect="1" noMove="1" noResize="1" noEditPoints="1" noAdjustHandles="1" noChangeArrowheads="1" noChangeShapeType="1" noTextEdit="1"/>
              </p:cNvSpPr>
              <p:nvPr/>
            </p:nvSpPr>
            <p:spPr>
              <a:xfrm>
                <a:off x="8412956" y="6443007"/>
                <a:ext cx="2113458" cy="369332"/>
              </a:xfrm>
              <a:prstGeom prst="rect">
                <a:avLst/>
              </a:prstGeom>
              <a:blipFill>
                <a:blip r:embed="rId9"/>
                <a:stretch>
                  <a:fillRect/>
                </a:stretch>
              </a:blipFill>
            </p:spPr>
            <p:txBody>
              <a:bodyPr/>
              <a:lstStyle/>
              <a:p>
                <a:r>
                  <a:rPr lang="en-IN">
                    <a:noFill/>
                  </a:rPr>
                  <a:t> </a:t>
                </a:r>
              </a:p>
            </p:txBody>
          </p:sp>
        </mc:Fallback>
      </mc:AlternateContent>
      <p:pic>
        <p:nvPicPr>
          <p:cNvPr id="16" name="Picture 15">
            <a:extLst>
              <a:ext uri="{FF2B5EF4-FFF2-40B4-BE49-F238E27FC236}">
                <a16:creationId xmlns:a16="http://schemas.microsoft.com/office/drawing/2014/main" id="{20F175FA-FEB0-4AD6-8191-5ED2406D766A}"/>
              </a:ext>
            </a:extLst>
          </p:cNvPr>
          <p:cNvPicPr>
            <a:picLocks noChangeAspect="1"/>
          </p:cNvPicPr>
          <p:nvPr/>
        </p:nvPicPr>
        <p:blipFill>
          <a:blip r:embed="rId10"/>
          <a:stretch>
            <a:fillRect/>
          </a:stretch>
        </p:blipFill>
        <p:spPr>
          <a:xfrm>
            <a:off x="800747" y="4201441"/>
            <a:ext cx="2249704" cy="2264408"/>
          </a:xfrm>
          <a:prstGeom prst="rect">
            <a:avLst/>
          </a:prstGeom>
        </p:spPr>
      </p:pic>
      <p:sp>
        <p:nvSpPr>
          <p:cNvPr id="12" name="TextBox 11">
            <a:extLst>
              <a:ext uri="{FF2B5EF4-FFF2-40B4-BE49-F238E27FC236}">
                <a16:creationId xmlns:a16="http://schemas.microsoft.com/office/drawing/2014/main" id="{54EA9685-5097-4C2C-AEDC-03C4036B7150}"/>
              </a:ext>
            </a:extLst>
          </p:cNvPr>
          <p:cNvSpPr txBox="1"/>
          <p:nvPr/>
        </p:nvSpPr>
        <p:spPr>
          <a:xfrm>
            <a:off x="1095294" y="6488668"/>
            <a:ext cx="1993652" cy="369332"/>
          </a:xfrm>
          <a:prstGeom prst="rect">
            <a:avLst/>
          </a:prstGeom>
          <a:noFill/>
        </p:spPr>
        <p:txBody>
          <a:bodyPr wrap="square" rtlCol="0">
            <a:spAutoFit/>
          </a:bodyPr>
          <a:lstStyle/>
          <a:p>
            <a:r>
              <a:rPr lang="en-US" dirty="0"/>
              <a:t>Original Image</a:t>
            </a:r>
            <a:endParaRPr lang="en-IN" dirty="0"/>
          </a:p>
        </p:txBody>
      </p:sp>
      <p:sp>
        <p:nvSpPr>
          <p:cNvPr id="13" name="TextBox 12">
            <a:extLst>
              <a:ext uri="{FF2B5EF4-FFF2-40B4-BE49-F238E27FC236}">
                <a16:creationId xmlns:a16="http://schemas.microsoft.com/office/drawing/2014/main" id="{A632C7CF-6CF8-4C6F-8C66-E661EF92E806}"/>
              </a:ext>
            </a:extLst>
          </p:cNvPr>
          <p:cNvSpPr txBox="1"/>
          <p:nvPr/>
        </p:nvSpPr>
        <p:spPr>
          <a:xfrm>
            <a:off x="941785" y="2383769"/>
            <a:ext cx="4938944" cy="369332"/>
          </a:xfrm>
          <a:prstGeom prst="rect">
            <a:avLst/>
          </a:prstGeom>
          <a:noFill/>
        </p:spPr>
        <p:txBody>
          <a:bodyPr wrap="square" rtlCol="0">
            <a:spAutoFit/>
          </a:bodyPr>
          <a:lstStyle/>
          <a:p>
            <a:r>
              <a:rPr lang="en-US" b="1" dirty="0"/>
              <a:t>High pass filtering is analogous to differentiation</a:t>
            </a:r>
            <a:endParaRPr lang="en-IN" b="1" dirty="0"/>
          </a:p>
        </p:txBody>
      </p:sp>
      <p:sp>
        <p:nvSpPr>
          <p:cNvPr id="17" name="TextBox 16">
            <a:extLst>
              <a:ext uri="{FF2B5EF4-FFF2-40B4-BE49-F238E27FC236}">
                <a16:creationId xmlns:a16="http://schemas.microsoft.com/office/drawing/2014/main" id="{5E06261A-CA2B-4052-A1A2-10F94DB3A1A1}"/>
              </a:ext>
            </a:extLst>
          </p:cNvPr>
          <p:cNvSpPr txBox="1"/>
          <p:nvPr/>
        </p:nvSpPr>
        <p:spPr>
          <a:xfrm>
            <a:off x="6693209" y="3207284"/>
            <a:ext cx="1749612" cy="369332"/>
          </a:xfrm>
          <a:prstGeom prst="rect">
            <a:avLst/>
          </a:prstGeom>
          <a:noFill/>
        </p:spPr>
        <p:txBody>
          <a:bodyPr wrap="square" rtlCol="0">
            <a:spAutoFit/>
          </a:bodyPr>
          <a:lstStyle/>
          <a:p>
            <a:r>
              <a:rPr lang="en-US" dirty="0"/>
              <a:t>Perspective map </a:t>
            </a:r>
            <a:endParaRPr lang="en-IN" dirty="0"/>
          </a:p>
        </p:txBody>
      </p:sp>
      <p:sp>
        <p:nvSpPr>
          <p:cNvPr id="18" name="TextBox 17">
            <a:extLst>
              <a:ext uri="{FF2B5EF4-FFF2-40B4-BE49-F238E27FC236}">
                <a16:creationId xmlns:a16="http://schemas.microsoft.com/office/drawing/2014/main" id="{58870C2C-69E9-4DD7-8625-509EB98C4106}"/>
              </a:ext>
            </a:extLst>
          </p:cNvPr>
          <p:cNvSpPr txBox="1"/>
          <p:nvPr/>
        </p:nvSpPr>
        <p:spPr>
          <a:xfrm>
            <a:off x="8454813" y="3268235"/>
            <a:ext cx="1244868" cy="646331"/>
          </a:xfrm>
          <a:prstGeom prst="rect">
            <a:avLst/>
          </a:prstGeom>
          <a:noFill/>
        </p:spPr>
        <p:txBody>
          <a:bodyPr wrap="square" rtlCol="0">
            <a:spAutoFit/>
          </a:bodyPr>
          <a:lstStyle/>
          <a:p>
            <a:r>
              <a:rPr lang="en-US" dirty="0"/>
              <a:t>Filter as an</a:t>
            </a:r>
          </a:p>
          <a:p>
            <a:r>
              <a:rPr lang="en-US" dirty="0"/>
              <a:t> image</a:t>
            </a:r>
            <a:endParaRPr lang="en-IN" dirty="0"/>
          </a:p>
        </p:txBody>
      </p:sp>
      <p:sp>
        <p:nvSpPr>
          <p:cNvPr id="19" name="TextBox 18">
            <a:extLst>
              <a:ext uri="{FF2B5EF4-FFF2-40B4-BE49-F238E27FC236}">
                <a16:creationId xmlns:a16="http://schemas.microsoft.com/office/drawing/2014/main" id="{9D43F6E4-58E8-4074-A147-E7C442DA3DB7}"/>
              </a:ext>
            </a:extLst>
          </p:cNvPr>
          <p:cNvSpPr txBox="1"/>
          <p:nvPr/>
        </p:nvSpPr>
        <p:spPr>
          <a:xfrm>
            <a:off x="10279338" y="3283722"/>
            <a:ext cx="1489453" cy="646331"/>
          </a:xfrm>
          <a:prstGeom prst="rect">
            <a:avLst/>
          </a:prstGeom>
          <a:noFill/>
        </p:spPr>
        <p:txBody>
          <a:bodyPr wrap="square" rtlCol="0">
            <a:spAutoFit/>
          </a:bodyPr>
          <a:lstStyle/>
          <a:p>
            <a:r>
              <a:rPr lang="en-US" dirty="0"/>
              <a:t>Radial </a:t>
            </a:r>
          </a:p>
          <a:p>
            <a:r>
              <a:rPr lang="en-US" dirty="0"/>
              <a:t>crossection </a:t>
            </a:r>
            <a:endParaRPr lang="en-IN" dirty="0"/>
          </a:p>
        </p:txBody>
      </p:sp>
    </p:spTree>
    <p:extLst>
      <p:ext uri="{BB962C8B-B14F-4D97-AF65-F5344CB8AC3E}">
        <p14:creationId xmlns:p14="http://schemas.microsoft.com/office/powerpoint/2010/main" val="40391051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915880" y="1250561"/>
            <a:ext cx="6391922" cy="461665"/>
          </a:xfrm>
          <a:prstGeom prst="rect">
            <a:avLst/>
          </a:prstGeom>
          <a:noFill/>
        </p:spPr>
        <p:txBody>
          <a:bodyPr wrap="square" rtlCol="0">
            <a:spAutoFit/>
          </a:bodyPr>
          <a:lstStyle/>
          <a:p>
            <a:r>
              <a:rPr lang="en-US" sz="2400" dirty="0"/>
              <a:t>Image sharpening using frequency domain filters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2A2252-1EAE-4721-92DC-4C01CBFFE03A}"/>
                  </a:ext>
                </a:extLst>
              </p:cNvPr>
              <p:cNvSpPr txBox="1"/>
              <p:nvPr/>
            </p:nvSpPr>
            <p:spPr>
              <a:xfrm>
                <a:off x="3210096" y="6488668"/>
                <a:ext cx="308591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b="0" i="1" smtClean="0">
                          <a:latin typeface="Cambria Math" panose="02040503050406030204" pitchFamily="18" charset="0"/>
                        </a:rPr>
                        <m:t>=30</m:t>
                      </m:r>
                    </m:oMath>
                  </m:oMathPara>
                </a14:m>
                <a:endParaRPr lang="en-IN" dirty="0"/>
              </a:p>
            </p:txBody>
          </p:sp>
        </mc:Choice>
        <mc:Fallback xmlns="">
          <p:sp>
            <p:nvSpPr>
              <p:cNvPr id="7" name="TextBox 6">
                <a:extLst>
                  <a:ext uri="{FF2B5EF4-FFF2-40B4-BE49-F238E27FC236}">
                    <a16:creationId xmlns:a16="http://schemas.microsoft.com/office/drawing/2014/main" id="{4A2A2252-1EAE-4721-92DC-4C01CBFFE03A}"/>
                  </a:ext>
                </a:extLst>
              </p:cNvPr>
              <p:cNvSpPr txBox="1">
                <a:spLocks noRot="1" noChangeAspect="1" noMove="1" noResize="1" noEditPoints="1" noAdjustHandles="1" noChangeArrowheads="1" noChangeShapeType="1" noTextEdit="1"/>
              </p:cNvSpPr>
              <p:nvPr/>
            </p:nvSpPr>
            <p:spPr>
              <a:xfrm>
                <a:off x="3210096" y="6488668"/>
                <a:ext cx="3085916" cy="369332"/>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74736E2-7934-46F8-824C-A9DD942576C4}"/>
                  </a:ext>
                </a:extLst>
              </p:cNvPr>
              <p:cNvSpPr/>
              <p:nvPr/>
            </p:nvSpPr>
            <p:spPr>
              <a:xfrm>
                <a:off x="6225225" y="6443007"/>
                <a:ext cx="188437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6</m:t>
                      </m:r>
                      <m:r>
                        <a:rPr lang="en-US" i="1">
                          <a:latin typeface="Cambria Math" panose="02040503050406030204" pitchFamily="18" charset="0"/>
                        </a:rPr>
                        <m:t>0</m:t>
                      </m:r>
                    </m:oMath>
                  </m:oMathPara>
                </a14:m>
                <a:endParaRPr lang="en-IN" dirty="0"/>
              </a:p>
            </p:txBody>
          </p:sp>
        </mc:Choice>
        <mc:Fallback xmlns="">
          <p:sp>
            <p:nvSpPr>
              <p:cNvPr id="10" name="Rectangle 9">
                <a:extLst>
                  <a:ext uri="{FF2B5EF4-FFF2-40B4-BE49-F238E27FC236}">
                    <a16:creationId xmlns:a16="http://schemas.microsoft.com/office/drawing/2014/main" id="{D74736E2-7934-46F8-824C-A9DD942576C4}"/>
                  </a:ext>
                </a:extLst>
              </p:cNvPr>
              <p:cNvSpPr>
                <a:spLocks noRot="1" noChangeAspect="1" noMove="1" noResize="1" noEditPoints="1" noAdjustHandles="1" noChangeArrowheads="1" noChangeShapeType="1" noTextEdit="1"/>
              </p:cNvSpPr>
              <p:nvPr/>
            </p:nvSpPr>
            <p:spPr>
              <a:xfrm>
                <a:off x="6225225" y="6443007"/>
                <a:ext cx="1884370" cy="36933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C79220C-02A9-4B2F-8D56-7193ABE87017}"/>
                  </a:ext>
                </a:extLst>
              </p:cNvPr>
              <p:cNvSpPr/>
              <p:nvPr/>
            </p:nvSpPr>
            <p:spPr>
              <a:xfrm>
                <a:off x="8412956" y="6443007"/>
                <a:ext cx="21134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160</m:t>
                      </m:r>
                    </m:oMath>
                  </m:oMathPara>
                </a14:m>
                <a:endParaRPr lang="en-IN" dirty="0"/>
              </a:p>
            </p:txBody>
          </p:sp>
        </mc:Choice>
        <mc:Fallback xmlns="">
          <p:sp>
            <p:nvSpPr>
              <p:cNvPr id="11" name="Rectangle 10">
                <a:extLst>
                  <a:ext uri="{FF2B5EF4-FFF2-40B4-BE49-F238E27FC236}">
                    <a16:creationId xmlns:a16="http://schemas.microsoft.com/office/drawing/2014/main" id="{FC79220C-02A9-4B2F-8D56-7193ABE87017}"/>
                  </a:ext>
                </a:extLst>
              </p:cNvPr>
              <p:cNvSpPr>
                <a:spLocks noRot="1" noChangeAspect="1" noMove="1" noResize="1" noEditPoints="1" noAdjustHandles="1" noChangeArrowheads="1" noChangeShapeType="1" noTextEdit="1"/>
              </p:cNvSpPr>
              <p:nvPr/>
            </p:nvSpPr>
            <p:spPr>
              <a:xfrm>
                <a:off x="8412956" y="6443007"/>
                <a:ext cx="2113458" cy="369332"/>
              </a:xfrm>
              <a:prstGeom prst="rect">
                <a:avLst/>
              </a:prstGeom>
              <a:blipFill>
                <a:blip r:embed="rId6"/>
                <a:stretch>
                  <a:fillRect/>
                </a:stretch>
              </a:blipFill>
            </p:spPr>
            <p:txBody>
              <a:bodyPr/>
              <a:lstStyle/>
              <a:p>
                <a:r>
                  <a:rPr lang="en-IN">
                    <a:noFill/>
                  </a:rPr>
                  <a:t> </a:t>
                </a:r>
              </a:p>
            </p:txBody>
          </p:sp>
        </mc:Fallback>
      </mc:AlternateContent>
      <p:pic>
        <p:nvPicPr>
          <p:cNvPr id="16" name="Picture 15">
            <a:extLst>
              <a:ext uri="{FF2B5EF4-FFF2-40B4-BE49-F238E27FC236}">
                <a16:creationId xmlns:a16="http://schemas.microsoft.com/office/drawing/2014/main" id="{20F175FA-FEB0-4AD6-8191-5ED2406D766A}"/>
              </a:ext>
            </a:extLst>
          </p:cNvPr>
          <p:cNvPicPr>
            <a:picLocks noChangeAspect="1"/>
          </p:cNvPicPr>
          <p:nvPr/>
        </p:nvPicPr>
        <p:blipFill>
          <a:blip r:embed="rId7"/>
          <a:stretch>
            <a:fillRect/>
          </a:stretch>
        </p:blipFill>
        <p:spPr>
          <a:xfrm>
            <a:off x="800747" y="4201441"/>
            <a:ext cx="2249704" cy="2264408"/>
          </a:xfrm>
          <a:prstGeom prst="rect">
            <a:avLst/>
          </a:prstGeom>
        </p:spPr>
      </p:pic>
      <p:sp>
        <p:nvSpPr>
          <p:cNvPr id="12" name="TextBox 11">
            <a:extLst>
              <a:ext uri="{FF2B5EF4-FFF2-40B4-BE49-F238E27FC236}">
                <a16:creationId xmlns:a16="http://schemas.microsoft.com/office/drawing/2014/main" id="{54EA9685-5097-4C2C-AEDC-03C4036B7150}"/>
              </a:ext>
            </a:extLst>
          </p:cNvPr>
          <p:cNvSpPr txBox="1"/>
          <p:nvPr/>
        </p:nvSpPr>
        <p:spPr>
          <a:xfrm>
            <a:off x="1095294" y="6488668"/>
            <a:ext cx="1993652" cy="369332"/>
          </a:xfrm>
          <a:prstGeom prst="rect">
            <a:avLst/>
          </a:prstGeom>
          <a:noFill/>
        </p:spPr>
        <p:txBody>
          <a:bodyPr wrap="square" rtlCol="0">
            <a:spAutoFit/>
          </a:bodyPr>
          <a:lstStyle/>
          <a:p>
            <a:r>
              <a:rPr lang="en-US" dirty="0"/>
              <a:t>Original Image</a:t>
            </a:r>
            <a:endParaRPr lang="en-IN" dirty="0"/>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C915659-FFE9-40EB-AEB2-17ED642A723C}"/>
                  </a:ext>
                </a:extLst>
              </p:cNvPr>
              <p:cNvSpPr txBox="1"/>
              <p:nvPr/>
            </p:nvSpPr>
            <p:spPr>
              <a:xfrm>
                <a:off x="890308" y="1783141"/>
                <a:ext cx="5772106" cy="1261820"/>
              </a:xfrm>
              <a:prstGeom prst="rect">
                <a:avLst/>
              </a:prstGeom>
              <a:noFill/>
            </p:spPr>
            <p:txBody>
              <a:bodyPr wrap="square" rtlCol="0">
                <a:spAutoFit/>
              </a:bodyPr>
              <a:lstStyle/>
              <a:p>
                <a:r>
                  <a:rPr lang="en-US" b="1" dirty="0"/>
                  <a:t>Butter worth lowpass filter (BLPF):</a:t>
                </a:r>
              </a:p>
              <a:p>
                <a:r>
                  <a:rPr lang="en-US" dirty="0"/>
                  <a:t>The transfer function of </a:t>
                </a:r>
                <a:r>
                  <a:rPr lang="en-US" i="1" dirty="0"/>
                  <a:t>nth</a:t>
                </a:r>
                <a:r>
                  <a:rPr lang="en-US" dirty="0"/>
                  <a:t>  order Butterworth filter: </a:t>
                </a:r>
                <a14:m>
                  <m:oMath xmlns:m="http://schemas.openxmlformats.org/officeDocument/2006/math">
                    <m:r>
                      <a:rPr lang="en-US" sz="2000" b="0" i="1" smtClean="0">
                        <a:latin typeface="Cambria Math" panose="02040503050406030204" pitchFamily="18" charset="0"/>
                      </a:rPr>
                      <m:t>𝐻</m:t>
                    </m:r>
                    <m:r>
                      <a:rPr lang="en-US" sz="2000" b="0" i="1" smtClean="0">
                        <a:latin typeface="Cambria Math" panose="02040503050406030204" pitchFamily="18" charset="0"/>
                      </a:rPr>
                      <m:t>(</m:t>
                    </m:r>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IN" sz="2000" b="0" i="1" smtClean="0">
                                    <a:latin typeface="Cambria Math" panose="02040503050406030204" pitchFamily="18" charset="0"/>
                                  </a:rPr>
                                  <m:t>𝑒</m:t>
                                </m:r>
                                <m:f>
                                  <m:fPr>
                                    <m:type m:val="skw"/>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0</m:t>
                                        </m:r>
                                      </m:sub>
                                    </m:sSub>
                                  </m:num>
                                  <m:den>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𝑢</m:t>
                                    </m:r>
                                    <m:r>
                                      <a:rPr lang="en-US" sz="2000" i="1">
                                        <a:latin typeface="Cambria Math" panose="02040503050406030204" pitchFamily="18" charset="0"/>
                                      </a:rPr>
                                      <m:t>,</m:t>
                                    </m:r>
                                    <m:r>
                                      <a:rPr lang="en-US" sz="2000" i="1">
                                        <a:latin typeface="Cambria Math" panose="02040503050406030204" pitchFamily="18" charset="0"/>
                                      </a:rPr>
                                      <m:t>𝑣</m:t>
                                    </m:r>
                                    <m:r>
                                      <a:rPr lang="en-US" sz="2000" i="1">
                                        <a:latin typeface="Cambria Math" panose="02040503050406030204" pitchFamily="18" charset="0"/>
                                      </a:rPr>
                                      <m:t>)</m:t>
                                    </m:r>
                                  </m:den>
                                </m:f>
                              </m:e>
                            </m:d>
                          </m:e>
                          <m:sup>
                            <m:r>
                              <a:rPr lang="en-US" sz="2000" b="0" i="1" smtClean="0">
                                <a:latin typeface="Cambria Math" panose="02040503050406030204" pitchFamily="18" charset="0"/>
                              </a:rPr>
                              <m:t>2</m:t>
                            </m:r>
                            <m:r>
                              <a:rPr lang="en-US" sz="2000" b="0" i="1" smtClean="0">
                                <a:latin typeface="Cambria Math" panose="02040503050406030204" pitchFamily="18" charset="0"/>
                              </a:rPr>
                              <m:t>𝑛</m:t>
                            </m:r>
                          </m:sup>
                        </m:sSup>
                      </m:den>
                    </m:f>
                  </m:oMath>
                </a14:m>
                <a:endParaRPr lang="en-IN" sz="2000" dirty="0"/>
              </a:p>
            </p:txBody>
          </p:sp>
        </mc:Choice>
        <mc:Fallback>
          <p:sp>
            <p:nvSpPr>
              <p:cNvPr id="17" name="TextBox 16">
                <a:extLst>
                  <a:ext uri="{FF2B5EF4-FFF2-40B4-BE49-F238E27FC236}">
                    <a16:creationId xmlns:a16="http://schemas.microsoft.com/office/drawing/2014/main" id="{4C915659-FFE9-40EB-AEB2-17ED642A723C}"/>
                  </a:ext>
                </a:extLst>
              </p:cNvPr>
              <p:cNvSpPr txBox="1">
                <a:spLocks noRot="1" noChangeAspect="1" noMove="1" noResize="1" noEditPoints="1" noAdjustHandles="1" noChangeArrowheads="1" noChangeShapeType="1" noTextEdit="1"/>
              </p:cNvSpPr>
              <p:nvPr/>
            </p:nvSpPr>
            <p:spPr>
              <a:xfrm>
                <a:off x="890308" y="1783141"/>
                <a:ext cx="5772106" cy="1261820"/>
              </a:xfrm>
              <a:prstGeom prst="rect">
                <a:avLst/>
              </a:prstGeom>
              <a:blipFill>
                <a:blip r:embed="rId8"/>
                <a:stretch>
                  <a:fillRect l="-845" t="-2899" b="-478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4089DC0-9851-4B86-AA3C-B6BEB268D4E3}"/>
                  </a:ext>
                </a:extLst>
              </p:cNvPr>
              <p:cNvSpPr/>
              <p:nvPr/>
            </p:nvSpPr>
            <p:spPr>
              <a:xfrm>
                <a:off x="-488272" y="3070431"/>
                <a:ext cx="6427433" cy="93301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                            </m:t>
                          </m:r>
                          <m:r>
                            <a:rPr lang="en-US" i="1" smtClean="0">
                              <a:latin typeface="Cambria Math" panose="02040503050406030204" pitchFamily="18" charset="0"/>
                            </a:rPr>
                            <m:t>𝐷</m:t>
                          </m:r>
                        </m:e>
                        <m:sub>
                          <m:r>
                            <a:rPr lang="en-US" i="1">
                              <a:latin typeface="Cambria Math" panose="02040503050406030204" pitchFamily="18" charset="0"/>
                            </a:rPr>
                            <m:t>0</m:t>
                          </m:r>
                        </m:sub>
                      </m:sSub>
                      <m:r>
                        <m:rPr>
                          <m:nor/>
                        </m:rPr>
                        <a:rPr lang="en-IN" dirty="0"/>
                        <m:t>: </m:t>
                      </m:r>
                      <m:r>
                        <m:rPr>
                          <m:nor/>
                        </m:rPr>
                        <a:rPr lang="en-IN" dirty="0"/>
                        <m:t>Cut</m:t>
                      </m:r>
                      <m:r>
                        <m:rPr>
                          <m:nor/>
                        </m:rPr>
                        <a:rPr lang="en-IN" dirty="0"/>
                        <m:t>−</m:t>
                      </m:r>
                      <m:r>
                        <m:rPr>
                          <m:nor/>
                        </m:rPr>
                        <a:rPr lang="en-IN" dirty="0"/>
                        <m:t>off</m:t>
                      </m:r>
                      <m:r>
                        <m:rPr>
                          <m:nor/>
                        </m:rPr>
                        <a:rPr lang="en-IN" dirty="0"/>
                        <m:t> </m:t>
                      </m:r>
                      <m:r>
                        <m:rPr>
                          <m:nor/>
                        </m:rPr>
                        <a:rPr lang="en-IN" dirty="0"/>
                        <m:t>frequency</m:t>
                      </m:r>
                    </m:oMath>
                  </m:oMathPara>
                </a14:m>
                <a:endParaRPr lang="en-IN"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𝑃</m:t>
                                  </m:r>
                                </m:num>
                                <m:den>
                                  <m:r>
                                    <a:rPr lang="en-US" i="1">
                                      <a:latin typeface="Cambria Math" panose="02040503050406030204" pitchFamily="18" charset="0"/>
                                    </a:rPr>
                                    <m:t>2</m:t>
                                  </m:r>
                                </m:den>
                              </m:f>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𝑄</m:t>
                                  </m:r>
                                </m:num>
                                <m:den>
                                  <m:r>
                                    <a:rPr lang="en-US" i="1">
                                      <a:latin typeface="Cambria Math" panose="02040503050406030204" pitchFamily="18" charset="0"/>
                                    </a:rPr>
                                    <m:t>2</m:t>
                                  </m:r>
                                </m:den>
                              </m:f>
                              <m:r>
                                <a:rPr lang="en-US" i="1">
                                  <a:latin typeface="Cambria Math" panose="02040503050406030204" pitchFamily="18" charset="0"/>
                                </a:rPr>
                                <m:t>)</m:t>
                              </m:r>
                            </m:e>
                            <m:sup>
                              <m:r>
                                <a:rPr lang="en-US" i="1">
                                  <a:latin typeface="Cambria Math" panose="02040503050406030204" pitchFamily="18" charset="0"/>
                                </a:rPr>
                                <m:t>2</m:t>
                              </m:r>
                            </m:sup>
                          </m:sSup>
                        </m:e>
                      </m:rad>
                    </m:oMath>
                  </m:oMathPara>
                </a14:m>
                <a:endParaRPr lang="en-IN" dirty="0"/>
              </a:p>
            </p:txBody>
          </p:sp>
        </mc:Choice>
        <mc:Fallback xmlns="">
          <p:sp>
            <p:nvSpPr>
              <p:cNvPr id="14" name="Rectangle 13">
                <a:extLst>
                  <a:ext uri="{FF2B5EF4-FFF2-40B4-BE49-F238E27FC236}">
                    <a16:creationId xmlns:a16="http://schemas.microsoft.com/office/drawing/2014/main" id="{C4089DC0-9851-4B86-AA3C-B6BEB268D4E3}"/>
                  </a:ext>
                </a:extLst>
              </p:cNvPr>
              <p:cNvSpPr>
                <a:spLocks noRot="1" noChangeAspect="1" noMove="1" noResize="1" noEditPoints="1" noAdjustHandles="1" noChangeArrowheads="1" noChangeShapeType="1" noTextEdit="1"/>
              </p:cNvSpPr>
              <p:nvPr/>
            </p:nvSpPr>
            <p:spPr>
              <a:xfrm>
                <a:off x="-488272" y="3070431"/>
                <a:ext cx="6427433" cy="933012"/>
              </a:xfrm>
              <a:prstGeom prst="rect">
                <a:avLst/>
              </a:prstGeom>
              <a:blipFill>
                <a:blip r:embed="rId9"/>
                <a:stretch>
                  <a:fillRect/>
                </a:stretch>
              </a:blipFill>
            </p:spPr>
            <p:txBody>
              <a:bodyPr/>
              <a:lstStyle/>
              <a:p>
                <a:r>
                  <a:rPr lang="en-IN">
                    <a:noFill/>
                  </a:rPr>
                  <a:t> </a:t>
                </a:r>
              </a:p>
            </p:txBody>
          </p:sp>
        </mc:Fallback>
      </mc:AlternateContent>
      <p:pic>
        <p:nvPicPr>
          <p:cNvPr id="18" name="Picture 17">
            <a:extLst>
              <a:ext uri="{FF2B5EF4-FFF2-40B4-BE49-F238E27FC236}">
                <a16:creationId xmlns:a16="http://schemas.microsoft.com/office/drawing/2014/main" id="{1226751A-0458-4D06-A04B-497DC4ECC099}"/>
              </a:ext>
            </a:extLst>
          </p:cNvPr>
          <p:cNvPicPr>
            <a:picLocks noChangeAspect="1"/>
          </p:cNvPicPr>
          <p:nvPr/>
        </p:nvPicPr>
        <p:blipFill>
          <a:blip r:embed="rId10"/>
          <a:stretch>
            <a:fillRect/>
          </a:stretch>
        </p:blipFill>
        <p:spPr>
          <a:xfrm>
            <a:off x="6766264" y="1589775"/>
            <a:ext cx="4800600" cy="2114550"/>
          </a:xfrm>
          <a:prstGeom prst="rect">
            <a:avLst/>
          </a:prstGeom>
        </p:spPr>
      </p:pic>
      <p:sp>
        <p:nvSpPr>
          <p:cNvPr id="19" name="TextBox 18">
            <a:extLst>
              <a:ext uri="{FF2B5EF4-FFF2-40B4-BE49-F238E27FC236}">
                <a16:creationId xmlns:a16="http://schemas.microsoft.com/office/drawing/2014/main" id="{11DBE485-892F-4E08-B230-A7AF15BC5A20}"/>
              </a:ext>
            </a:extLst>
          </p:cNvPr>
          <p:cNvSpPr txBox="1"/>
          <p:nvPr/>
        </p:nvSpPr>
        <p:spPr>
          <a:xfrm>
            <a:off x="6461741" y="3240157"/>
            <a:ext cx="1899822" cy="369332"/>
          </a:xfrm>
          <a:prstGeom prst="rect">
            <a:avLst/>
          </a:prstGeom>
          <a:noFill/>
        </p:spPr>
        <p:txBody>
          <a:bodyPr wrap="square" rtlCol="0">
            <a:spAutoFit/>
          </a:bodyPr>
          <a:lstStyle/>
          <a:p>
            <a:r>
              <a:rPr lang="en-US" dirty="0"/>
              <a:t>Perspective map </a:t>
            </a:r>
            <a:endParaRPr lang="en-IN" dirty="0"/>
          </a:p>
        </p:txBody>
      </p:sp>
      <p:sp>
        <p:nvSpPr>
          <p:cNvPr id="20" name="TextBox 19">
            <a:extLst>
              <a:ext uri="{FF2B5EF4-FFF2-40B4-BE49-F238E27FC236}">
                <a16:creationId xmlns:a16="http://schemas.microsoft.com/office/drawing/2014/main" id="{7974EE06-8577-46D7-B729-16A6E7B1E23A}"/>
              </a:ext>
            </a:extLst>
          </p:cNvPr>
          <p:cNvSpPr txBox="1"/>
          <p:nvPr/>
        </p:nvSpPr>
        <p:spPr>
          <a:xfrm>
            <a:off x="8380895" y="3348318"/>
            <a:ext cx="1195429" cy="646331"/>
          </a:xfrm>
          <a:prstGeom prst="rect">
            <a:avLst/>
          </a:prstGeom>
          <a:noFill/>
        </p:spPr>
        <p:txBody>
          <a:bodyPr wrap="square" rtlCol="0">
            <a:spAutoFit/>
          </a:bodyPr>
          <a:lstStyle/>
          <a:p>
            <a:r>
              <a:rPr lang="en-US" dirty="0"/>
              <a:t>Filter as an</a:t>
            </a:r>
          </a:p>
          <a:p>
            <a:r>
              <a:rPr lang="en-US" dirty="0"/>
              <a:t> image </a:t>
            </a:r>
            <a:endParaRPr lang="en-IN" dirty="0"/>
          </a:p>
        </p:txBody>
      </p:sp>
      <p:sp>
        <p:nvSpPr>
          <p:cNvPr id="21" name="TextBox 20">
            <a:extLst>
              <a:ext uri="{FF2B5EF4-FFF2-40B4-BE49-F238E27FC236}">
                <a16:creationId xmlns:a16="http://schemas.microsoft.com/office/drawing/2014/main" id="{F7C6FA12-222B-4606-B846-0541E8CDB040}"/>
              </a:ext>
            </a:extLst>
          </p:cNvPr>
          <p:cNvSpPr txBox="1"/>
          <p:nvPr/>
        </p:nvSpPr>
        <p:spPr>
          <a:xfrm>
            <a:off x="9825762" y="3353389"/>
            <a:ext cx="1489453" cy="646331"/>
          </a:xfrm>
          <a:prstGeom prst="rect">
            <a:avLst/>
          </a:prstGeom>
          <a:noFill/>
        </p:spPr>
        <p:txBody>
          <a:bodyPr wrap="square" rtlCol="0">
            <a:spAutoFit/>
          </a:bodyPr>
          <a:lstStyle/>
          <a:p>
            <a:r>
              <a:rPr lang="en-US" dirty="0"/>
              <a:t>Radial </a:t>
            </a:r>
          </a:p>
          <a:p>
            <a:r>
              <a:rPr lang="en-US" dirty="0"/>
              <a:t>crossection </a:t>
            </a:r>
            <a:endParaRPr lang="en-IN" dirty="0"/>
          </a:p>
        </p:txBody>
      </p:sp>
      <p:pic>
        <p:nvPicPr>
          <p:cNvPr id="22" name="Picture 21">
            <a:extLst>
              <a:ext uri="{FF2B5EF4-FFF2-40B4-BE49-F238E27FC236}">
                <a16:creationId xmlns:a16="http://schemas.microsoft.com/office/drawing/2014/main" id="{45CEB3D0-DEAC-4ABE-B1E8-25631BC5CF7F}"/>
              </a:ext>
            </a:extLst>
          </p:cNvPr>
          <p:cNvPicPr>
            <a:picLocks noChangeAspect="1"/>
          </p:cNvPicPr>
          <p:nvPr/>
        </p:nvPicPr>
        <p:blipFill>
          <a:blip r:embed="rId11"/>
          <a:stretch>
            <a:fillRect/>
          </a:stretch>
        </p:blipFill>
        <p:spPr>
          <a:xfrm>
            <a:off x="3769041" y="4210950"/>
            <a:ext cx="6867525" cy="2295525"/>
          </a:xfrm>
          <a:prstGeom prst="rect">
            <a:avLst/>
          </a:prstGeom>
        </p:spPr>
      </p:pic>
      <p:sp>
        <p:nvSpPr>
          <p:cNvPr id="23" name="Arrow: Right 22">
            <a:extLst>
              <a:ext uri="{FF2B5EF4-FFF2-40B4-BE49-F238E27FC236}">
                <a16:creationId xmlns:a16="http://schemas.microsoft.com/office/drawing/2014/main" id="{29B0ACDF-4A2D-4175-8293-DD493683D069}"/>
              </a:ext>
            </a:extLst>
          </p:cNvPr>
          <p:cNvSpPr/>
          <p:nvPr/>
        </p:nvSpPr>
        <p:spPr>
          <a:xfrm>
            <a:off x="3088946" y="5104660"/>
            <a:ext cx="641600" cy="284086"/>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8EDA87A6-1CE5-46A5-A3C9-7AF106EC92C7}"/>
              </a:ext>
            </a:extLst>
          </p:cNvPr>
          <p:cNvSpPr txBox="1"/>
          <p:nvPr/>
        </p:nvSpPr>
        <p:spPr>
          <a:xfrm>
            <a:off x="3050451" y="4517135"/>
            <a:ext cx="718589" cy="646331"/>
          </a:xfrm>
          <a:prstGeom prst="rect">
            <a:avLst/>
          </a:prstGeom>
          <a:noFill/>
        </p:spPr>
        <p:txBody>
          <a:bodyPr wrap="square" rtlCol="0">
            <a:spAutoFit/>
          </a:bodyPr>
          <a:lstStyle/>
          <a:p>
            <a:r>
              <a:rPr lang="en-US" dirty="0"/>
              <a:t>2</a:t>
            </a:r>
            <a:r>
              <a:rPr lang="en-US" baseline="30000" dirty="0"/>
              <a:t>nd</a:t>
            </a:r>
            <a:r>
              <a:rPr lang="en-US" dirty="0"/>
              <a:t> order</a:t>
            </a:r>
            <a:endParaRPr lang="en-IN" dirty="0"/>
          </a:p>
        </p:txBody>
      </p:sp>
    </p:spTree>
    <p:extLst>
      <p:ext uri="{BB962C8B-B14F-4D97-AF65-F5344CB8AC3E}">
        <p14:creationId xmlns:p14="http://schemas.microsoft.com/office/powerpoint/2010/main" val="4084506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915880" y="1250561"/>
            <a:ext cx="6391922" cy="461665"/>
          </a:xfrm>
          <a:prstGeom prst="rect">
            <a:avLst/>
          </a:prstGeom>
          <a:noFill/>
        </p:spPr>
        <p:txBody>
          <a:bodyPr wrap="square" rtlCol="0">
            <a:spAutoFit/>
          </a:bodyPr>
          <a:lstStyle/>
          <a:p>
            <a:r>
              <a:rPr lang="en-US" sz="2400" dirty="0"/>
              <a:t>Image sharpening using frequency domain filters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2A2252-1EAE-4721-92DC-4C01CBFFE03A}"/>
                  </a:ext>
                </a:extLst>
              </p:cNvPr>
              <p:cNvSpPr txBox="1"/>
              <p:nvPr/>
            </p:nvSpPr>
            <p:spPr>
              <a:xfrm>
                <a:off x="3210096" y="6488668"/>
                <a:ext cx="308591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b="0" i="1" smtClean="0">
                          <a:latin typeface="Cambria Math" panose="02040503050406030204" pitchFamily="18" charset="0"/>
                        </a:rPr>
                        <m:t>=30</m:t>
                      </m:r>
                    </m:oMath>
                  </m:oMathPara>
                </a14:m>
                <a:endParaRPr lang="en-IN" dirty="0"/>
              </a:p>
            </p:txBody>
          </p:sp>
        </mc:Choice>
        <mc:Fallback xmlns="">
          <p:sp>
            <p:nvSpPr>
              <p:cNvPr id="7" name="TextBox 6">
                <a:extLst>
                  <a:ext uri="{FF2B5EF4-FFF2-40B4-BE49-F238E27FC236}">
                    <a16:creationId xmlns:a16="http://schemas.microsoft.com/office/drawing/2014/main" id="{4A2A2252-1EAE-4721-92DC-4C01CBFFE03A}"/>
                  </a:ext>
                </a:extLst>
              </p:cNvPr>
              <p:cNvSpPr txBox="1">
                <a:spLocks noRot="1" noChangeAspect="1" noMove="1" noResize="1" noEditPoints="1" noAdjustHandles="1" noChangeArrowheads="1" noChangeShapeType="1" noTextEdit="1"/>
              </p:cNvSpPr>
              <p:nvPr/>
            </p:nvSpPr>
            <p:spPr>
              <a:xfrm>
                <a:off x="3210096" y="6488668"/>
                <a:ext cx="3085916" cy="369332"/>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74736E2-7934-46F8-824C-A9DD942576C4}"/>
                  </a:ext>
                </a:extLst>
              </p:cNvPr>
              <p:cNvSpPr/>
              <p:nvPr/>
            </p:nvSpPr>
            <p:spPr>
              <a:xfrm>
                <a:off x="6225225" y="6443007"/>
                <a:ext cx="188437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6</m:t>
                      </m:r>
                      <m:r>
                        <a:rPr lang="en-US" i="1">
                          <a:latin typeface="Cambria Math" panose="02040503050406030204" pitchFamily="18" charset="0"/>
                        </a:rPr>
                        <m:t>0</m:t>
                      </m:r>
                    </m:oMath>
                  </m:oMathPara>
                </a14:m>
                <a:endParaRPr lang="en-IN" dirty="0"/>
              </a:p>
            </p:txBody>
          </p:sp>
        </mc:Choice>
        <mc:Fallback xmlns="">
          <p:sp>
            <p:nvSpPr>
              <p:cNvPr id="10" name="Rectangle 9">
                <a:extLst>
                  <a:ext uri="{FF2B5EF4-FFF2-40B4-BE49-F238E27FC236}">
                    <a16:creationId xmlns:a16="http://schemas.microsoft.com/office/drawing/2014/main" id="{D74736E2-7934-46F8-824C-A9DD942576C4}"/>
                  </a:ext>
                </a:extLst>
              </p:cNvPr>
              <p:cNvSpPr>
                <a:spLocks noRot="1" noChangeAspect="1" noMove="1" noResize="1" noEditPoints="1" noAdjustHandles="1" noChangeArrowheads="1" noChangeShapeType="1" noTextEdit="1"/>
              </p:cNvSpPr>
              <p:nvPr/>
            </p:nvSpPr>
            <p:spPr>
              <a:xfrm>
                <a:off x="6225225" y="6443007"/>
                <a:ext cx="1884370" cy="36933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C79220C-02A9-4B2F-8D56-7193ABE87017}"/>
                  </a:ext>
                </a:extLst>
              </p:cNvPr>
              <p:cNvSpPr/>
              <p:nvPr/>
            </p:nvSpPr>
            <p:spPr>
              <a:xfrm>
                <a:off x="8412956" y="6443007"/>
                <a:ext cx="21134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160</m:t>
                      </m:r>
                    </m:oMath>
                  </m:oMathPara>
                </a14:m>
                <a:endParaRPr lang="en-IN" dirty="0"/>
              </a:p>
            </p:txBody>
          </p:sp>
        </mc:Choice>
        <mc:Fallback xmlns="">
          <p:sp>
            <p:nvSpPr>
              <p:cNvPr id="11" name="Rectangle 10">
                <a:extLst>
                  <a:ext uri="{FF2B5EF4-FFF2-40B4-BE49-F238E27FC236}">
                    <a16:creationId xmlns:a16="http://schemas.microsoft.com/office/drawing/2014/main" id="{FC79220C-02A9-4B2F-8D56-7193ABE87017}"/>
                  </a:ext>
                </a:extLst>
              </p:cNvPr>
              <p:cNvSpPr>
                <a:spLocks noRot="1" noChangeAspect="1" noMove="1" noResize="1" noEditPoints="1" noAdjustHandles="1" noChangeArrowheads="1" noChangeShapeType="1" noTextEdit="1"/>
              </p:cNvSpPr>
              <p:nvPr/>
            </p:nvSpPr>
            <p:spPr>
              <a:xfrm>
                <a:off x="8412956" y="6443007"/>
                <a:ext cx="2113458" cy="369332"/>
              </a:xfrm>
              <a:prstGeom prst="rect">
                <a:avLst/>
              </a:prstGeom>
              <a:blipFill>
                <a:blip r:embed="rId6"/>
                <a:stretch>
                  <a:fillRect/>
                </a:stretch>
              </a:blipFill>
            </p:spPr>
            <p:txBody>
              <a:bodyPr/>
              <a:lstStyle/>
              <a:p>
                <a:r>
                  <a:rPr lang="en-IN">
                    <a:noFill/>
                  </a:rPr>
                  <a:t> </a:t>
                </a:r>
              </a:p>
            </p:txBody>
          </p:sp>
        </mc:Fallback>
      </mc:AlternateContent>
      <p:pic>
        <p:nvPicPr>
          <p:cNvPr id="16" name="Picture 15">
            <a:extLst>
              <a:ext uri="{FF2B5EF4-FFF2-40B4-BE49-F238E27FC236}">
                <a16:creationId xmlns:a16="http://schemas.microsoft.com/office/drawing/2014/main" id="{20F175FA-FEB0-4AD6-8191-5ED2406D766A}"/>
              </a:ext>
            </a:extLst>
          </p:cNvPr>
          <p:cNvPicPr>
            <a:picLocks noChangeAspect="1"/>
          </p:cNvPicPr>
          <p:nvPr/>
        </p:nvPicPr>
        <p:blipFill>
          <a:blip r:embed="rId7"/>
          <a:stretch>
            <a:fillRect/>
          </a:stretch>
        </p:blipFill>
        <p:spPr>
          <a:xfrm>
            <a:off x="800747" y="4201441"/>
            <a:ext cx="2249704" cy="2264408"/>
          </a:xfrm>
          <a:prstGeom prst="rect">
            <a:avLst/>
          </a:prstGeom>
        </p:spPr>
      </p:pic>
      <p:sp>
        <p:nvSpPr>
          <p:cNvPr id="12" name="TextBox 11">
            <a:extLst>
              <a:ext uri="{FF2B5EF4-FFF2-40B4-BE49-F238E27FC236}">
                <a16:creationId xmlns:a16="http://schemas.microsoft.com/office/drawing/2014/main" id="{54EA9685-5097-4C2C-AEDC-03C4036B7150}"/>
              </a:ext>
            </a:extLst>
          </p:cNvPr>
          <p:cNvSpPr txBox="1"/>
          <p:nvPr/>
        </p:nvSpPr>
        <p:spPr>
          <a:xfrm>
            <a:off x="1095294" y="6488668"/>
            <a:ext cx="1993652" cy="369332"/>
          </a:xfrm>
          <a:prstGeom prst="rect">
            <a:avLst/>
          </a:prstGeom>
          <a:noFill/>
        </p:spPr>
        <p:txBody>
          <a:bodyPr wrap="square" rtlCol="0">
            <a:spAutoFit/>
          </a:bodyPr>
          <a:lstStyle/>
          <a:p>
            <a:r>
              <a:rPr lang="en-US" dirty="0"/>
              <a:t>Original Image</a:t>
            </a:r>
            <a:endParaRPr lang="en-IN"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C915659-FFE9-40EB-AEB2-17ED642A723C}"/>
                  </a:ext>
                </a:extLst>
              </p:cNvPr>
              <p:cNvSpPr txBox="1"/>
              <p:nvPr/>
            </p:nvSpPr>
            <p:spPr>
              <a:xfrm>
                <a:off x="890308" y="1735045"/>
                <a:ext cx="5772106" cy="996427"/>
              </a:xfrm>
              <a:prstGeom prst="rect">
                <a:avLst/>
              </a:prstGeom>
              <a:noFill/>
            </p:spPr>
            <p:txBody>
              <a:bodyPr wrap="square" rtlCol="0">
                <a:spAutoFit/>
              </a:bodyPr>
              <a:lstStyle/>
              <a:p>
                <a:r>
                  <a:rPr lang="en-US" b="1" dirty="0"/>
                  <a:t>Gaussian lowpass filter (GLPF):</a:t>
                </a:r>
              </a:p>
              <a:p>
                <a:r>
                  <a:rPr lang="en-US" dirty="0"/>
                  <a:t>The transfer function of </a:t>
                </a:r>
                <a:r>
                  <a:rPr lang="en-US" i="1" dirty="0"/>
                  <a:t>nth</a:t>
                </a:r>
                <a:r>
                  <a:rPr lang="en-US" dirty="0"/>
                  <a:t>  order Gaussian filter:</a:t>
                </a:r>
              </a:p>
              <a:p>
                <a:pPr/>
                <a14:m>
                  <m:oMathPara xmlns:m="http://schemas.openxmlformats.org/officeDocument/2006/math">
                    <m:oMathParaPr>
                      <m:jc m:val="centerGroup"/>
                    </m:oMathParaPr>
                    <m:oMath xmlns:m="http://schemas.openxmlformats.org/officeDocument/2006/math">
                      <m:r>
                        <a:rPr lang="en-US" sz="2000">
                          <a:latin typeface="Cambria Math" panose="02040503050406030204" pitchFamily="18" charset="0"/>
                        </a:rPr>
                        <m:t> </m:t>
                      </m:r>
                      <m:r>
                        <a:rPr lang="en-US" sz="2000" i="1">
                          <a:latin typeface="Cambria Math" panose="02040503050406030204" pitchFamily="18" charset="0"/>
                        </a:rPr>
                        <m:t>𝐻</m:t>
                      </m:r>
                      <m:r>
                        <a:rPr lang="en-US" sz="2000" i="1">
                          <a:latin typeface="Cambria Math" panose="02040503050406030204" pitchFamily="18" charset="0"/>
                        </a:rPr>
                        <m:t>(</m:t>
                      </m:r>
                      <m:r>
                        <a:rPr lang="en-US" sz="2000" i="1">
                          <a:latin typeface="Cambria Math" panose="02040503050406030204" pitchFamily="18" charset="0"/>
                        </a:rPr>
                        <m:t>𝑢</m:t>
                      </m:r>
                      <m:r>
                        <a:rPr lang="en-US" sz="2000" i="1">
                          <a:latin typeface="Cambria Math" panose="02040503050406030204" pitchFamily="18" charset="0"/>
                        </a:rPr>
                        <m:t>,</m:t>
                      </m:r>
                      <m:r>
                        <a:rPr lang="en-US" sz="2000" i="1">
                          <a:latin typeface="Cambria Math" panose="02040503050406030204" pitchFamily="18" charset="0"/>
                        </a:rPr>
                        <m:t>𝑣</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𝐷</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𝑢</m:t>
                          </m:r>
                          <m:r>
                            <a:rPr lang="en-US" sz="2000" i="1">
                              <a:latin typeface="Cambria Math" panose="02040503050406030204" pitchFamily="18" charset="0"/>
                            </a:rPr>
                            <m:t>,</m:t>
                          </m:r>
                          <m:r>
                            <a:rPr lang="en-US" sz="2000" i="1">
                              <a:latin typeface="Cambria Math" panose="02040503050406030204" pitchFamily="18" charset="0"/>
                            </a:rPr>
                            <m:t>𝑣</m:t>
                          </m:r>
                          <m:r>
                            <a:rPr lang="en-US" sz="2000" i="1">
                              <a:latin typeface="Cambria Math" panose="02040503050406030204" pitchFamily="18" charset="0"/>
                            </a:rPr>
                            <m:t>)/2</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𝐷</m:t>
                              </m:r>
                            </m:e>
                            <m:sub>
                              <m:r>
                                <a:rPr lang="en-US" sz="2000" b="0" i="1" smtClean="0">
                                  <a:latin typeface="Cambria Math" panose="02040503050406030204" pitchFamily="18" charset="0"/>
                                </a:rPr>
                                <m:t>0</m:t>
                              </m:r>
                            </m:sub>
                          </m:sSub>
                        </m:sup>
                      </m:sSup>
                    </m:oMath>
                  </m:oMathPara>
                </a14:m>
                <a:endParaRPr lang="en-IN" sz="2000" dirty="0"/>
              </a:p>
            </p:txBody>
          </p:sp>
        </mc:Choice>
        <mc:Fallback xmlns="">
          <p:sp>
            <p:nvSpPr>
              <p:cNvPr id="17" name="TextBox 16">
                <a:extLst>
                  <a:ext uri="{FF2B5EF4-FFF2-40B4-BE49-F238E27FC236}">
                    <a16:creationId xmlns:a16="http://schemas.microsoft.com/office/drawing/2014/main" id="{4C915659-FFE9-40EB-AEB2-17ED642A723C}"/>
                  </a:ext>
                </a:extLst>
              </p:cNvPr>
              <p:cNvSpPr txBox="1">
                <a:spLocks noRot="1" noChangeAspect="1" noMove="1" noResize="1" noEditPoints="1" noAdjustHandles="1" noChangeArrowheads="1" noChangeShapeType="1" noTextEdit="1"/>
              </p:cNvSpPr>
              <p:nvPr/>
            </p:nvSpPr>
            <p:spPr>
              <a:xfrm>
                <a:off x="890308" y="1735045"/>
                <a:ext cx="5772106" cy="996427"/>
              </a:xfrm>
              <a:prstGeom prst="rect">
                <a:avLst/>
              </a:prstGeom>
              <a:blipFill>
                <a:blip r:embed="rId8"/>
                <a:stretch>
                  <a:fillRect l="-845" t="-3681" b="-55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4089DC0-9851-4B86-AA3C-B6BEB268D4E3}"/>
                  </a:ext>
                </a:extLst>
              </p:cNvPr>
              <p:cNvSpPr/>
              <p:nvPr/>
            </p:nvSpPr>
            <p:spPr>
              <a:xfrm>
                <a:off x="-467628" y="3073948"/>
                <a:ext cx="6427433" cy="93301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                            </m:t>
                          </m:r>
                          <m:r>
                            <a:rPr lang="en-US" i="1" smtClean="0">
                              <a:latin typeface="Cambria Math" panose="02040503050406030204" pitchFamily="18" charset="0"/>
                            </a:rPr>
                            <m:t>𝐷</m:t>
                          </m:r>
                        </m:e>
                        <m:sub>
                          <m:r>
                            <a:rPr lang="en-US" i="1">
                              <a:latin typeface="Cambria Math" panose="02040503050406030204" pitchFamily="18" charset="0"/>
                            </a:rPr>
                            <m:t>0</m:t>
                          </m:r>
                        </m:sub>
                      </m:sSub>
                      <m:r>
                        <m:rPr>
                          <m:nor/>
                        </m:rPr>
                        <a:rPr lang="en-IN" dirty="0"/>
                        <m:t>: </m:t>
                      </m:r>
                      <m:r>
                        <m:rPr>
                          <m:nor/>
                        </m:rPr>
                        <a:rPr lang="en-IN" dirty="0"/>
                        <m:t>Cut</m:t>
                      </m:r>
                      <m:r>
                        <m:rPr>
                          <m:nor/>
                        </m:rPr>
                        <a:rPr lang="en-IN" dirty="0"/>
                        <m:t>−</m:t>
                      </m:r>
                      <m:r>
                        <m:rPr>
                          <m:nor/>
                        </m:rPr>
                        <a:rPr lang="en-IN" dirty="0"/>
                        <m:t>off</m:t>
                      </m:r>
                      <m:r>
                        <m:rPr>
                          <m:nor/>
                        </m:rPr>
                        <a:rPr lang="en-IN" dirty="0"/>
                        <m:t> </m:t>
                      </m:r>
                      <m:r>
                        <m:rPr>
                          <m:nor/>
                        </m:rPr>
                        <a:rPr lang="en-IN" dirty="0"/>
                        <m:t>frequency</m:t>
                      </m:r>
                    </m:oMath>
                  </m:oMathPara>
                </a14:m>
                <a:endParaRPr lang="en-IN"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𝑃</m:t>
                                  </m:r>
                                </m:num>
                                <m:den>
                                  <m:r>
                                    <a:rPr lang="en-US" i="1">
                                      <a:latin typeface="Cambria Math" panose="02040503050406030204" pitchFamily="18" charset="0"/>
                                    </a:rPr>
                                    <m:t>2</m:t>
                                  </m:r>
                                </m:den>
                              </m:f>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𝑄</m:t>
                                  </m:r>
                                </m:num>
                                <m:den>
                                  <m:r>
                                    <a:rPr lang="en-US" i="1">
                                      <a:latin typeface="Cambria Math" panose="02040503050406030204" pitchFamily="18" charset="0"/>
                                    </a:rPr>
                                    <m:t>2</m:t>
                                  </m:r>
                                </m:den>
                              </m:f>
                              <m:r>
                                <a:rPr lang="en-US" i="1">
                                  <a:latin typeface="Cambria Math" panose="02040503050406030204" pitchFamily="18" charset="0"/>
                                </a:rPr>
                                <m:t>)</m:t>
                              </m:r>
                            </m:e>
                            <m:sup>
                              <m:r>
                                <a:rPr lang="en-US" i="1">
                                  <a:latin typeface="Cambria Math" panose="02040503050406030204" pitchFamily="18" charset="0"/>
                                </a:rPr>
                                <m:t>2</m:t>
                              </m:r>
                            </m:sup>
                          </m:sSup>
                        </m:e>
                      </m:rad>
                    </m:oMath>
                  </m:oMathPara>
                </a14:m>
                <a:endParaRPr lang="en-IN" dirty="0"/>
              </a:p>
            </p:txBody>
          </p:sp>
        </mc:Choice>
        <mc:Fallback xmlns="">
          <p:sp>
            <p:nvSpPr>
              <p:cNvPr id="14" name="Rectangle 13">
                <a:extLst>
                  <a:ext uri="{FF2B5EF4-FFF2-40B4-BE49-F238E27FC236}">
                    <a16:creationId xmlns:a16="http://schemas.microsoft.com/office/drawing/2014/main" id="{C4089DC0-9851-4B86-AA3C-B6BEB268D4E3}"/>
                  </a:ext>
                </a:extLst>
              </p:cNvPr>
              <p:cNvSpPr>
                <a:spLocks noRot="1" noChangeAspect="1" noMove="1" noResize="1" noEditPoints="1" noAdjustHandles="1" noChangeArrowheads="1" noChangeShapeType="1" noTextEdit="1"/>
              </p:cNvSpPr>
              <p:nvPr/>
            </p:nvSpPr>
            <p:spPr>
              <a:xfrm>
                <a:off x="-467628" y="3073948"/>
                <a:ext cx="6427433" cy="933012"/>
              </a:xfrm>
              <a:prstGeom prst="rect">
                <a:avLst/>
              </a:prstGeom>
              <a:blipFill>
                <a:blip r:embed="rId9"/>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DCC35E24-79A6-40EE-A6C8-A6AA48499AB6}"/>
              </a:ext>
            </a:extLst>
          </p:cNvPr>
          <p:cNvPicPr>
            <a:picLocks noChangeAspect="1"/>
          </p:cNvPicPr>
          <p:nvPr/>
        </p:nvPicPr>
        <p:blipFill>
          <a:blip r:embed="rId10"/>
          <a:stretch>
            <a:fillRect/>
          </a:stretch>
        </p:blipFill>
        <p:spPr>
          <a:xfrm>
            <a:off x="6780575" y="1800113"/>
            <a:ext cx="4867275" cy="1790700"/>
          </a:xfrm>
          <a:prstGeom prst="rect">
            <a:avLst/>
          </a:prstGeom>
        </p:spPr>
      </p:pic>
      <p:sp>
        <p:nvSpPr>
          <p:cNvPr id="24" name="TextBox 23">
            <a:extLst>
              <a:ext uri="{FF2B5EF4-FFF2-40B4-BE49-F238E27FC236}">
                <a16:creationId xmlns:a16="http://schemas.microsoft.com/office/drawing/2014/main" id="{76BA0B20-936D-4311-A758-9FC0832A214C}"/>
              </a:ext>
            </a:extLst>
          </p:cNvPr>
          <p:cNvSpPr txBox="1"/>
          <p:nvPr/>
        </p:nvSpPr>
        <p:spPr>
          <a:xfrm>
            <a:off x="6495378" y="3213784"/>
            <a:ext cx="1899822" cy="369332"/>
          </a:xfrm>
          <a:prstGeom prst="rect">
            <a:avLst/>
          </a:prstGeom>
          <a:noFill/>
        </p:spPr>
        <p:txBody>
          <a:bodyPr wrap="square" rtlCol="0">
            <a:spAutoFit/>
          </a:bodyPr>
          <a:lstStyle/>
          <a:p>
            <a:r>
              <a:rPr lang="en-US" dirty="0"/>
              <a:t>Perspective map </a:t>
            </a:r>
            <a:endParaRPr lang="en-IN" dirty="0"/>
          </a:p>
        </p:txBody>
      </p:sp>
      <p:sp>
        <p:nvSpPr>
          <p:cNvPr id="25" name="TextBox 24">
            <a:extLst>
              <a:ext uri="{FF2B5EF4-FFF2-40B4-BE49-F238E27FC236}">
                <a16:creationId xmlns:a16="http://schemas.microsoft.com/office/drawing/2014/main" id="{23FC079D-7986-4A00-9DF6-4A460D707CA4}"/>
              </a:ext>
            </a:extLst>
          </p:cNvPr>
          <p:cNvSpPr txBox="1"/>
          <p:nvPr/>
        </p:nvSpPr>
        <p:spPr>
          <a:xfrm>
            <a:off x="8414532" y="3321945"/>
            <a:ext cx="1195429" cy="646331"/>
          </a:xfrm>
          <a:prstGeom prst="rect">
            <a:avLst/>
          </a:prstGeom>
          <a:noFill/>
        </p:spPr>
        <p:txBody>
          <a:bodyPr wrap="square" rtlCol="0">
            <a:spAutoFit/>
          </a:bodyPr>
          <a:lstStyle/>
          <a:p>
            <a:r>
              <a:rPr lang="en-US" dirty="0"/>
              <a:t>Filter as an</a:t>
            </a:r>
          </a:p>
          <a:p>
            <a:r>
              <a:rPr lang="en-US" dirty="0"/>
              <a:t> image</a:t>
            </a:r>
            <a:endParaRPr lang="en-IN" dirty="0"/>
          </a:p>
        </p:txBody>
      </p:sp>
      <p:sp>
        <p:nvSpPr>
          <p:cNvPr id="26" name="TextBox 25">
            <a:extLst>
              <a:ext uri="{FF2B5EF4-FFF2-40B4-BE49-F238E27FC236}">
                <a16:creationId xmlns:a16="http://schemas.microsoft.com/office/drawing/2014/main" id="{AACA5A8F-5C02-466D-B906-E2914AE9B59E}"/>
              </a:ext>
            </a:extLst>
          </p:cNvPr>
          <p:cNvSpPr txBox="1"/>
          <p:nvPr/>
        </p:nvSpPr>
        <p:spPr>
          <a:xfrm>
            <a:off x="9859399" y="3327016"/>
            <a:ext cx="1489453" cy="646331"/>
          </a:xfrm>
          <a:prstGeom prst="rect">
            <a:avLst/>
          </a:prstGeom>
          <a:noFill/>
        </p:spPr>
        <p:txBody>
          <a:bodyPr wrap="square" rtlCol="0">
            <a:spAutoFit/>
          </a:bodyPr>
          <a:lstStyle/>
          <a:p>
            <a:r>
              <a:rPr lang="en-US" dirty="0"/>
              <a:t>Radial </a:t>
            </a:r>
          </a:p>
          <a:p>
            <a:r>
              <a:rPr lang="en-US" dirty="0"/>
              <a:t>crossection </a:t>
            </a:r>
            <a:endParaRPr lang="en-IN" dirty="0"/>
          </a:p>
        </p:txBody>
      </p:sp>
      <p:pic>
        <p:nvPicPr>
          <p:cNvPr id="6" name="Picture 5">
            <a:extLst>
              <a:ext uri="{FF2B5EF4-FFF2-40B4-BE49-F238E27FC236}">
                <a16:creationId xmlns:a16="http://schemas.microsoft.com/office/drawing/2014/main" id="{10487271-856F-4BC6-8037-9A4626FB4CEE}"/>
              </a:ext>
            </a:extLst>
          </p:cNvPr>
          <p:cNvPicPr>
            <a:picLocks noChangeAspect="1"/>
          </p:cNvPicPr>
          <p:nvPr/>
        </p:nvPicPr>
        <p:blipFill>
          <a:blip r:embed="rId11"/>
          <a:stretch>
            <a:fillRect/>
          </a:stretch>
        </p:blipFill>
        <p:spPr>
          <a:xfrm>
            <a:off x="3776361" y="4193934"/>
            <a:ext cx="7019925" cy="2352675"/>
          </a:xfrm>
          <a:prstGeom prst="rect">
            <a:avLst/>
          </a:prstGeom>
        </p:spPr>
      </p:pic>
    </p:spTree>
    <p:extLst>
      <p:ext uri="{BB962C8B-B14F-4D97-AF65-F5344CB8AC3E}">
        <p14:creationId xmlns:p14="http://schemas.microsoft.com/office/powerpoint/2010/main" val="1940124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C0BC878A-B33A-44F5-80FB-8A740A96E234}"/>
              </a:ext>
            </a:extLst>
          </p:cNvPr>
          <p:cNvSpPr txBox="1"/>
          <p:nvPr/>
        </p:nvSpPr>
        <p:spPr>
          <a:xfrm>
            <a:off x="432618" y="1269507"/>
            <a:ext cx="5808384" cy="369332"/>
          </a:xfrm>
          <a:prstGeom prst="rect">
            <a:avLst/>
          </a:prstGeom>
          <a:noFill/>
        </p:spPr>
        <p:txBody>
          <a:bodyPr wrap="square" rtlCol="0">
            <a:spAutoFit/>
          </a:bodyPr>
          <a:lstStyle/>
          <a:p>
            <a:r>
              <a:rPr lang="en-US" b="1" dirty="0"/>
              <a:t>Terminologies we should know: </a:t>
            </a:r>
            <a:endParaRPr lang="en-IN" b="1" dirty="0"/>
          </a:p>
        </p:txBody>
      </p:sp>
      <p:pic>
        <p:nvPicPr>
          <p:cNvPr id="22" name="Picture 21">
            <a:extLst>
              <a:ext uri="{FF2B5EF4-FFF2-40B4-BE49-F238E27FC236}">
                <a16:creationId xmlns:a16="http://schemas.microsoft.com/office/drawing/2014/main" id="{2578B065-0433-4B20-B7F7-EAEA7C07D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459" y="1701437"/>
            <a:ext cx="8282866" cy="4194393"/>
          </a:xfrm>
          <a:prstGeom prst="rect">
            <a:avLst/>
          </a:prstGeom>
        </p:spPr>
      </p:pic>
    </p:spTree>
    <p:extLst>
      <p:ext uri="{BB962C8B-B14F-4D97-AF65-F5344CB8AC3E}">
        <p14:creationId xmlns:p14="http://schemas.microsoft.com/office/powerpoint/2010/main" val="19818199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6391922" cy="461665"/>
          </a:xfrm>
          <a:prstGeom prst="rect">
            <a:avLst/>
          </a:prstGeom>
          <a:noFill/>
        </p:spPr>
        <p:txBody>
          <a:bodyPr wrap="square" rtlCol="0">
            <a:spAutoFit/>
          </a:bodyPr>
          <a:lstStyle/>
          <a:p>
            <a:r>
              <a:rPr lang="en-US" sz="2400" dirty="0"/>
              <a:t>Spatial domain Representation </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604310D0-9F78-4D03-85A2-1F2371E2711B}"/>
              </a:ext>
            </a:extLst>
          </p:cNvPr>
          <p:cNvPicPr>
            <a:picLocks noChangeAspect="1"/>
          </p:cNvPicPr>
          <p:nvPr/>
        </p:nvPicPr>
        <p:blipFill>
          <a:blip r:embed="rId4"/>
          <a:stretch>
            <a:fillRect/>
          </a:stretch>
        </p:blipFill>
        <p:spPr>
          <a:xfrm>
            <a:off x="1049507" y="2075433"/>
            <a:ext cx="5648325" cy="3257550"/>
          </a:xfrm>
          <a:prstGeom prst="rect">
            <a:avLst/>
          </a:prstGeom>
        </p:spPr>
      </p:pic>
      <p:sp>
        <p:nvSpPr>
          <p:cNvPr id="4" name="TextBox 3">
            <a:extLst>
              <a:ext uri="{FF2B5EF4-FFF2-40B4-BE49-F238E27FC236}">
                <a16:creationId xmlns:a16="http://schemas.microsoft.com/office/drawing/2014/main" id="{37F8A483-C09C-40E7-9371-8743E3472186}"/>
              </a:ext>
            </a:extLst>
          </p:cNvPr>
          <p:cNvSpPr txBox="1"/>
          <p:nvPr/>
        </p:nvSpPr>
        <p:spPr>
          <a:xfrm>
            <a:off x="1713391" y="5527442"/>
            <a:ext cx="807868" cy="369332"/>
          </a:xfrm>
          <a:prstGeom prst="rect">
            <a:avLst/>
          </a:prstGeom>
          <a:noFill/>
        </p:spPr>
        <p:txBody>
          <a:bodyPr wrap="square" rtlCol="0">
            <a:spAutoFit/>
          </a:bodyPr>
          <a:lstStyle/>
          <a:p>
            <a:r>
              <a:rPr lang="en-US" dirty="0"/>
              <a:t>IHPF</a:t>
            </a:r>
            <a:endParaRPr lang="en-IN" dirty="0"/>
          </a:p>
        </p:txBody>
      </p:sp>
      <p:sp>
        <p:nvSpPr>
          <p:cNvPr id="10" name="TextBox 9">
            <a:extLst>
              <a:ext uri="{FF2B5EF4-FFF2-40B4-BE49-F238E27FC236}">
                <a16:creationId xmlns:a16="http://schemas.microsoft.com/office/drawing/2014/main" id="{AEE0E7AD-0E5E-43A9-82F7-5AF3E54AC403}"/>
              </a:ext>
            </a:extLst>
          </p:cNvPr>
          <p:cNvSpPr txBox="1"/>
          <p:nvPr/>
        </p:nvSpPr>
        <p:spPr>
          <a:xfrm>
            <a:off x="3561426" y="5527442"/>
            <a:ext cx="807868" cy="369332"/>
          </a:xfrm>
          <a:prstGeom prst="rect">
            <a:avLst/>
          </a:prstGeom>
          <a:noFill/>
        </p:spPr>
        <p:txBody>
          <a:bodyPr wrap="square" rtlCol="0">
            <a:spAutoFit/>
          </a:bodyPr>
          <a:lstStyle/>
          <a:p>
            <a:r>
              <a:rPr lang="en-US" dirty="0"/>
              <a:t>BHPF</a:t>
            </a:r>
            <a:endParaRPr lang="en-IN" dirty="0"/>
          </a:p>
        </p:txBody>
      </p:sp>
      <p:sp>
        <p:nvSpPr>
          <p:cNvPr id="11" name="TextBox 10">
            <a:extLst>
              <a:ext uri="{FF2B5EF4-FFF2-40B4-BE49-F238E27FC236}">
                <a16:creationId xmlns:a16="http://schemas.microsoft.com/office/drawing/2014/main" id="{4FC08483-ED12-4C34-909C-B334FD31316B}"/>
              </a:ext>
            </a:extLst>
          </p:cNvPr>
          <p:cNvSpPr txBox="1"/>
          <p:nvPr/>
        </p:nvSpPr>
        <p:spPr>
          <a:xfrm>
            <a:off x="5418339" y="5527442"/>
            <a:ext cx="807868" cy="369332"/>
          </a:xfrm>
          <a:prstGeom prst="rect">
            <a:avLst/>
          </a:prstGeom>
          <a:noFill/>
        </p:spPr>
        <p:txBody>
          <a:bodyPr wrap="square" rtlCol="0">
            <a:spAutoFit/>
          </a:bodyPr>
          <a:lstStyle/>
          <a:p>
            <a:r>
              <a:rPr lang="en-US" dirty="0"/>
              <a:t>GHPF</a:t>
            </a:r>
            <a:endParaRPr lang="en-IN" dirty="0"/>
          </a:p>
        </p:txBody>
      </p:sp>
    </p:spTree>
    <p:extLst>
      <p:ext uri="{BB962C8B-B14F-4D97-AF65-F5344CB8AC3E}">
        <p14:creationId xmlns:p14="http://schemas.microsoft.com/office/powerpoint/2010/main" val="4115635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4623324" cy="461665"/>
          </a:xfrm>
          <a:prstGeom prst="rect">
            <a:avLst/>
          </a:prstGeom>
          <a:noFill/>
        </p:spPr>
        <p:txBody>
          <a:bodyPr wrap="square" rtlCol="0">
            <a:spAutoFit/>
          </a:bodyPr>
          <a:lstStyle/>
          <a:p>
            <a:r>
              <a:rPr lang="en-US" sz="2400" dirty="0"/>
              <a:t>Multi spectral image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15B7D2C-308B-4CF3-AD37-518933C36DC9}"/>
                  </a:ext>
                </a:extLst>
              </p:cNvPr>
              <p:cNvSpPr txBox="1"/>
              <p:nvPr/>
            </p:nvSpPr>
            <p:spPr>
              <a:xfrm>
                <a:off x="1056443" y="2015231"/>
                <a:ext cx="10297357" cy="3084306"/>
              </a:xfrm>
              <a:prstGeom prst="rect">
                <a:avLst/>
              </a:prstGeom>
              <a:noFill/>
            </p:spPr>
            <p:txBody>
              <a:bodyPr wrap="square" rtlCol="0">
                <a:spAutoFit/>
              </a:bodyPr>
              <a:lstStyle/>
              <a:p>
                <a:r>
                  <a:rPr lang="en-US" dirty="0"/>
                  <a:t>Sequence of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t>images,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=1,2,3,4….</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IN" dirty="0"/>
                  <a:t>combined to generate a single image. </a:t>
                </a:r>
              </a:p>
              <a:p>
                <a:r>
                  <a:rPr lang="en-IN" dirty="0"/>
                  <a:t>Methods to enhance such images: </a:t>
                </a:r>
              </a:p>
              <a:p>
                <a:pPr marL="285750" indent="-285750">
                  <a:buFont typeface="Arial" panose="020B0604020202020204" pitchFamily="34" charset="0"/>
                  <a:buChar char="•"/>
                </a:pPr>
                <a:r>
                  <a:rPr lang="en-IN" dirty="0"/>
                  <a:t>Intensity ratios:</a:t>
                </a:r>
              </a:p>
              <a:p>
                <a:pPr algn="ct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IN" i="1" smtClean="0">
                        <a:latin typeface="Cambria Math" panose="02040503050406030204" pitchFamily="18" charset="0"/>
                      </a:rPr>
                      <m:t>≜</m:t>
                    </m:r>
                    <m:f>
                      <m:fPr>
                        <m:ctrlPr>
                          <a:rPr lang="en-IN" i="1" smtClean="0">
                            <a:latin typeface="Cambria Math" panose="02040503050406030204" pitchFamily="18" charset="0"/>
                          </a:rPr>
                        </m:ctrlPr>
                      </m:fPr>
                      <m:num>
                        <m:sSub>
                          <m:sSubPr>
                            <m:ctrlPr>
                              <a:rPr lang="en-IN"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e>
                        </m:d>
                      </m:num>
                      <m:den>
                        <m:sSub>
                          <m:sSubPr>
                            <m:ctrlPr>
                              <a:rPr lang="en-IN"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den>
                    </m:f>
                    <m:r>
                      <a:rPr lang="en-US" b="0" i="1" smtClean="0">
                        <a:latin typeface="Cambria Math" panose="02040503050406030204" pitchFamily="18" charset="0"/>
                      </a:rPr>
                      <m:t> </m:t>
                    </m:r>
                  </m:oMath>
                </a14:m>
                <a:r>
                  <a:rPr lang="en-IN" dirty="0"/>
                  <a:t>          </a:t>
                </a:r>
              </a:p>
              <a:p>
                <a:pPr algn="ctr"/>
                <a14:m>
                  <m:oMath xmlns:m="http://schemas.openxmlformats.org/officeDocument/2006/math">
                    <m:sSup>
                      <m:sSupPr>
                        <m:ctrlPr>
                          <a:rPr lang="en-IN"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IN" dirty="0"/>
                  <a:t> combinations are available, suitable combinations are chosen.</a:t>
                </a:r>
              </a:p>
              <a:p>
                <a:pPr algn="ctr"/>
                <a:endParaRPr lang="en-IN" dirty="0"/>
              </a:p>
              <a:p>
                <a:pPr marL="285750" indent="-285750">
                  <a:buFont typeface="Arial" panose="020B0604020202020204" pitchFamily="34" charset="0"/>
                  <a:buChar char="•"/>
                </a:pPr>
                <a:r>
                  <a:rPr lang="en-IN" dirty="0"/>
                  <a:t>Log ratios: to reduce the high dynamic range towards display.</a:t>
                </a:r>
              </a:p>
              <a:p>
                <a:pPr lvl="7" algn="ctr"/>
                <a:r>
                  <a:rPr lang="en-IN" dirty="0"/>
                  <a:t>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𝐿</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e>
                      <m:sub>
                        <m:r>
                          <a:rPr lang="en-US" b="0" i="1" smtClean="0">
                            <a:latin typeface="Cambria Math" panose="02040503050406030204" pitchFamily="18" charset="0"/>
                          </a:rPr>
                          <m:t> </m:t>
                        </m:r>
                      </m:sub>
                    </m:sSub>
                  </m:oMath>
                </a14:m>
                <a:endParaRPr lang="en-IN" dirty="0"/>
              </a:p>
              <a:p>
                <a:pPr marL="285750" indent="-285750">
                  <a:buFont typeface="Arial" panose="020B0604020202020204" pitchFamily="34" charset="0"/>
                  <a:buChar char="•"/>
                </a:pPr>
                <a:r>
                  <a:rPr lang="en-IN" dirty="0"/>
                  <a:t>Principal Components:</a:t>
                </a:r>
              </a:p>
              <a:p>
                <a:pPr marL="285750" indent="-285750">
                  <a:buFont typeface="Arial" panose="020B0604020202020204" pitchFamily="34" charset="0"/>
                  <a:buChar char="•"/>
                </a:pPr>
                <a:endParaRPr lang="en-IN" dirty="0"/>
              </a:p>
            </p:txBody>
          </p:sp>
        </mc:Choice>
        <mc:Fallback xmlns="">
          <p:sp>
            <p:nvSpPr>
              <p:cNvPr id="3" name="TextBox 2">
                <a:extLst>
                  <a:ext uri="{FF2B5EF4-FFF2-40B4-BE49-F238E27FC236}">
                    <a16:creationId xmlns:a16="http://schemas.microsoft.com/office/drawing/2014/main" id="{215B7D2C-308B-4CF3-AD37-518933C36DC9}"/>
                  </a:ext>
                </a:extLst>
              </p:cNvPr>
              <p:cNvSpPr txBox="1">
                <a:spLocks noRot="1" noChangeAspect="1" noMove="1" noResize="1" noEditPoints="1" noAdjustHandles="1" noChangeArrowheads="1" noChangeShapeType="1" noTextEdit="1"/>
              </p:cNvSpPr>
              <p:nvPr/>
            </p:nvSpPr>
            <p:spPr>
              <a:xfrm>
                <a:off x="1056443" y="2015231"/>
                <a:ext cx="10297357" cy="3084306"/>
              </a:xfrm>
              <a:prstGeom prst="rect">
                <a:avLst/>
              </a:prstGeom>
              <a:blipFill>
                <a:blip r:embed="rId4"/>
                <a:stretch>
                  <a:fillRect l="-473" t="-1186"/>
                </a:stretch>
              </a:blipFill>
            </p:spPr>
            <p:txBody>
              <a:bodyPr/>
              <a:lstStyle/>
              <a:p>
                <a:r>
                  <a:rPr lang="en-IN">
                    <a:noFill/>
                  </a:rPr>
                  <a:t> </a:t>
                </a:r>
              </a:p>
            </p:txBody>
          </p:sp>
        </mc:Fallback>
      </mc:AlternateContent>
    </p:spTree>
    <p:extLst>
      <p:ext uri="{BB962C8B-B14F-4D97-AF65-F5344CB8AC3E}">
        <p14:creationId xmlns:p14="http://schemas.microsoft.com/office/powerpoint/2010/main" val="31910132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4623324" cy="461665"/>
          </a:xfrm>
          <a:prstGeom prst="rect">
            <a:avLst/>
          </a:prstGeom>
          <a:noFill/>
        </p:spPr>
        <p:txBody>
          <a:bodyPr wrap="square" rtlCol="0">
            <a:spAutoFit/>
          </a:bodyPr>
          <a:lstStyle/>
          <a:p>
            <a:r>
              <a:rPr lang="en-US" sz="2400" dirty="0"/>
              <a:t>Color image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F916B188-6694-450C-B0A9-E37FAB182889}"/>
              </a:ext>
            </a:extLst>
          </p:cNvPr>
          <p:cNvSpPr txBox="1"/>
          <p:nvPr/>
        </p:nvSpPr>
        <p:spPr>
          <a:xfrm>
            <a:off x="1127463" y="1926454"/>
            <a:ext cx="7830106" cy="1477328"/>
          </a:xfrm>
          <a:prstGeom prst="rect">
            <a:avLst/>
          </a:prstGeom>
          <a:noFill/>
        </p:spPr>
        <p:txBody>
          <a:bodyPr wrap="square" rtlCol="0">
            <a:spAutoFit/>
          </a:bodyPr>
          <a:lstStyle/>
          <a:p>
            <a:r>
              <a:rPr lang="en-US" dirty="0"/>
              <a:t>Objective:</a:t>
            </a:r>
          </a:p>
          <a:p>
            <a:r>
              <a:rPr lang="en-US" dirty="0"/>
              <a:t>Improvement of color balance or color contrast</a:t>
            </a:r>
          </a:p>
          <a:p>
            <a:endParaRPr lang="en-US" dirty="0"/>
          </a:p>
          <a:p>
            <a:r>
              <a:rPr lang="en-US" dirty="0"/>
              <a:t>Challenging  : as added dimension and added complexity of color perception</a:t>
            </a:r>
          </a:p>
          <a:p>
            <a:endParaRPr lang="en-IN" dirty="0"/>
          </a:p>
        </p:txBody>
      </p:sp>
      <p:pic>
        <p:nvPicPr>
          <p:cNvPr id="6" name="Picture 5">
            <a:extLst>
              <a:ext uri="{FF2B5EF4-FFF2-40B4-BE49-F238E27FC236}">
                <a16:creationId xmlns:a16="http://schemas.microsoft.com/office/drawing/2014/main" id="{8B514C06-01D1-4E72-80FE-78791F5F2946}"/>
              </a:ext>
            </a:extLst>
          </p:cNvPr>
          <p:cNvPicPr>
            <a:picLocks noChangeAspect="1"/>
          </p:cNvPicPr>
          <p:nvPr/>
        </p:nvPicPr>
        <p:blipFill>
          <a:blip r:embed="rId4"/>
          <a:stretch>
            <a:fillRect/>
          </a:stretch>
        </p:blipFill>
        <p:spPr>
          <a:xfrm>
            <a:off x="1127463" y="3529196"/>
            <a:ext cx="8728639" cy="2818338"/>
          </a:xfrm>
          <a:prstGeom prst="rect">
            <a:avLst/>
          </a:prstGeom>
        </p:spPr>
      </p:pic>
    </p:spTree>
    <p:extLst>
      <p:ext uri="{BB962C8B-B14F-4D97-AF65-F5344CB8AC3E}">
        <p14:creationId xmlns:p14="http://schemas.microsoft.com/office/powerpoint/2010/main" val="2007110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2572582" cy="461665"/>
          </a:xfrm>
          <a:prstGeom prst="rect">
            <a:avLst/>
          </a:prstGeom>
          <a:noFill/>
        </p:spPr>
        <p:txBody>
          <a:bodyPr wrap="square" rtlCol="0">
            <a:spAutoFit/>
          </a:bodyPr>
          <a:lstStyle/>
          <a:p>
            <a:r>
              <a:rPr lang="en-US" sz="2400" dirty="0"/>
              <a:t>Image Transforms: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E01FE5D-29A0-4C99-9A60-95C7B80059C1}"/>
                  </a:ext>
                </a:extLst>
              </p:cNvPr>
              <p:cNvSpPr txBox="1"/>
              <p:nvPr/>
            </p:nvSpPr>
            <p:spPr>
              <a:xfrm>
                <a:off x="1049507" y="1908698"/>
                <a:ext cx="10855448" cy="41088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Transforms : class of unitary matrices used for representing images.</a:t>
                </a:r>
              </a:p>
              <a:p>
                <a:pPr marL="285750" indent="-285750">
                  <a:lnSpc>
                    <a:spcPct val="150000"/>
                  </a:lnSpc>
                  <a:buFont typeface="Arial" panose="020B0604020202020204" pitchFamily="34" charset="0"/>
                  <a:buChar char="•"/>
                </a:pPr>
                <a:r>
                  <a:rPr lang="en-US" dirty="0"/>
                  <a:t>Transform does not change the content of the image.</a:t>
                </a:r>
              </a:p>
              <a:p>
                <a:pPr marL="285750" indent="-285750">
                  <a:lnSpc>
                    <a:spcPct val="150000"/>
                  </a:lnSpc>
                  <a:buFont typeface="Arial" panose="020B0604020202020204" pitchFamily="34" charset="0"/>
                  <a:buChar char="•"/>
                </a:pPr>
                <a:r>
                  <a:rPr lang="en-US" dirty="0"/>
                  <a:t>A 1D signals can be represented by an orthogonal series of basis functions, an images are also expressed a basis arrays called </a:t>
                </a:r>
                <a:r>
                  <a:rPr lang="en-US" b="1" i="1" dirty="0"/>
                  <a:t>basis  images</a:t>
                </a:r>
                <a:r>
                  <a:rPr lang="en-US" dirty="0"/>
                  <a:t>. Basis images are generated by unitary matrices.</a:t>
                </a:r>
              </a:p>
              <a:p>
                <a:pPr marL="285750" indent="-285750">
                  <a:lnSpc>
                    <a:spcPct val="150000"/>
                  </a:lnSpc>
                  <a:buFont typeface="Arial" panose="020B0604020202020204" pitchFamily="34" charset="0"/>
                  <a:buChar char="•"/>
                </a:pPr>
                <a:r>
                  <a:rPr lang="en-US" dirty="0"/>
                  <a:t>What is unitary matrix: </a:t>
                </a:r>
              </a:p>
              <a:p>
                <a:pPr marL="285750" indent="-285750">
                  <a:lnSpc>
                    <a:spcPct val="150000"/>
                  </a:lnSpc>
                  <a:buFont typeface="Arial" panose="020B0604020202020204" pitchFamily="34" charset="0"/>
                  <a:buChar char="•"/>
                </a:pPr>
                <a:r>
                  <a:rPr lang="en-US" dirty="0"/>
                  <a:t>The transformation matrix </a:t>
                </a:r>
                <a:r>
                  <a:rPr lang="en-US" b="1" i="1" dirty="0"/>
                  <a:t>A</a:t>
                </a:r>
                <a:r>
                  <a:rPr lang="en-US" dirty="0"/>
                  <a:t> is unitary if it obeys the following condition:</a:t>
                </a:r>
              </a:p>
              <a:p>
                <a:pPr>
                  <a:lnSpc>
                    <a:spcPct val="150000"/>
                  </a:lnSpc>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r>
                            <a:rPr lang="en-US" b="0" i="1" smtClean="0">
                              <a:latin typeface="Cambria Math" panose="02040503050406030204" pitchFamily="18" charset="0"/>
                            </a:rPr>
                            <m:t>𝑇</m:t>
                          </m:r>
                        </m:sup>
                      </m:sSup>
                    </m:oMath>
                  </m:oMathPara>
                </a14:m>
                <a:endParaRPr lang="en-US" dirty="0"/>
              </a:p>
              <a:p>
                <a:pPr marL="285750" indent="-285750">
                  <a:lnSpc>
                    <a:spcPct val="150000"/>
                  </a:lnSpc>
                  <a:buFont typeface="Arial" panose="020B0604020202020204" pitchFamily="34" charset="0"/>
                  <a:buChar char="•"/>
                </a:pPr>
                <a:r>
                  <a:rPr lang="en-US" dirty="0"/>
                  <a:t>If the transformation matrix is unitary, the transformation is called unitary transform.</a:t>
                </a:r>
              </a:p>
              <a:p>
                <a:pPr>
                  <a:lnSpc>
                    <a:spcPct val="150000"/>
                  </a:lnSpc>
                </a:pPr>
                <a:endParaRPr lang="en-US" dirty="0"/>
              </a:p>
              <a:p>
                <a:endParaRPr lang="en-IN" dirty="0"/>
              </a:p>
            </p:txBody>
          </p:sp>
        </mc:Choice>
        <mc:Fallback xmlns="">
          <p:sp>
            <p:nvSpPr>
              <p:cNvPr id="3" name="TextBox 2">
                <a:extLst>
                  <a:ext uri="{FF2B5EF4-FFF2-40B4-BE49-F238E27FC236}">
                    <a16:creationId xmlns:a16="http://schemas.microsoft.com/office/drawing/2014/main" id="{1E01FE5D-29A0-4C99-9A60-95C7B80059C1}"/>
                  </a:ext>
                </a:extLst>
              </p:cNvPr>
              <p:cNvSpPr txBox="1">
                <a:spLocks noRot="1" noChangeAspect="1" noMove="1" noResize="1" noEditPoints="1" noAdjustHandles="1" noChangeArrowheads="1" noChangeShapeType="1" noTextEdit="1"/>
              </p:cNvSpPr>
              <p:nvPr/>
            </p:nvSpPr>
            <p:spPr>
              <a:xfrm>
                <a:off x="1049507" y="1908698"/>
                <a:ext cx="10855448" cy="4108817"/>
              </a:xfrm>
              <a:prstGeom prst="rect">
                <a:avLst/>
              </a:prstGeom>
              <a:blipFill>
                <a:blip r:embed="rId4"/>
                <a:stretch>
                  <a:fillRect l="-337" r="-618"/>
                </a:stretch>
              </a:blipFill>
            </p:spPr>
            <p:txBody>
              <a:bodyPr/>
              <a:lstStyle/>
              <a:p>
                <a:r>
                  <a:rPr lang="en-IN">
                    <a:noFill/>
                  </a:rPr>
                  <a:t> </a:t>
                </a:r>
              </a:p>
            </p:txBody>
          </p:sp>
        </mc:Fallback>
      </mc:AlternateContent>
    </p:spTree>
    <p:extLst>
      <p:ext uri="{BB962C8B-B14F-4D97-AF65-F5344CB8AC3E}">
        <p14:creationId xmlns:p14="http://schemas.microsoft.com/office/powerpoint/2010/main" val="28957371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2572582" cy="461665"/>
          </a:xfrm>
          <a:prstGeom prst="rect">
            <a:avLst/>
          </a:prstGeom>
          <a:noFill/>
        </p:spPr>
        <p:txBody>
          <a:bodyPr wrap="square" rtlCol="0">
            <a:spAutoFit/>
          </a:bodyPr>
          <a:lstStyle/>
          <a:p>
            <a:r>
              <a:rPr lang="en-US" sz="2400" dirty="0"/>
              <a:t>Image Transforms: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667786F-B0E8-4650-8ED6-330052430F24}"/>
                  </a:ext>
                </a:extLst>
              </p:cNvPr>
              <p:cNvSpPr txBox="1"/>
              <p:nvPr/>
            </p:nvSpPr>
            <p:spPr>
              <a:xfrm>
                <a:off x="1049507" y="2041864"/>
                <a:ext cx="10304293" cy="4420569"/>
              </a:xfrm>
              <a:prstGeom prst="rect">
                <a:avLst/>
              </a:prstGeom>
              <a:noFill/>
            </p:spPr>
            <p:txBody>
              <a:bodyPr wrap="square" rtlCol="0">
                <a:spAutoFit/>
              </a:bodyPr>
              <a:lstStyle/>
              <a:p>
                <a:r>
                  <a:rPr lang="en-US" dirty="0"/>
                  <a:t>A </a:t>
                </a:r>
                <a:r>
                  <a:rPr lang="en-US" dirty="0" err="1"/>
                  <a:t>unitay</a:t>
                </a:r>
                <a:r>
                  <a:rPr lang="en-US" dirty="0"/>
                  <a:t> transformation for  N length 1D sequence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IN" dirty="0"/>
                  <a:t> is given by,</a:t>
                </a: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IN" i="1" smtClean="0">
                          <a:latin typeface="Cambria Math" panose="02040503050406030204" pitchFamily="18" charset="0"/>
                        </a:rPr>
                        <m:t>=</m:t>
                      </m:r>
                      <m:r>
                        <a:rPr lang="en-US" b="1" i="1" smtClean="0">
                          <a:latin typeface="Cambria Math" panose="02040503050406030204" pitchFamily="18" charset="0"/>
                        </a:rPr>
                        <m:t>𝑨𝒖</m:t>
                      </m:r>
                    </m:oMath>
                  </m:oMathPara>
                </a14:m>
                <a:endParaRPr lang="en-IN" b="1" dirty="0"/>
              </a:p>
              <a:p>
                <a:endParaRPr lang="en-IN" b="1"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d>
                        <m:dPr>
                          <m:ctrlPr>
                            <a:rPr lang="en-US"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−1</m:t>
                          </m:r>
                        </m:sup>
                        <m:e>
                          <m:r>
                            <a:rPr lang="en-US" b="0" i="1" smtClean="0">
                              <a:latin typeface="Cambria Math" panose="02040503050406030204" pitchFamily="18" charset="0"/>
                            </a:rPr>
                            <m:t>𝑎</m:t>
                          </m:r>
                          <m:d>
                            <m:dPr>
                              <m:ctrlPr>
                                <a:rPr lang="en-US"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e>
                      </m:nary>
                      <m:r>
                        <a:rPr lang="en-US" b="0" i="1"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oMath>
                  </m:oMathPara>
                </a14:m>
                <a:endParaRPr lang="en-US" b="0" i="1" dirty="0">
                  <a:ea typeface="Cambria Math" panose="02040503050406030204" pitchFamily="18" charset="0"/>
                </a:endParaRPr>
              </a:p>
              <a:p>
                <a:endParaRPr lang="en-IN" i="1" dirty="0"/>
              </a:p>
              <a:p>
                <a:pPr algn="ctr"/>
                <a14:m>
                  <m:oMathPara xmlns:m="http://schemas.openxmlformats.org/officeDocument/2006/math">
                    <m:oMathParaPr>
                      <m:jc m:val="left"/>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i="1">
                              <a:latin typeface="Cambria Math" panose="02040503050406030204" pitchFamily="18" charset="0"/>
                            </a:rPr>
                            <m:t>𝑇</m:t>
                          </m:r>
                        </m:sup>
                      </m:sSup>
                      <m:r>
                        <a:rPr lang="en-US" b="1" i="1" smtClean="0">
                          <a:latin typeface="Cambria Math" panose="02040503050406030204" pitchFamily="18" charset="0"/>
                        </a:rPr>
                        <m:t>   </m:t>
                      </m:r>
                      <m:r>
                        <a:rPr lang="en-US" b="1" i="1" smtClean="0">
                          <a:latin typeface="Cambria Math" panose="02040503050406030204" pitchFamily="18" charset="0"/>
                        </a:rPr>
                        <m:t>𝒂𝒏𝒅</m:t>
                      </m:r>
                      <m:r>
                        <a:rPr lang="en-US" b="1" i="1" smtClean="0">
                          <a:latin typeface="Cambria Math" panose="02040503050406030204" pitchFamily="18" charset="0"/>
                        </a:rPr>
                        <m:t>  </m:t>
                      </m:r>
                      <m:r>
                        <a:rPr lang="en-US" b="1" i="1" smtClean="0">
                          <a:latin typeface="Cambria Math" panose="02040503050406030204" pitchFamily="18" charset="0"/>
                        </a:rPr>
                        <m:t>𝒖</m:t>
                      </m:r>
                      <m:r>
                        <a:rPr lang="en-IN"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i="1">
                              <a:latin typeface="Cambria Math" panose="02040503050406030204" pitchFamily="18" charset="0"/>
                            </a:rPr>
                            <m:t>𝑇</m:t>
                          </m:r>
                        </m:sup>
                      </m:sSup>
                      <m:r>
                        <a:rPr lang="en-US" b="1" i="1" smtClean="0">
                          <a:latin typeface="Cambria Math" panose="02040503050406030204" pitchFamily="18" charset="0"/>
                        </a:rPr>
                        <m:t>𝒗</m:t>
                      </m:r>
                    </m:oMath>
                  </m:oMathPara>
                </a14:m>
                <a:endParaRPr lang="en-IN" b="1" dirty="0"/>
              </a:p>
              <a:p>
                <a:pPr algn="ctr"/>
                <a:endParaRPr lang="en-IN" b="1"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d>
                        <m:dPr>
                          <m:ctrlPr>
                            <a:rPr lang="en-US" i="1">
                              <a:latin typeface="Cambria Math" panose="02040503050406030204" pitchFamily="18" charset="0"/>
                            </a:rPr>
                          </m:ctrlPr>
                        </m:dPr>
                        <m:e>
                          <m:r>
                            <a:rPr lang="en-US" b="0" i="1" smtClean="0">
                              <a:latin typeface="Cambria Math" panose="02040503050406030204" pitchFamily="18" charset="0"/>
                            </a:rPr>
                            <m:t>𝑛</m:t>
                          </m:r>
                        </m:e>
                      </m:d>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𝑛</m:t>
                              </m:r>
                            </m:e>
                          </m:d>
                          <m:r>
                            <a:rPr lang="en-US" b="0" i="1" smtClean="0">
                              <a:latin typeface="Cambria Math" panose="02040503050406030204" pitchFamily="18" charset="0"/>
                            </a:rPr>
                            <m:t>𝑣</m:t>
                          </m:r>
                          <m:r>
                            <a:rPr lang="en-US" i="1">
                              <a:latin typeface="Cambria Math" panose="02040503050406030204" pitchFamily="18" charset="0"/>
                            </a:rPr>
                            <m:t>(</m:t>
                          </m:r>
                          <m:r>
                            <a:rPr lang="en-US" b="0" i="1" smtClean="0">
                              <a:latin typeface="Cambria Math" panose="02040503050406030204" pitchFamily="18" charset="0"/>
                            </a:rPr>
                            <m:t>𝑘</m:t>
                          </m:r>
                          <m:r>
                            <a:rPr lang="en-US" i="1">
                              <a:latin typeface="Cambria Math" panose="02040503050406030204" pitchFamily="18" charset="0"/>
                            </a:rPr>
                            <m:t>)</m:t>
                          </m:r>
                        </m:e>
                      </m:nary>
                      <m:r>
                        <a:rPr lang="en-US" i="1">
                          <a:latin typeface="Cambria Math" panose="02040503050406030204" pitchFamily="18" charset="0"/>
                        </a:rPr>
                        <m:t>                       0</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−1</m:t>
                      </m:r>
                    </m:oMath>
                  </m:oMathPara>
                </a14:m>
                <a:endParaRPr lang="en-US" i="1" dirty="0">
                  <a:ea typeface="Cambria Math" panose="02040503050406030204" pitchFamily="18" charset="0"/>
                </a:endParaRPr>
              </a:p>
              <a:p>
                <a:pPr algn="ctr"/>
                <a:endParaRPr lang="en-IN" b="1" dirty="0"/>
              </a:p>
              <a:p>
                <a:pPr algn="ctr"/>
                <a:r>
                  <a:rPr lang="en-IN" b="1" dirty="0"/>
                  <a:t>                                                                                             </a:t>
                </a:r>
                <a:r>
                  <a:rPr lang="en-IN" dirty="0"/>
                  <a:t>Series representation of the sequence </a:t>
                </a:r>
                <a14:m>
                  <m:oMath xmlns:m="http://schemas.openxmlformats.org/officeDocument/2006/math">
                    <m:r>
                      <a:rPr lang="en-US" b="0" i="1">
                        <a:latin typeface="Cambria Math" panose="02040503050406030204" pitchFamily="18" charset="0"/>
                      </a:rPr>
                      <m:t>𝑢</m:t>
                    </m:r>
                    <m:d>
                      <m:dPr>
                        <m:ctrlPr>
                          <a:rPr lang="en-US" b="0" i="1">
                            <a:latin typeface="Cambria Math" panose="02040503050406030204" pitchFamily="18" charset="0"/>
                          </a:rPr>
                        </m:ctrlPr>
                      </m:dPr>
                      <m:e>
                        <m:r>
                          <a:rPr lang="en-US" b="0" i="1">
                            <a:latin typeface="Cambria Math" panose="02040503050406030204" pitchFamily="18" charset="0"/>
                          </a:rPr>
                          <m:t>𝑛</m:t>
                        </m:r>
                      </m:e>
                    </m:d>
                  </m:oMath>
                </a14:m>
                <a:endParaRPr lang="en-US" dirty="0"/>
              </a:p>
              <a:p>
                <a:pPr algn="ctr"/>
                <a:endParaRPr lang="en-US" dirty="0"/>
              </a:p>
              <a:p>
                <a:r>
                  <a:rPr lang="en-IN" dirty="0"/>
                  <a:t>The columns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i="1">
                            <a:latin typeface="Cambria Math" panose="02040503050406030204" pitchFamily="18" charset="0"/>
                          </a:rPr>
                          <m:t>𝑇</m:t>
                        </m:r>
                      </m:sup>
                    </m:sSup>
                  </m:oMath>
                </a14:m>
                <a:r>
                  <a:rPr lang="en-IN" b="1" dirty="0"/>
                  <a:t>, </a:t>
                </a:r>
                <a:r>
                  <a:rPr lang="en-IN" dirty="0" err="1"/>
                  <a:t>i.e</a:t>
                </a:r>
                <a:r>
                  <a:rPr lang="en-IN" dirty="0"/>
                  <a:t>  </a:t>
                </a:r>
                <a14:m>
                  <m:oMath xmlns:m="http://schemas.openxmlformats.org/officeDocument/2006/math">
                    <m:sSub>
                      <m:sSubPr>
                        <m:ctrlPr>
                          <a:rPr lang="en-IN" i="1" smtClean="0">
                            <a:latin typeface="Cambria Math" panose="02040503050406030204" pitchFamily="18" charset="0"/>
                          </a:rPr>
                        </m:ctrlPr>
                      </m:sSubPr>
                      <m:e>
                        <m:sSup>
                          <m:sSupPr>
                            <m:ctrlPr>
                              <a:rPr lang="en-IN"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e>
                      <m:sub>
                        <m:r>
                          <a:rPr lang="en-US" b="0" i="1" smtClean="0">
                            <a:latin typeface="Cambria Math" panose="02040503050406030204" pitchFamily="18" charset="0"/>
                          </a:rPr>
                          <m:t>𝑘</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𝑛</m:t>
                            </m:r>
                          </m:e>
                        </m:d>
                        <m:r>
                          <a:rPr lang="en-US" i="1">
                            <a:latin typeface="Cambria Math" panose="02040503050406030204" pitchFamily="18" charset="0"/>
                          </a:rPr>
                          <m:t>, 0</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−1}</m:t>
                        </m:r>
                        <m:r>
                          <m:rPr>
                            <m:nor/>
                          </m:rPr>
                          <a:rPr lang="en-IN" dirty="0"/>
                          <m:t> </m:t>
                        </m:r>
                      </m:e>
                      <m:sup>
                        <m:r>
                          <a:rPr lang="en-US" b="0" i="1" smtClean="0">
                            <a:latin typeface="Cambria Math" panose="02040503050406030204" pitchFamily="18" charset="0"/>
                          </a:rPr>
                          <m:t>𝑇</m:t>
                        </m:r>
                      </m:sup>
                    </m:sSup>
                  </m:oMath>
                </a14:m>
                <a:r>
                  <a:rPr lang="en-IN" i="1" dirty="0"/>
                  <a:t> : basis vectors.</a:t>
                </a:r>
              </a:p>
            </p:txBody>
          </p:sp>
        </mc:Choice>
        <mc:Fallback xmlns="">
          <p:sp>
            <p:nvSpPr>
              <p:cNvPr id="4" name="TextBox 3">
                <a:extLst>
                  <a:ext uri="{FF2B5EF4-FFF2-40B4-BE49-F238E27FC236}">
                    <a16:creationId xmlns:a16="http://schemas.microsoft.com/office/drawing/2014/main" id="{9667786F-B0E8-4650-8ED6-330052430F24}"/>
                  </a:ext>
                </a:extLst>
              </p:cNvPr>
              <p:cNvSpPr txBox="1">
                <a:spLocks noRot="1" noChangeAspect="1" noMove="1" noResize="1" noEditPoints="1" noAdjustHandles="1" noChangeArrowheads="1" noChangeShapeType="1" noTextEdit="1"/>
              </p:cNvSpPr>
              <p:nvPr/>
            </p:nvSpPr>
            <p:spPr>
              <a:xfrm>
                <a:off x="1049507" y="2041864"/>
                <a:ext cx="10304293" cy="4420569"/>
              </a:xfrm>
              <a:prstGeom prst="rect">
                <a:avLst/>
              </a:prstGeom>
              <a:blipFill>
                <a:blip r:embed="rId4"/>
                <a:stretch>
                  <a:fillRect l="-473" t="-828" b="-1379"/>
                </a:stretch>
              </a:blipFill>
            </p:spPr>
            <p:txBody>
              <a:bodyPr/>
              <a:lstStyle/>
              <a:p>
                <a:r>
                  <a:rPr lang="en-IN">
                    <a:noFill/>
                  </a:rPr>
                  <a:t> </a:t>
                </a:r>
              </a:p>
            </p:txBody>
          </p:sp>
        </mc:Fallback>
      </mc:AlternateContent>
      <p:cxnSp>
        <p:nvCxnSpPr>
          <p:cNvPr id="7" name="Connector: Elbow 6">
            <a:extLst>
              <a:ext uri="{FF2B5EF4-FFF2-40B4-BE49-F238E27FC236}">
                <a16:creationId xmlns:a16="http://schemas.microsoft.com/office/drawing/2014/main" id="{5C225CD6-A90F-4E10-A3FB-600D3F42FB36}"/>
              </a:ext>
            </a:extLst>
          </p:cNvPr>
          <p:cNvCxnSpPr/>
          <p:nvPr/>
        </p:nvCxnSpPr>
        <p:spPr>
          <a:xfrm>
            <a:off x="5184559" y="5175682"/>
            <a:ext cx="1313895" cy="5415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5568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Basis vectors of orthogonal transforms </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14018F98-BEE9-4F86-8753-763F8575D966}"/>
              </a:ext>
            </a:extLst>
          </p:cNvPr>
          <p:cNvPicPr>
            <a:picLocks noChangeAspect="1"/>
          </p:cNvPicPr>
          <p:nvPr/>
        </p:nvPicPr>
        <p:blipFill>
          <a:blip r:embed="rId4"/>
          <a:stretch>
            <a:fillRect/>
          </a:stretch>
        </p:blipFill>
        <p:spPr>
          <a:xfrm>
            <a:off x="838200" y="1838997"/>
            <a:ext cx="6929761" cy="4722692"/>
          </a:xfrm>
          <a:prstGeom prst="rect">
            <a:avLst/>
          </a:prstGeom>
        </p:spPr>
      </p:pic>
      <p:sp>
        <p:nvSpPr>
          <p:cNvPr id="6" name="TextBox 5">
            <a:extLst>
              <a:ext uri="{FF2B5EF4-FFF2-40B4-BE49-F238E27FC236}">
                <a16:creationId xmlns:a16="http://schemas.microsoft.com/office/drawing/2014/main" id="{29D503A8-2433-4724-8667-04D1F6FB3FF5}"/>
              </a:ext>
            </a:extLst>
          </p:cNvPr>
          <p:cNvSpPr txBox="1"/>
          <p:nvPr/>
        </p:nvSpPr>
        <p:spPr>
          <a:xfrm>
            <a:off x="8380520" y="1997476"/>
            <a:ext cx="3266983" cy="369332"/>
          </a:xfrm>
          <a:prstGeom prst="rect">
            <a:avLst/>
          </a:prstGeom>
          <a:noFill/>
        </p:spPr>
        <p:txBody>
          <a:bodyPr wrap="square" rtlCol="0">
            <a:spAutoFit/>
          </a:bodyPr>
          <a:lstStyle/>
          <a:p>
            <a:r>
              <a:rPr lang="en-US" dirty="0"/>
              <a:t>Orthogonal Transforms: </a:t>
            </a:r>
            <a:endParaRPr lang="en-IN" dirty="0"/>
          </a:p>
        </p:txBody>
      </p:sp>
    </p:spTree>
    <p:extLst>
      <p:ext uri="{BB962C8B-B14F-4D97-AF65-F5344CB8AC3E}">
        <p14:creationId xmlns:p14="http://schemas.microsoft.com/office/powerpoint/2010/main" val="32782820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Basis vectors of orthogonal transforms </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8DDD3EC-FFFB-48D6-9AAD-CB0535444745}"/>
                  </a:ext>
                </a:extLst>
              </p:cNvPr>
              <p:cNvSpPr txBox="1"/>
              <p:nvPr/>
            </p:nvSpPr>
            <p:spPr>
              <a:xfrm>
                <a:off x="1049507" y="1855433"/>
                <a:ext cx="10515600" cy="4968540"/>
              </a:xfrm>
              <a:prstGeom prst="rect">
                <a:avLst/>
              </a:prstGeom>
              <a:noFill/>
            </p:spPr>
            <p:txBody>
              <a:bodyPr wrap="square" rtlCol="0">
                <a:spAutoFit/>
              </a:bodyPr>
              <a:lstStyle/>
              <a:p>
                <a:pPr>
                  <a:lnSpc>
                    <a:spcPct val="150000"/>
                  </a:lnSpc>
                </a:pPr>
                <a:r>
                  <a:rPr lang="en-US" dirty="0"/>
                  <a:t>The general orthogonal series expansion for an </a:t>
                </a:r>
                <a:r>
                  <a:rPr lang="en-US" i="1" dirty="0"/>
                  <a:t>N X N </a:t>
                </a:r>
                <a:r>
                  <a:rPr lang="en-US" dirty="0"/>
                  <a:t>image </a:t>
                </a:r>
                <a:r>
                  <a:rPr lang="en-US" i="1" dirty="0"/>
                  <a:t>u(</a:t>
                </a:r>
                <a:r>
                  <a:rPr lang="en-US" i="1" dirty="0" err="1"/>
                  <a:t>m,n</a:t>
                </a:r>
                <a:r>
                  <a:rPr lang="en-US" i="1" dirty="0"/>
                  <a:t>)</a:t>
                </a:r>
                <a:r>
                  <a:rPr lang="en-US" dirty="0"/>
                  <a:t> is a pair of transformation of the form </a:t>
                </a:r>
              </a:p>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𝑚</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−1</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−1</m:t>
                              </m:r>
                            </m:sup>
                            <m:e>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e>
                          </m:nary>
                        </m:e>
                      </m:nary>
                    </m:oMath>
                  </m:oMathPara>
                </a14:m>
                <a:endParaRPr lang="en-IN" dirty="0"/>
              </a:p>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d>
                        <m:dPr>
                          <m:ctrlPr>
                            <a:rPr lang="en-US" i="1">
                              <a:latin typeface="Cambria Math" panose="02040503050406030204" pitchFamily="18" charset="0"/>
                            </a:rPr>
                          </m:ctrlPr>
                        </m:dPr>
                        <m:e>
                          <m:r>
                            <a:rPr lang="en-US" b="0" i="1" smtClean="0">
                              <a:latin typeface="Cambria Math" panose="02040503050406030204" pitchFamily="18" charset="0"/>
                            </a:rPr>
                            <m:t>𝑚</m:t>
                          </m:r>
                          <m:r>
                            <a:rPr lang="en-US" i="1">
                              <a:latin typeface="Cambria Math" panose="02040503050406030204" pitchFamily="18" charset="0"/>
                            </a:rPr>
                            <m:t>,</m:t>
                          </m:r>
                          <m:r>
                            <a:rPr lang="en-US" b="0" i="1" smtClean="0">
                              <a:latin typeface="Cambria Math" panose="02040503050406030204" pitchFamily="18" charset="0"/>
                            </a:rPr>
                            <m:t>𝑛</m:t>
                          </m:r>
                        </m:e>
                      </m:d>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nary>
                            <m:naryPr>
                              <m:chr m:val="∑"/>
                              <m:ctrlPr>
                                <a:rPr lang="en-US" i="1">
                                  <a:latin typeface="Cambria Math" panose="02040503050406030204" pitchFamily="18" charset="0"/>
                                </a:rPr>
                              </m:ctrlPr>
                            </m:naryPr>
                            <m:sub>
                              <m:r>
                                <a:rPr lang="en-US" b="0" i="1" smtClean="0">
                                  <a:latin typeface="Cambria Math" panose="02040503050406030204" pitchFamily="18" charset="0"/>
                                </a:rPr>
                                <m:t>𝑙</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𝑙</m:t>
                                  </m:r>
                                </m:e>
                              </m:d>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e>
                                <m:sup>
                                  <m:r>
                                    <a:rPr lang="en-US" b="0" i="1" smtClean="0">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r>
                                <a:rPr lang="en-US" i="1">
                                  <a:latin typeface="Cambria Math" panose="02040503050406030204" pitchFamily="18" charset="0"/>
                                </a:rPr>
                                <m:t>                                                  0</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−1</m:t>
                              </m:r>
                            </m:e>
                          </m:nary>
                        </m:e>
                      </m:nary>
                    </m:oMath>
                  </m:oMathPara>
                </a14:m>
                <a:endParaRPr lang="en-IN" dirty="0"/>
              </a:p>
              <a:p>
                <a:pPr lvl="3">
                  <a:lnSpc>
                    <a:spcPct val="15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sub>
                    </m:sSub>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oMath>
                </a14:m>
                <a:r>
                  <a:rPr lang="en-IN" dirty="0"/>
                  <a:t>: image transform, set of complete orthonormal discrete basis functions satisfying the orthonormality and completeness property.</a:t>
                </a:r>
              </a:p>
              <a:p>
                <a:pPr lvl="3">
                  <a:lnSpc>
                    <a:spcPct val="150000"/>
                  </a:lnSpc>
                </a:pPr>
                <a:endParaRPr lang="en-IN" dirty="0"/>
              </a:p>
              <a:p>
                <a:pPr marL="742950" lvl="1" indent="-285750">
                  <a:lnSpc>
                    <a:spcPct val="150000"/>
                  </a:lnSpc>
                  <a:buFont typeface="Arial" panose="020B0604020202020204" pitchFamily="34" charset="0"/>
                  <a:buChar char="•"/>
                </a:pPr>
                <a:r>
                  <a:rPr lang="en-IN" dirty="0"/>
                  <a:t>Orthonormality: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𝑚</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𝑎</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sub>
                            </m:sSub>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𝑎</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b>
                                </m:sSub>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r>
                              <a:rPr lang="en-US" b="0" i="1" smtClean="0">
                                <a:latin typeface="Cambria Math" panose="02040503050406030204" pitchFamily="18" charset="0"/>
                              </a:rPr>
                              <m:t>=</m:t>
                            </m:r>
                            <m:r>
                              <m:rPr>
                                <m:sty m:val="p"/>
                              </m:rPr>
                              <a:rPr lang="el-GR" b="0" i="1" smtClean="0">
                                <a:latin typeface="Cambria Math" panose="02040503050406030204" pitchFamily="18" charset="0"/>
                              </a:rPr>
                              <m:t>δ</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  </m:t>
                                </m:r>
                              </m:sup>
                            </m:sSup>
                            <m:r>
                              <a:rPr lang="en-US" b="0" i="1" smtClean="0">
                                <a:latin typeface="Cambria Math" panose="02040503050406030204" pitchFamily="18" charset="0"/>
                              </a:rPr>
                              <m:t>, </m:t>
                            </m:r>
                            <m:r>
                              <a:rPr lang="en-US" b="0" i="1" smtClean="0">
                                <a:latin typeface="Cambria Math" panose="02040503050406030204" pitchFamily="18" charset="0"/>
                              </a:rPr>
                              <m:t>𝑙</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m:t>
                                </m:r>
                              </m:sup>
                            </m:sSup>
                            <m:r>
                              <a:rPr lang="en-US" b="0" i="1" smtClean="0">
                                <a:latin typeface="Cambria Math" panose="02040503050406030204" pitchFamily="18" charset="0"/>
                              </a:rPr>
                              <m:t>)</m:t>
                            </m:r>
                          </m:e>
                        </m:nary>
                      </m:e>
                    </m:nary>
                  </m:oMath>
                </a14:m>
                <a:endParaRPr lang="en-IN" dirty="0"/>
              </a:p>
              <a:p>
                <a:pPr marL="742950" lvl="1" indent="-285750">
                  <a:lnSpc>
                    <a:spcPct val="150000"/>
                  </a:lnSpc>
                  <a:buFont typeface="Arial" panose="020B0604020202020204" pitchFamily="34" charset="0"/>
                  <a:buChar char="•"/>
                </a:pPr>
                <a:r>
                  <a:rPr lang="en-IN" dirty="0"/>
                  <a:t>Completeness:</a:t>
                </a:r>
                <a:r>
                  <a:rPr lang="en-US" dirty="0"/>
                  <a:t>                     </a:t>
                </a:r>
                <a14:m>
                  <m:oMath xmlns:m="http://schemas.openxmlformats.org/officeDocument/2006/math">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nary>
                          <m:naryPr>
                            <m:chr m:val="∑"/>
                            <m:ctrlPr>
                              <a:rPr lang="en-US" i="1">
                                <a:latin typeface="Cambria Math" panose="02040503050406030204" pitchFamily="18" charset="0"/>
                              </a:rPr>
                            </m:ctrlPr>
                          </m:naryPr>
                          <m:sub>
                            <m:r>
                              <a:rPr lang="en-US" b="0" i="1" smtClean="0">
                                <a:latin typeface="Cambria Math" panose="02040503050406030204" pitchFamily="18" charset="0"/>
                              </a:rPr>
                              <m:t>𝑙</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𝑎</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sub>
                            </m:sSub>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𝑎</m:t>
                                    </m:r>
                                  </m:e>
                                  <m:sub>
                                    <m:r>
                                      <a:rPr lang="en-US" i="1">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𝑙</m:t>
                                    </m:r>
                                  </m:sub>
                                </m:sSub>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𝑚</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𝑛</m:t>
                                </m:r>
                                <m:r>
                                  <a:rPr lang="en-US" b="0" i="1" smtClean="0">
                                    <a:latin typeface="Cambria Math" panose="02040503050406030204" pitchFamily="18" charset="0"/>
                                  </a:rPr>
                                  <m:t>′</m:t>
                                </m:r>
                              </m:e>
                            </m:d>
                            <m:r>
                              <a:rPr lang="en-US" i="1">
                                <a:latin typeface="Cambria Math" panose="02040503050406030204" pitchFamily="18" charset="0"/>
                              </a:rPr>
                              <m:t>=</m:t>
                            </m:r>
                            <m:r>
                              <m:rPr>
                                <m:sty m:val="p"/>
                              </m:rPr>
                              <a:rPr lang="el-GR" i="1">
                                <a:latin typeface="Cambria Math" panose="02040503050406030204" pitchFamily="18" charset="0"/>
                              </a:rPr>
                              <m:t>δ</m:t>
                            </m:r>
                            <m:r>
                              <a:rPr lang="en-US" i="1">
                                <a:latin typeface="Cambria Math" panose="02040503050406030204" pitchFamily="18" charset="0"/>
                              </a:rPr>
                              <m:t> (</m:t>
                            </m:r>
                            <m:r>
                              <a:rPr lang="en-US" b="0" i="1" smtClean="0">
                                <a:latin typeface="Cambria Math" panose="02040503050406030204" pitchFamily="18" charset="0"/>
                              </a:rPr>
                              <m:t>𝑚</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r>
                              <a:rPr lang="en-US" i="1">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e>
                        </m:nary>
                      </m:e>
                    </m:nary>
                  </m:oMath>
                </a14:m>
                <a:endParaRPr lang="en-IN" dirty="0"/>
              </a:p>
            </p:txBody>
          </p:sp>
        </mc:Choice>
        <mc:Fallback xmlns="">
          <p:sp>
            <p:nvSpPr>
              <p:cNvPr id="4" name="TextBox 3">
                <a:extLst>
                  <a:ext uri="{FF2B5EF4-FFF2-40B4-BE49-F238E27FC236}">
                    <a16:creationId xmlns:a16="http://schemas.microsoft.com/office/drawing/2014/main" id="{B8DDD3EC-FFFB-48D6-9AAD-CB0535444745}"/>
                  </a:ext>
                </a:extLst>
              </p:cNvPr>
              <p:cNvSpPr txBox="1">
                <a:spLocks noRot="1" noChangeAspect="1" noMove="1" noResize="1" noEditPoints="1" noAdjustHandles="1" noChangeArrowheads="1" noChangeShapeType="1" noTextEdit="1"/>
              </p:cNvSpPr>
              <p:nvPr/>
            </p:nvSpPr>
            <p:spPr>
              <a:xfrm>
                <a:off x="1049507" y="1855433"/>
                <a:ext cx="10515600" cy="4968540"/>
              </a:xfrm>
              <a:prstGeom prst="rect">
                <a:avLst/>
              </a:prstGeom>
              <a:blipFill>
                <a:blip r:embed="rId4"/>
                <a:stretch>
                  <a:fillRect l="-464" r="-348" b="-12761"/>
                </a:stretch>
              </a:blipFill>
            </p:spPr>
            <p:txBody>
              <a:bodyPr/>
              <a:lstStyle/>
              <a:p>
                <a:r>
                  <a:rPr lang="en-IN">
                    <a:noFill/>
                  </a:rPr>
                  <a:t> </a:t>
                </a:r>
              </a:p>
            </p:txBody>
          </p:sp>
        </mc:Fallback>
      </mc:AlternateContent>
    </p:spTree>
    <p:extLst>
      <p:ext uri="{BB962C8B-B14F-4D97-AF65-F5344CB8AC3E}">
        <p14:creationId xmlns:p14="http://schemas.microsoft.com/office/powerpoint/2010/main" val="34215330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Basis vectors of orthogonal transforms </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BC7A1-B71E-4B6F-B56D-8FEB44955049}"/>
                  </a:ext>
                </a:extLst>
              </p:cNvPr>
              <p:cNvSpPr txBox="1"/>
              <p:nvPr/>
            </p:nvSpPr>
            <p:spPr>
              <a:xfrm>
                <a:off x="1295769" y="1953087"/>
                <a:ext cx="9978501" cy="4464812"/>
              </a:xfrm>
              <a:prstGeom prst="rect">
                <a:avLst/>
              </a:prstGeom>
              <a:noFill/>
            </p:spPr>
            <p:txBody>
              <a:bodyPr wrap="square" rtlCol="0">
                <a:spAutoFit/>
              </a:bodyPr>
              <a:lstStyle/>
              <a:p>
                <a:pPr>
                  <a:lnSpc>
                    <a:spcPct val="150000"/>
                  </a:lnSpc>
                </a:pPr>
                <a14:m>
                  <m:oMath xmlns:m="http://schemas.openxmlformats.org/officeDocument/2006/math">
                    <m:r>
                      <a:rPr lang="en-US"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d>
                  </m:oMath>
                </a14:m>
                <a:r>
                  <a:rPr lang="en-IN" dirty="0"/>
                  <a:t>: transformed coefficients, and </a:t>
                </a:r>
                <a:r>
                  <a:rPr lang="en-IN" b="1" dirty="0"/>
                  <a:t>V</a:t>
                </a:r>
                <a14:m>
                  <m:oMath xmlns:m="http://schemas.openxmlformats.org/officeDocument/2006/math">
                    <m:r>
                      <a:rPr lang="el-GR"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oMath>
                </a14:m>
                <a:r>
                  <a:rPr lang="en-IN" dirty="0"/>
                  <a:t> : transformed images.</a:t>
                </a:r>
              </a:p>
              <a:p>
                <a:pPr>
                  <a:lnSpc>
                    <a:spcPct val="150000"/>
                  </a:lnSpc>
                </a:pPr>
                <a:endParaRPr lang="en-IN" dirty="0"/>
              </a:p>
              <a:p>
                <a:pPr>
                  <a:lnSpc>
                    <a:spcPct val="150000"/>
                  </a:lnSpc>
                </a:pPr>
                <a:r>
                  <a:rPr lang="en-IN" dirty="0"/>
                  <a:t>Orthonormality :  assures any truncated series expansion of the form </a:t>
                </a:r>
              </a:p>
              <a:p>
                <a:pPr lvl="4">
                  <a:lnSpc>
                    <a:spcPct val="150000"/>
                  </a:lnSpc>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𝑄</m:t>
                          </m:r>
                        </m:sub>
                      </m:sSub>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r>
                        <a:rPr lang="en-US" i="1" smtClean="0">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𝑃</m:t>
                          </m:r>
                          <m:r>
                            <a:rPr lang="en-US" i="1">
                              <a:latin typeface="Cambria Math" panose="02040503050406030204" pitchFamily="18" charset="0"/>
                            </a:rPr>
                            <m:t>−1</m:t>
                          </m:r>
                        </m:sup>
                        <m:e>
                          <m:nary>
                            <m:naryPr>
                              <m:chr m:val="∑"/>
                              <m:ctrlPr>
                                <a:rPr lang="en-US" i="1">
                                  <a:latin typeface="Cambria Math" panose="02040503050406030204" pitchFamily="18" charset="0"/>
                                </a:rPr>
                              </m:ctrlPr>
                            </m:naryPr>
                            <m:sub>
                              <m:r>
                                <a:rPr lang="en-US" b="0" i="1" smtClean="0">
                                  <a:latin typeface="Cambria Math" panose="02040503050406030204" pitchFamily="18" charset="0"/>
                                </a:rPr>
                                <m:t>𝑙</m:t>
                              </m:r>
                              <m:r>
                                <a:rPr lang="en-US" i="1">
                                  <a:latin typeface="Cambria Math" panose="02040503050406030204" pitchFamily="18" charset="0"/>
                                </a:rPr>
                                <m:t>=0</m:t>
                              </m:r>
                            </m:sub>
                            <m:sup>
                              <m:r>
                                <a:rPr lang="en-US" b="0" i="1" smtClean="0">
                                  <a:latin typeface="Cambria Math" panose="02040503050406030204" pitchFamily="18" charset="0"/>
                                </a:rPr>
                                <m:t>𝑄</m:t>
                              </m:r>
                              <m:r>
                                <a:rPr lang="en-US" i="1">
                                  <a:latin typeface="Cambria Math" panose="02040503050406030204" pitchFamily="18" charset="0"/>
                                </a:rPr>
                                <m:t>−1</m:t>
                              </m:r>
                            </m:sup>
                            <m:e>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d>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sub>
                                  </m:sSub>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r>
                                <a:rPr lang="en-US" i="1">
                                  <a:latin typeface="Cambria Math" panose="02040503050406030204" pitchFamily="18" charset="0"/>
                                </a:rPr>
                                <m:t>                                                  </m:t>
                              </m:r>
                              <m:r>
                                <a:rPr lang="en-US" b="0" i="1" smtClean="0">
                                  <a:latin typeface="Cambria Math" panose="02040503050406030204" pitchFamily="18" charset="0"/>
                                </a:rPr>
                                <m:t>𝑃</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e>
                          </m:nary>
                        </m:e>
                      </m:nary>
                    </m:oMath>
                  </m:oMathPara>
                </a14:m>
                <a:endParaRPr lang="en-IN" dirty="0"/>
              </a:p>
              <a:p>
                <a:pPr>
                  <a:lnSpc>
                    <a:spcPct val="150000"/>
                  </a:lnSpc>
                </a:pPr>
                <a:r>
                  <a:rPr lang="en-IN" dirty="0"/>
                  <a:t> minimize the sum of square error,</a:t>
                </a:r>
              </a:p>
              <a:p>
                <a:pPr lvl="4" algn="ctr">
                  <a:lnSpc>
                    <a:spcPct val="150000"/>
                  </a:lnSpc>
                </a:pPr>
                <a14:m>
                  <m:oMathPara xmlns:m="http://schemas.openxmlformats.org/officeDocument/2006/math">
                    <m:oMathParaPr>
                      <m:jc m:val="left"/>
                    </m:oMathParaPr>
                    <m:oMath xmlns:m="http://schemas.openxmlformats.org/officeDocument/2006/math">
                      <m:sSup>
                        <m:sSupPr>
                          <m:ctrlPr>
                            <a:rPr lang="en-IN" i="1" smtClean="0">
                              <a:latin typeface="Cambria Math" panose="02040503050406030204" pitchFamily="18" charset="0"/>
                            </a:rPr>
                          </m:ctrlPr>
                        </m:sSupPr>
                        <m:e>
                          <m:sSub>
                            <m:sSubPr>
                              <m:ctrlPr>
                                <a:rPr lang="en-IN" i="1" smtClean="0">
                                  <a:latin typeface="Cambria Math" panose="02040503050406030204" pitchFamily="18" charset="0"/>
                                </a:rPr>
                              </m:ctrlPr>
                            </m:sSubPr>
                            <m:e>
                              <m:r>
                                <m:rPr>
                                  <m:sty m:val="p"/>
                                </m:rPr>
                                <a:rPr lang="el-GR" i="1">
                                  <a:latin typeface="Cambria Math" panose="02040503050406030204" pitchFamily="18" charset="0"/>
                                </a:rPr>
                                <m:t>σ</m:t>
                              </m:r>
                            </m:e>
                            <m:sub>
                              <m:r>
                                <a:rPr lang="en-US" b="0" i="1" smtClean="0">
                                  <a:latin typeface="Cambria Math" panose="02040503050406030204" pitchFamily="18" charset="0"/>
                                </a:rPr>
                                <m:t>𝑒</m:t>
                              </m:r>
                            </m:sub>
                          </m:sSub>
                        </m:e>
                        <m:sup>
                          <m:r>
                            <a:rPr lang="en-US" b="0" i="1" smtClean="0">
                              <a:latin typeface="Cambria Math" panose="02040503050406030204" pitchFamily="18" charset="0"/>
                            </a:rPr>
                            <m:t>2</m:t>
                          </m:r>
                        </m:sup>
                      </m:sSup>
                      <m:r>
                        <a:rPr lang="en-IN"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𝑚</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𝑄</m:t>
                                      </m:r>
                                    </m:sub>
                                  </m:sSub>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e>
                          </m:nary>
                        </m:e>
                      </m:nary>
                    </m:oMath>
                  </m:oMathPara>
                </a14:m>
                <a:endParaRPr lang="en-IN" dirty="0"/>
              </a:p>
              <a:p>
                <a:pPr>
                  <a:lnSpc>
                    <a:spcPct val="150000"/>
                  </a:lnSpc>
                </a:pPr>
                <a:r>
                  <a:rPr lang="en-IN" dirty="0"/>
                  <a:t> Completeness : assures </a:t>
                </a:r>
                <a14:m>
                  <m:oMath xmlns:m="http://schemas.openxmlformats.org/officeDocument/2006/math">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m:rPr>
                                <m:sty m:val="p"/>
                              </m:rPr>
                              <a:rPr lang="el-GR" i="1">
                                <a:latin typeface="Cambria Math" panose="02040503050406030204" pitchFamily="18" charset="0"/>
                              </a:rPr>
                              <m:t>σ</m:t>
                            </m:r>
                          </m:e>
                          <m:sub>
                            <m:r>
                              <a:rPr lang="en-US" i="1">
                                <a:latin typeface="Cambria Math" panose="02040503050406030204" pitchFamily="18" charset="0"/>
                              </a:rPr>
                              <m:t>𝑒</m:t>
                            </m:r>
                          </m:sub>
                        </m:sSub>
                      </m:e>
                      <m:sup>
                        <m:r>
                          <a:rPr lang="en-US" i="1">
                            <a:latin typeface="Cambria Math" panose="02040503050406030204" pitchFamily="18" charset="0"/>
                          </a:rPr>
                          <m:t>2</m:t>
                        </m:r>
                      </m:sup>
                    </m:sSup>
                  </m:oMath>
                </a14:m>
                <a:r>
                  <a:rPr lang="en-IN" dirty="0"/>
                  <a:t> is zero for </a:t>
                </a:r>
                <a:r>
                  <a:rPr lang="en-IN" i="1" dirty="0"/>
                  <a:t>P=Q=N</a:t>
                </a:r>
              </a:p>
            </p:txBody>
          </p:sp>
        </mc:Choice>
        <mc:Fallback xmlns="">
          <p:sp>
            <p:nvSpPr>
              <p:cNvPr id="7" name="TextBox 6">
                <a:extLst>
                  <a:ext uri="{FF2B5EF4-FFF2-40B4-BE49-F238E27FC236}">
                    <a16:creationId xmlns:a16="http://schemas.microsoft.com/office/drawing/2014/main" id="{5D5BC7A1-B71E-4B6F-B56D-8FEB44955049}"/>
                  </a:ext>
                </a:extLst>
              </p:cNvPr>
              <p:cNvSpPr txBox="1">
                <a:spLocks noRot="1" noChangeAspect="1" noMove="1" noResize="1" noEditPoints="1" noAdjustHandles="1" noChangeArrowheads="1" noChangeShapeType="1" noTextEdit="1"/>
              </p:cNvSpPr>
              <p:nvPr/>
            </p:nvSpPr>
            <p:spPr>
              <a:xfrm>
                <a:off x="1295769" y="1953087"/>
                <a:ext cx="9978501" cy="4464812"/>
              </a:xfrm>
              <a:prstGeom prst="rect">
                <a:avLst/>
              </a:prstGeom>
              <a:blipFill>
                <a:blip r:embed="rId4"/>
                <a:stretch>
                  <a:fillRect l="-550" b="-1228"/>
                </a:stretch>
              </a:blipFill>
            </p:spPr>
            <p:txBody>
              <a:bodyPr/>
              <a:lstStyle/>
              <a:p>
                <a:r>
                  <a:rPr lang="en-IN">
                    <a:noFill/>
                  </a:rPr>
                  <a:t> </a:t>
                </a:r>
              </a:p>
            </p:txBody>
          </p:sp>
        </mc:Fallback>
      </mc:AlternateContent>
    </p:spTree>
    <p:extLst>
      <p:ext uri="{BB962C8B-B14F-4D97-AF65-F5344CB8AC3E}">
        <p14:creationId xmlns:p14="http://schemas.microsoft.com/office/powerpoint/2010/main" val="18574027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Separable Unitary Transforms: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D3495B-92E4-48F6-B2EB-BCFD5F275146}"/>
                  </a:ext>
                </a:extLst>
              </p:cNvPr>
              <p:cNvSpPr txBox="1"/>
              <p:nvPr/>
            </p:nvSpPr>
            <p:spPr>
              <a:xfrm>
                <a:off x="1047565" y="2068497"/>
                <a:ext cx="10875146" cy="1511696"/>
              </a:xfrm>
              <a:prstGeom prst="rect">
                <a:avLst/>
              </a:prstGeom>
              <a:noFill/>
            </p:spPr>
            <p:txBody>
              <a:bodyPr wrap="square" rtlCol="0">
                <a:spAutoFit/>
              </a:bodyPr>
              <a:lstStyle/>
              <a:p>
                <a:r>
                  <a:rPr lang="en-US" dirty="0"/>
                  <a:t># of Computations for</a:t>
                </a:r>
              </a:p>
              <a:p>
                <a:pPr algn="ctr"/>
                <a:r>
                  <a:rPr lang="en-US" dirty="0"/>
                  <a:t>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𝑚</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sub>
                            </m:sSub>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r>
                              <a:rPr lang="en-US" i="1">
                                <a:latin typeface="Cambria Math" panose="02040503050406030204" pitchFamily="18" charset="0"/>
                              </a:rPr>
                              <m:t>                                                  </m:t>
                            </m:r>
                          </m:e>
                        </m:nary>
                      </m:e>
                    </m:nary>
                  </m:oMath>
                </a14:m>
                <a:endParaRPr lang="en-IN" i="1" dirty="0">
                  <a:latin typeface="Cambria Math" panose="02040503050406030204" pitchFamily="18" charset="0"/>
                </a:endParaRPr>
              </a:p>
              <a:p>
                <a:r>
                  <a:rPr lang="en-IN" dirty="0">
                    <a:latin typeface="Cambria Math" panose="02040503050406030204" pitchFamily="18" charset="0"/>
                  </a:rPr>
                  <a:t>is </a:t>
                </a:r>
                <a14:m>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4</m:t>
                        </m:r>
                      </m:sup>
                    </m:sSup>
                    <m:r>
                      <a:rPr lang="en-US" b="0" i="1" smtClean="0">
                        <a:latin typeface="Cambria Math" panose="02040503050406030204" pitchFamily="18" charset="0"/>
                      </a:rPr>
                      <m:t>)</m:t>
                    </m:r>
                  </m:oMath>
                </a14:m>
                <a:r>
                  <a:rPr lang="en-IN" dirty="0">
                    <a:latin typeface="Cambria Math" panose="02040503050406030204" pitchFamily="18" charset="0"/>
                  </a:rPr>
                  <a:t>, and can be reduced to </a:t>
                </a:r>
                <a14:m>
                  <m:oMath xmlns:m="http://schemas.openxmlformats.org/officeDocument/2006/math">
                    <m:r>
                      <a:rPr lang="en-US" i="1">
                        <a:latin typeface="Cambria Math" panose="02040503050406030204" pitchFamily="18" charset="0"/>
                      </a:rPr>
                      <m:t>𝑜</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b="0" i="1" smtClean="0">
                            <a:latin typeface="Cambria Math" panose="02040503050406030204" pitchFamily="18" charset="0"/>
                          </a:rPr>
                          <m:t>3</m:t>
                        </m:r>
                      </m:sup>
                    </m:sSup>
                    <m:r>
                      <a:rPr lang="en-US" i="1">
                        <a:latin typeface="Cambria Math" panose="02040503050406030204" pitchFamily="18" charset="0"/>
                      </a:rPr>
                      <m:t>)</m:t>
                    </m:r>
                  </m:oMath>
                </a14:m>
                <a:r>
                  <a:rPr lang="en-IN" dirty="0">
                    <a:latin typeface="Cambria Math" panose="02040503050406030204" pitchFamily="18" charset="0"/>
                  </a:rPr>
                  <a:t> when the transformation is separable </a:t>
                </a:r>
                <a:r>
                  <a:rPr lang="en-IN" dirty="0" err="1">
                    <a:latin typeface="Cambria Math" panose="02040503050406030204" pitchFamily="18" charset="0"/>
                  </a:rPr>
                  <a:t>i.e</a:t>
                </a:r>
                <a:endParaRPr lang="en-IN" dirty="0">
                  <a:latin typeface="Cambria Math" panose="02040503050406030204" pitchFamily="18" charset="0"/>
                </a:endParaRPr>
              </a:p>
              <a:p>
                <a:endParaRPr lang="en-IN"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sub>
                    </m:sSub>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oMath>
                </a14:m>
                <a:r>
                  <a:rPr lang="en-IN" dirty="0">
                    <a:latin typeface="Cambria Math" panose="02040503050406030204" pitchFamily="18" charset="0"/>
                  </a:rPr>
                  <a:t>=</a:t>
                </a:r>
                <a14:m>
                  <m:oMath xmlns:m="http://schemas.openxmlformats.org/officeDocument/2006/math">
                    <m:sSub>
                      <m:sSubPr>
                        <m:ctrlPr>
                          <a:rPr lang="en-IN"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𝑘</m:t>
                        </m:r>
                      </m:sub>
                    </m:sSub>
                    <m:r>
                      <a:rPr lang="en-US" b="0" i="1" dirty="0" smtClean="0">
                        <a:latin typeface="Cambria Math" panose="02040503050406030204" pitchFamily="18" charset="0"/>
                      </a:rPr>
                      <m:t>(</m:t>
                    </m:r>
                    <m:r>
                      <a:rPr lang="en-US" b="0" i="1" dirty="0" smtClean="0">
                        <a:latin typeface="Cambria Math" panose="02040503050406030204" pitchFamily="18" charset="0"/>
                      </a:rPr>
                      <m:t>𝑚</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𝑙</m:t>
                        </m:r>
                      </m:sub>
                    </m:sSub>
                    <m:r>
                      <a:rPr lang="en-US" b="0"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𝑎</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𝑚</m:t>
                        </m:r>
                      </m:e>
                    </m:d>
                    <m:r>
                      <a:rPr lang="en-US" b="0" i="1" dirty="0" smtClean="0">
                        <a:latin typeface="Cambria Math" panose="02040503050406030204" pitchFamily="18" charset="0"/>
                      </a:rPr>
                      <m:t>𝑏</m:t>
                    </m:r>
                    <m:r>
                      <a:rPr lang="en-US" b="0" i="1" dirty="0" smtClean="0">
                        <a:latin typeface="Cambria Math" panose="02040503050406030204" pitchFamily="18" charset="0"/>
                      </a:rPr>
                      <m:t>(</m:t>
                    </m:r>
                    <m:r>
                      <a:rPr lang="en-US" b="0" i="1" dirty="0" smtClean="0">
                        <a:latin typeface="Cambria Math" panose="02040503050406030204" pitchFamily="18" charset="0"/>
                      </a:rPr>
                      <m:t>𝑙</m:t>
                    </m:r>
                    <m:r>
                      <a:rPr lang="en-US" b="0"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rPr>
                      <m:t>)</m:t>
                    </m:r>
                  </m:oMath>
                </a14:m>
                <a:r>
                  <a:rPr lang="en-IN" dirty="0">
                    <a:latin typeface="Cambria Math" panose="02040503050406030204" pitchFamily="18" charset="0"/>
                  </a:rPr>
                  <a:t>                       : </a:t>
                </a:r>
                <a:r>
                  <a:rPr lang="en-IN" b="1" dirty="0">
                    <a:latin typeface="Cambria Math" panose="02040503050406030204" pitchFamily="18" charset="0"/>
                  </a:rPr>
                  <a:t>A</a:t>
                </a:r>
                <a14:m>
                  <m:oMath xmlns:m="http://schemas.openxmlformats.org/officeDocument/2006/math">
                    <m:r>
                      <a:rPr lang="en-IN"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e>
                        </m:d>
                      </m:e>
                    </m:d>
                    <m:r>
                      <a:rPr lang="en-US" b="0" i="1" smtClean="0">
                        <a:latin typeface="Cambria Math" panose="02040503050406030204" pitchFamily="18" charset="0"/>
                      </a:rPr>
                      <m:t> </m:t>
                    </m:r>
                    <m:r>
                      <a:rPr lang="en-US" b="0" i="1" smtClean="0">
                        <a:latin typeface="Cambria Math" panose="02040503050406030204" pitchFamily="18" charset="0"/>
                      </a:rPr>
                      <m:t>𝑎𝑛𝑑</m:t>
                    </m:r>
                    <m:r>
                      <m:rPr>
                        <m:nor/>
                      </m:rPr>
                      <a:rPr lang="en-US" b="0" i="0" smtClean="0">
                        <a:latin typeface="Cambria Math" panose="02040503050406030204" pitchFamily="18" charset="0"/>
                      </a:rPr>
                      <m:t> </m:t>
                    </m:r>
                    <m:r>
                      <m:rPr>
                        <m:nor/>
                      </m:rPr>
                      <a:rPr lang="en-US" b="1" i="0" dirty="0" smtClean="0">
                        <a:latin typeface="Cambria Math" panose="02040503050406030204" pitchFamily="18" charset="0"/>
                      </a:rPr>
                      <m:t>B</m:t>
                    </m:r>
                    <m:r>
                      <a:rPr lang="en-IN"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𝑏</m:t>
                        </m:r>
                        <m:d>
                          <m:dPr>
                            <m:ctrlPr>
                              <a:rPr lang="en-US" i="1">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𝑛</m:t>
                            </m:r>
                          </m:e>
                        </m:d>
                      </m:e>
                    </m:d>
                  </m:oMath>
                </a14:m>
                <a:r>
                  <a:rPr lang="en-IN" dirty="0">
                    <a:latin typeface="Cambria Math" panose="02040503050406030204" pitchFamily="18" charset="0"/>
                  </a:rPr>
                  <a:t> are unitary, choose </a:t>
                </a:r>
                <a:r>
                  <a:rPr lang="en-IN" b="1" dirty="0">
                    <a:latin typeface="Cambria Math" panose="02040503050406030204" pitchFamily="18" charset="0"/>
                  </a:rPr>
                  <a:t> A</a:t>
                </a:r>
                <a:r>
                  <a:rPr lang="en-IN" dirty="0">
                    <a:latin typeface="Cambria Math" panose="02040503050406030204" pitchFamily="18" charset="0"/>
                  </a:rPr>
                  <a:t>=</a:t>
                </a:r>
                <a:r>
                  <a:rPr lang="en-IN" b="1" dirty="0">
                    <a:latin typeface="Cambria Math" panose="02040503050406030204" pitchFamily="18" charset="0"/>
                  </a:rPr>
                  <a:t>B</a:t>
                </a:r>
              </a:p>
            </p:txBody>
          </p:sp>
        </mc:Choice>
        <mc:Fallback xmlns="">
          <p:sp>
            <p:nvSpPr>
              <p:cNvPr id="3" name="TextBox 2">
                <a:extLst>
                  <a:ext uri="{FF2B5EF4-FFF2-40B4-BE49-F238E27FC236}">
                    <a16:creationId xmlns:a16="http://schemas.microsoft.com/office/drawing/2014/main" id="{FBD3495B-92E4-48F6-B2EB-BCFD5F275146}"/>
                  </a:ext>
                </a:extLst>
              </p:cNvPr>
              <p:cNvSpPr txBox="1">
                <a:spLocks noRot="1" noChangeAspect="1" noMove="1" noResize="1" noEditPoints="1" noAdjustHandles="1" noChangeArrowheads="1" noChangeShapeType="1" noTextEdit="1"/>
              </p:cNvSpPr>
              <p:nvPr/>
            </p:nvSpPr>
            <p:spPr>
              <a:xfrm>
                <a:off x="1047565" y="2068497"/>
                <a:ext cx="10875146" cy="1511696"/>
              </a:xfrm>
              <a:prstGeom prst="rect">
                <a:avLst/>
              </a:prstGeom>
              <a:blipFill>
                <a:blip r:embed="rId4"/>
                <a:stretch>
                  <a:fillRect l="-504" t="-10484" b="-4032"/>
                </a:stretch>
              </a:blipFill>
            </p:spPr>
            <p:txBody>
              <a:bodyPr/>
              <a:lstStyle/>
              <a:p>
                <a:r>
                  <a:rPr lang="en-IN">
                    <a:noFill/>
                  </a:rPr>
                  <a:t> </a:t>
                </a:r>
              </a:p>
            </p:txBody>
          </p:sp>
        </mc:Fallback>
      </mc:AlternateContent>
      <p:cxnSp>
        <p:nvCxnSpPr>
          <p:cNvPr id="10" name="Connector: Elbow 9">
            <a:extLst>
              <a:ext uri="{FF2B5EF4-FFF2-40B4-BE49-F238E27FC236}">
                <a16:creationId xmlns:a16="http://schemas.microsoft.com/office/drawing/2014/main" id="{F6735D7C-3DB4-44BE-9272-9DFD2E5180F1}"/>
              </a:ext>
            </a:extLst>
          </p:cNvPr>
          <p:cNvCxnSpPr>
            <a:cxnSpLocks/>
          </p:cNvCxnSpPr>
          <p:nvPr/>
        </p:nvCxnSpPr>
        <p:spPr>
          <a:xfrm>
            <a:off x="2405849" y="3568010"/>
            <a:ext cx="2041864" cy="28489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DF18FC1-995C-431F-AFBC-CC223AD3CB0F}"/>
              </a:ext>
            </a:extLst>
          </p:cNvPr>
          <p:cNvSpPr txBox="1"/>
          <p:nvPr/>
        </p:nvSpPr>
        <p:spPr>
          <a:xfrm>
            <a:off x="4545366" y="3719744"/>
            <a:ext cx="6365289" cy="369332"/>
          </a:xfrm>
          <a:prstGeom prst="rect">
            <a:avLst/>
          </a:prstGeom>
          <a:noFill/>
        </p:spPr>
        <p:txBody>
          <a:bodyPr wrap="square" rtlCol="0">
            <a:spAutoFit/>
          </a:bodyPr>
          <a:lstStyle/>
          <a:p>
            <a:r>
              <a:rPr lang="en-US" dirty="0"/>
              <a:t>One dimensional complete orthonormal sets of basis vectors.</a:t>
            </a:r>
            <a:endParaRPr lang="en-IN"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89E6C3C-BAAC-49C3-BBD5-7AFB96B208D4}"/>
                  </a:ext>
                </a:extLst>
              </p:cNvPr>
              <p:cNvSpPr txBox="1"/>
              <p:nvPr/>
            </p:nvSpPr>
            <p:spPr>
              <a:xfrm>
                <a:off x="1160015" y="4228627"/>
                <a:ext cx="9871969" cy="2758576"/>
              </a:xfrm>
              <a:prstGeom prst="rect">
                <a:avLst/>
              </a:prstGeom>
              <a:noFill/>
            </p:spPr>
            <p:txBody>
              <a:bodyPr wrap="square" rtlCol="0">
                <a:spAutoFit/>
              </a:bodyPr>
              <a:lstStyle/>
              <a:p>
                <a:r>
                  <a:rPr lang="en-US" dirty="0"/>
                  <a:t>The transformed image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oMath>
                </a14:m>
                <a:r>
                  <a:rPr lang="en-US" dirty="0"/>
                  <a:t>and the reconstructed image </a:t>
                </a:r>
                <a14:m>
                  <m:oMath xmlns:m="http://schemas.openxmlformats.org/officeDocument/2006/math">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r>
                      <a:rPr lang="en-US" i="1">
                        <a:latin typeface="Cambria Math" panose="02040503050406030204" pitchFamily="18" charset="0"/>
                      </a:rPr>
                      <m:t> </m:t>
                    </m:r>
                  </m:oMath>
                </a14:m>
                <a:r>
                  <a:rPr lang="en-US" dirty="0"/>
                  <a:t>would be: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𝑚</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r>
                                <a:rPr lang="en-US" i="1" dirty="0">
                                  <a:latin typeface="Cambria Math" panose="02040503050406030204" pitchFamily="18" charset="0"/>
                                </a:rPr>
                                <m:t>𝑎</m:t>
                              </m:r>
                              <m:d>
                                <m:dPr>
                                  <m:ctrlPr>
                                    <a:rPr lang="en-US" i="1" dirty="0">
                                      <a:latin typeface="Cambria Math" panose="02040503050406030204" pitchFamily="18" charset="0"/>
                                    </a:rPr>
                                  </m:ctrlPr>
                                </m:dPr>
                                <m:e>
                                  <m:r>
                                    <a:rPr lang="en-US" i="1" dirty="0">
                                      <a:latin typeface="Cambria Math" panose="02040503050406030204" pitchFamily="18" charset="0"/>
                                    </a:rPr>
                                    <m:t>𝑘</m:t>
                                  </m:r>
                                  <m:r>
                                    <a:rPr lang="en-US" i="1" dirty="0">
                                      <a:latin typeface="Cambria Math" panose="02040503050406030204" pitchFamily="18" charset="0"/>
                                    </a:rPr>
                                    <m:t>,</m:t>
                                  </m:r>
                                  <m:r>
                                    <a:rPr lang="en-US" i="1" dirty="0">
                                      <a:latin typeface="Cambria Math" panose="02040503050406030204" pitchFamily="18" charset="0"/>
                                    </a:rPr>
                                    <m:t>𝑚</m:t>
                                  </m:r>
                                </m:e>
                              </m:d>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r>
                                <a:rPr lang="en-US" i="1" dirty="0">
                                  <a:latin typeface="Cambria Math" panose="02040503050406030204" pitchFamily="18" charset="0"/>
                                </a:rPr>
                                <m:t>𝑎</m:t>
                              </m:r>
                              <m:d>
                                <m:dPr>
                                  <m:ctrlPr>
                                    <a:rPr lang="en-US" i="1" dirty="0">
                                      <a:latin typeface="Cambria Math" panose="02040503050406030204" pitchFamily="18" charset="0"/>
                                    </a:rPr>
                                  </m:ctrlPr>
                                </m:dPr>
                                <m:e>
                                  <m:r>
                                    <a:rPr lang="en-US" i="1" dirty="0">
                                      <a:latin typeface="Cambria Math" panose="02040503050406030204" pitchFamily="18" charset="0"/>
                                    </a:rPr>
                                    <m:t>𝑙</m:t>
                                  </m:r>
                                  <m:r>
                                    <a:rPr lang="en-US" i="1" dirty="0">
                                      <a:latin typeface="Cambria Math" panose="02040503050406030204" pitchFamily="18" charset="0"/>
                                    </a:rPr>
                                    <m:t>,</m:t>
                                  </m:r>
                                  <m:r>
                                    <a:rPr lang="en-US" i="1" dirty="0">
                                      <a:latin typeface="Cambria Math" panose="02040503050406030204" pitchFamily="18" charset="0"/>
                                    </a:rPr>
                                    <m:t>𝑛</m:t>
                                  </m:r>
                                </m:e>
                              </m:d>
                              <m:r>
                                <a:rPr lang="en-US"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ea typeface="Cambria Math" panose="02040503050406030204" pitchFamily="18" charset="0"/>
                                </a:rPr>
                                <m:t>𝑽</m:t>
                              </m:r>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ea typeface="Cambria Math" panose="02040503050406030204" pitchFamily="18" charset="0"/>
                                </a:rPr>
                                <m:t>𝑨𝑼</m:t>
                              </m:r>
                              <m:sSup>
                                <m:sSupPr>
                                  <m:ctrlPr>
                                    <a:rPr lang="en-US" b="1" i="1" dirty="0">
                                      <a:latin typeface="Cambria Math" panose="02040503050406030204" pitchFamily="18" charset="0"/>
                                      <a:ea typeface="Cambria Math" panose="02040503050406030204" pitchFamily="18" charset="0"/>
                                    </a:rPr>
                                  </m:ctrlPr>
                                </m:sSupPr>
                                <m:e>
                                  <m:r>
                                    <a:rPr lang="en-US" b="1" i="1" dirty="0">
                                      <a:latin typeface="Cambria Math" panose="02040503050406030204" pitchFamily="18" charset="0"/>
                                      <a:ea typeface="Cambria Math" panose="02040503050406030204" pitchFamily="18" charset="0"/>
                                    </a:rPr>
                                    <m:t>𝑨</m:t>
                                  </m:r>
                                </m:e>
                                <m:sup>
                                  <m:r>
                                    <a:rPr lang="en-US" b="1" i="1" dirty="0">
                                      <a:latin typeface="Cambria Math" panose="02040503050406030204" pitchFamily="18" charset="0"/>
                                      <a:ea typeface="Cambria Math" panose="02040503050406030204" pitchFamily="18" charset="0"/>
                                    </a:rPr>
                                    <m:t>𝑻</m:t>
                                  </m:r>
                                </m:sup>
                              </m:sSup>
                            </m:e>
                          </m:nary>
                        </m:e>
                      </m:nary>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d>
                        <m:dPr>
                          <m:ctrlPr>
                            <a:rPr lang="en-US" i="1">
                              <a:latin typeface="Cambria Math" panose="02040503050406030204" pitchFamily="18" charset="0"/>
                            </a:rPr>
                          </m:ctrlPr>
                        </m:dPr>
                        <m:e>
                          <m:r>
                            <a:rPr lang="en-US" b="0" i="1" smtClean="0">
                              <a:latin typeface="Cambria Math" panose="02040503050406030204" pitchFamily="18" charset="0"/>
                            </a:rPr>
                            <m:t>𝑚</m:t>
                          </m:r>
                          <m:r>
                            <a:rPr lang="en-US" i="1">
                              <a:latin typeface="Cambria Math" panose="02040503050406030204" pitchFamily="18" charset="0"/>
                            </a:rPr>
                            <m:t>,</m:t>
                          </m:r>
                          <m:r>
                            <a:rPr lang="en-US" b="0" i="1" smtClean="0">
                              <a:latin typeface="Cambria Math" panose="02040503050406030204" pitchFamily="18" charset="0"/>
                            </a:rPr>
                            <m:t>𝑛</m:t>
                          </m:r>
                        </m:e>
                      </m:d>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nary>
                            <m:naryPr>
                              <m:chr m:val="∑"/>
                              <m:ctrlPr>
                                <a:rPr lang="en-US" i="1">
                                  <a:latin typeface="Cambria Math" panose="02040503050406030204" pitchFamily="18" charset="0"/>
                                </a:rPr>
                              </m:ctrlPr>
                            </m:naryPr>
                            <m:sub>
                              <m:r>
                                <a:rPr lang="en-US" b="0" i="1" smtClean="0">
                                  <a:latin typeface="Cambria Math" panose="02040503050406030204" pitchFamily="18" charset="0"/>
                                </a:rPr>
                                <m:t>𝑙</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d>
                                <m:dPr>
                                  <m:ctrlPr>
                                    <a:rPr lang="en-US" i="1" dirty="0">
                                      <a:latin typeface="Cambria Math" panose="02040503050406030204" pitchFamily="18" charset="0"/>
                                    </a:rPr>
                                  </m:ctrlPr>
                                </m:dPr>
                                <m:e>
                                  <m:r>
                                    <a:rPr lang="en-US" i="1" dirty="0">
                                      <a:latin typeface="Cambria Math" panose="02040503050406030204" pitchFamily="18" charset="0"/>
                                    </a:rPr>
                                    <m:t>𝑘</m:t>
                                  </m:r>
                                  <m:r>
                                    <a:rPr lang="en-US" i="1" dirty="0">
                                      <a:latin typeface="Cambria Math" panose="02040503050406030204" pitchFamily="18" charset="0"/>
                                    </a:rPr>
                                    <m:t>,</m:t>
                                  </m:r>
                                  <m:r>
                                    <a:rPr lang="en-US" i="1" dirty="0">
                                      <a:latin typeface="Cambria Math" panose="02040503050406030204" pitchFamily="18" charset="0"/>
                                    </a:rPr>
                                    <m:t>𝑚</m:t>
                                  </m:r>
                                </m:e>
                              </m:d>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𝑙</m:t>
                                  </m:r>
                                </m:e>
                              </m:d>
                              <m:r>
                                <a:rPr lang="en-US" i="1" dirty="0">
                                  <a:latin typeface="Cambria Math" panose="02040503050406030204" pitchFamily="18" charset="0"/>
                                </a:rPr>
                                <m:t>𝑎</m:t>
                              </m:r>
                              <m:d>
                                <m:dPr>
                                  <m:ctrlPr>
                                    <a:rPr lang="en-US" i="1" dirty="0">
                                      <a:latin typeface="Cambria Math" panose="02040503050406030204" pitchFamily="18" charset="0"/>
                                    </a:rPr>
                                  </m:ctrlPr>
                                </m:dPr>
                                <m:e>
                                  <m:r>
                                    <a:rPr lang="en-US" i="1" dirty="0">
                                      <a:latin typeface="Cambria Math" panose="02040503050406030204" pitchFamily="18" charset="0"/>
                                    </a:rPr>
                                    <m:t>𝑙</m:t>
                                  </m:r>
                                  <m:r>
                                    <a:rPr lang="en-US" i="1" dirty="0">
                                      <a:latin typeface="Cambria Math" panose="02040503050406030204" pitchFamily="18" charset="0"/>
                                    </a:rPr>
                                    <m:t>,</m:t>
                                  </m:r>
                                  <m:r>
                                    <a:rPr lang="en-US" i="1" dirty="0">
                                      <a:latin typeface="Cambria Math" panose="02040503050406030204" pitchFamily="18" charset="0"/>
                                    </a:rPr>
                                    <m:t>𝑛</m:t>
                                  </m:r>
                                </m:e>
                              </m:d>
                              <m:r>
                                <a:rPr lang="en-US" i="1" dirty="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𝑼</m:t>
                              </m:r>
                              <m:r>
                                <a:rPr lang="en-US" b="1" i="1" dirty="0">
                                  <a:latin typeface="Cambria Math" panose="02040503050406030204" pitchFamily="18" charset="0"/>
                                  <a:ea typeface="Cambria Math" panose="02040503050406030204" pitchFamily="18" charset="0"/>
                                </a:rPr>
                                <m:t>=</m:t>
                              </m:r>
                              <m:sSup>
                                <m:sSupPr>
                                  <m:ctrlPr>
                                    <a:rPr lang="en-US" b="1" i="1" dirty="0">
                                      <a:latin typeface="Cambria Math" panose="02040503050406030204" pitchFamily="18" charset="0"/>
                                      <a:ea typeface="Cambria Math" panose="02040503050406030204" pitchFamily="18" charset="0"/>
                                    </a:rPr>
                                  </m:ctrlPr>
                                </m:sSupPr>
                                <m:e>
                                  <m:r>
                                    <a:rPr lang="en-US" b="1" i="1" dirty="0">
                                      <a:latin typeface="Cambria Math" panose="02040503050406030204" pitchFamily="18" charset="0"/>
                                      <a:ea typeface="Cambria Math" panose="02040503050406030204" pitchFamily="18" charset="0"/>
                                    </a:rPr>
                                    <m:t>𝑨</m:t>
                                  </m:r>
                                </m:e>
                                <m:sup>
                                  <m:r>
                                    <a:rPr lang="en-US" b="1" i="1" dirty="0" smtClean="0">
                                      <a:latin typeface="Cambria Math" panose="02040503050406030204" pitchFamily="18" charset="0"/>
                                      <a:ea typeface="Cambria Math" panose="02040503050406030204" pitchFamily="18" charset="0"/>
                                    </a:rPr>
                                    <m:t>∗</m:t>
                                  </m:r>
                                  <m:r>
                                    <a:rPr lang="en-US" b="1" i="1" dirty="0">
                                      <a:latin typeface="Cambria Math" panose="02040503050406030204" pitchFamily="18" charset="0"/>
                                      <a:ea typeface="Cambria Math" panose="02040503050406030204" pitchFamily="18" charset="0"/>
                                    </a:rPr>
                                    <m:t>𝑻</m:t>
                                  </m:r>
                                </m:sup>
                              </m:sSup>
                              <m:r>
                                <a:rPr lang="en-US" b="1" i="1" dirty="0" smtClean="0">
                                  <a:latin typeface="Cambria Math" panose="02040503050406030204" pitchFamily="18" charset="0"/>
                                  <a:ea typeface="Cambria Math" panose="02040503050406030204" pitchFamily="18" charset="0"/>
                                </a:rPr>
                                <m:t>𝑽</m:t>
                              </m:r>
                              <m:sSup>
                                <m:sSupPr>
                                  <m:ctrlPr>
                                    <a:rPr lang="en-US" b="1" i="1" dirty="0">
                                      <a:latin typeface="Cambria Math" panose="02040503050406030204" pitchFamily="18" charset="0"/>
                                      <a:ea typeface="Cambria Math" panose="02040503050406030204" pitchFamily="18" charset="0"/>
                                    </a:rPr>
                                  </m:ctrlPr>
                                </m:sSupPr>
                                <m:e>
                                  <m:r>
                                    <a:rPr lang="en-US" b="1" i="1" dirty="0">
                                      <a:latin typeface="Cambria Math" panose="02040503050406030204" pitchFamily="18" charset="0"/>
                                      <a:ea typeface="Cambria Math" panose="02040503050406030204" pitchFamily="18" charset="0"/>
                                    </a:rPr>
                                    <m:t>𝑨</m:t>
                                  </m:r>
                                </m:e>
                                <m:sup>
                                  <m:r>
                                    <a:rPr lang="en-US" b="1" i="1" dirty="0" smtClean="0">
                                      <a:latin typeface="Cambria Math" panose="02040503050406030204" pitchFamily="18" charset="0"/>
                                      <a:ea typeface="Cambria Math" panose="02040503050406030204" pitchFamily="18" charset="0"/>
                                    </a:rPr>
                                    <m:t>∗</m:t>
                                  </m:r>
                                </m:sup>
                              </m:sSup>
                            </m:e>
                          </m:nary>
                        </m:e>
                      </m:nary>
                    </m:oMath>
                  </m:oMathPara>
                </a14:m>
                <a:endParaRPr lang="en-US" dirty="0"/>
              </a:p>
              <a:p>
                <a:r>
                  <a:rPr lang="en-US" dirty="0"/>
                  <a:t> </a:t>
                </a:r>
                <a:endParaRPr lang="en-IN" dirty="0"/>
              </a:p>
            </p:txBody>
          </p:sp>
        </mc:Choice>
        <mc:Fallback xmlns="">
          <p:sp>
            <p:nvSpPr>
              <p:cNvPr id="21" name="TextBox 20">
                <a:extLst>
                  <a:ext uri="{FF2B5EF4-FFF2-40B4-BE49-F238E27FC236}">
                    <a16:creationId xmlns:a16="http://schemas.microsoft.com/office/drawing/2014/main" id="{089E6C3C-BAAC-49C3-BBD5-7AFB96B208D4}"/>
                  </a:ext>
                </a:extLst>
              </p:cNvPr>
              <p:cNvSpPr txBox="1">
                <a:spLocks noRot="1" noChangeAspect="1" noMove="1" noResize="1" noEditPoints="1" noAdjustHandles="1" noChangeArrowheads="1" noChangeShapeType="1" noTextEdit="1"/>
              </p:cNvSpPr>
              <p:nvPr/>
            </p:nvSpPr>
            <p:spPr>
              <a:xfrm>
                <a:off x="1160015" y="4228627"/>
                <a:ext cx="9871969" cy="2758576"/>
              </a:xfrm>
              <a:prstGeom prst="rect">
                <a:avLst/>
              </a:prstGeom>
              <a:blipFill>
                <a:blip r:embed="rId5"/>
                <a:stretch>
                  <a:fillRect l="-494" t="-1327"/>
                </a:stretch>
              </a:blipFill>
            </p:spPr>
            <p:txBody>
              <a:bodyPr/>
              <a:lstStyle/>
              <a:p>
                <a:r>
                  <a:rPr lang="en-IN">
                    <a:noFill/>
                  </a:rPr>
                  <a:t> </a:t>
                </a:r>
              </a:p>
            </p:txBody>
          </p:sp>
        </mc:Fallback>
      </mc:AlternateContent>
    </p:spTree>
    <p:extLst>
      <p:ext uri="{BB962C8B-B14F-4D97-AF65-F5344CB8AC3E}">
        <p14:creationId xmlns:p14="http://schemas.microsoft.com/office/powerpoint/2010/main" val="27836331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Basis Images: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A8CB28-60CE-4965-A930-F7802E5B8C95}"/>
                  </a:ext>
                </a:extLst>
              </p:cNvPr>
              <p:cNvSpPr txBox="1"/>
              <p:nvPr/>
            </p:nvSpPr>
            <p:spPr>
              <a:xfrm>
                <a:off x="1049507" y="1838997"/>
                <a:ext cx="9863092" cy="4341060"/>
              </a:xfrm>
              <a:prstGeom prst="rect">
                <a:avLst/>
              </a:prstGeom>
              <a:noFill/>
            </p:spPr>
            <p:txBody>
              <a:bodyPr wrap="square" rtlCol="0">
                <a:spAutoFit/>
              </a:bodyPr>
              <a:lstStyle/>
              <a:p>
                <a:pPr marL="285750" indent="-285750">
                  <a:lnSpc>
                    <a:spcPct val="150000"/>
                  </a:lnSpc>
                  <a:buFont typeface="Arial" panose="020B0604020202020204" pitchFamily="34" charset="0"/>
                  <a:buChar char="•"/>
                </a:pPr>
                <a14:m>
                  <m:oMath xmlns:m="http://schemas.openxmlformats.org/officeDocument/2006/math">
                    <m:sSup>
                      <m:sSupPr>
                        <m:ctrlPr>
                          <a:rPr lang="en-IN" i="1" smtClean="0">
                            <a:latin typeface="Cambria Math" panose="02040503050406030204" pitchFamily="18" charset="0"/>
                          </a:rPr>
                        </m:ctrlPr>
                      </m:sSupPr>
                      <m:e>
                        <m:sSub>
                          <m:sSubPr>
                            <m:ctrlPr>
                              <a:rPr lang="en-IN"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e>
                      <m:sup>
                        <m:r>
                          <a:rPr lang="en-US" b="0" i="1" smtClean="0">
                            <a:latin typeface="Cambria Math" panose="02040503050406030204" pitchFamily="18" charset="0"/>
                          </a:rPr>
                          <m:t>∗</m:t>
                        </m:r>
                      </m:sup>
                    </m:sSup>
                  </m:oMath>
                </a14:m>
                <a:r>
                  <a:rPr lang="en-IN" dirty="0"/>
                  <a:t>: </a:t>
                </a:r>
                <a14:m>
                  <m:oMath xmlns:m="http://schemas.openxmlformats.org/officeDocument/2006/math">
                    <m:sSup>
                      <m:sSupPr>
                        <m:ctrlPr>
                          <a:rPr lang="en-IN"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𝑡h</m:t>
                        </m:r>
                      </m:sup>
                    </m:sSup>
                  </m:oMath>
                </a14:m>
                <a:r>
                  <a:rPr lang="en-IN" dirty="0"/>
                  <a:t> column of </a:t>
                </a:r>
                <a14:m>
                  <m:oMath xmlns:m="http://schemas.openxmlformats.org/officeDocument/2006/math">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𝑘</m:t>
                            </m:r>
                          </m:sub>
                        </m:sSub>
                      </m:e>
                      <m:sup>
                        <m:r>
                          <a:rPr lang="en-US" b="0" i="1" smtClean="0">
                            <a:latin typeface="Cambria Math" panose="02040503050406030204" pitchFamily="18" charset="0"/>
                          </a:rPr>
                          <m:t>∗</m:t>
                        </m:r>
                        <m:r>
                          <a:rPr lang="en-US" b="0" i="1" smtClean="0">
                            <a:latin typeface="Cambria Math" panose="02040503050406030204" pitchFamily="18" charset="0"/>
                          </a:rPr>
                          <m:t>𝑇</m:t>
                        </m:r>
                      </m:sup>
                    </m:sSup>
                  </m:oMath>
                </a14:m>
                <a:endParaRPr lang="en-IN" dirty="0"/>
              </a:p>
              <a:p>
                <a:pPr marL="285750" indent="-285750">
                  <a:lnSpc>
                    <a:spcPct val="150000"/>
                  </a:lnSpc>
                  <a:buFont typeface="Arial" panose="020B0604020202020204" pitchFamily="34" charset="0"/>
                  <a:buChar char="•"/>
                </a:pPr>
                <a14:m>
                  <m:oMath xmlns:m="http://schemas.openxmlformats.org/officeDocument/2006/math">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e>
                      <m:sup>
                        <m:r>
                          <a:rPr lang="en-US" i="1">
                            <a:latin typeface="Cambria Math" panose="02040503050406030204" pitchFamily="18" charset="0"/>
                          </a:rPr>
                          <m:t>∗</m:t>
                        </m:r>
                      </m:sup>
                    </m:sSup>
                    <m:r>
                      <a:rPr lang="en-US" b="0" i="0" smtClean="0">
                        <a:latin typeface="Cambria Math" panose="02040503050406030204" pitchFamily="18" charset="0"/>
                      </a:rPr>
                      <m:t>=</m:t>
                    </m:r>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𝑘</m:t>
                            </m:r>
                          </m:sub>
                        </m:sSub>
                      </m:e>
                      <m:sup>
                        <m:r>
                          <a:rPr lang="en-US" i="1">
                            <a:latin typeface="Cambria Math" panose="02040503050406030204" pitchFamily="18" charset="0"/>
                          </a:rPr>
                          <m:t>∗</m:t>
                        </m:r>
                      </m:sup>
                    </m:sSup>
                  </m:oMath>
                </a14:m>
                <a:r>
                  <a:rPr lang="en-IN" dirty="0"/>
                  <a:t> </a:t>
                </a:r>
                <a14:m>
                  <m:oMath xmlns:m="http://schemas.openxmlformats.org/officeDocument/2006/math">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𝑙</m:t>
                            </m:r>
                          </m:sub>
                        </m:sSub>
                      </m:e>
                      <m:sup>
                        <m:r>
                          <a:rPr lang="en-US" i="1">
                            <a:latin typeface="Cambria Math" panose="02040503050406030204" pitchFamily="18" charset="0"/>
                          </a:rPr>
                          <m:t>∗</m:t>
                        </m:r>
                        <m:r>
                          <a:rPr lang="en-US" b="0" i="1" smtClean="0">
                            <a:latin typeface="Cambria Math" panose="02040503050406030204" pitchFamily="18" charset="0"/>
                          </a:rPr>
                          <m:t>𝑇</m:t>
                        </m:r>
                      </m:sup>
                    </m:sSup>
                  </m:oMath>
                </a14:m>
                <a:endParaRPr lang="en-IN" dirty="0"/>
              </a:p>
              <a:p>
                <a:pPr marL="285750" indent="-285750">
                  <a:lnSpc>
                    <a:spcPct val="150000"/>
                  </a:lnSpc>
                  <a:buFont typeface="Arial" panose="020B0604020202020204" pitchFamily="34" charset="0"/>
                  <a:buChar char="•"/>
                </a:pPr>
                <a:r>
                  <a:rPr lang="en-IN" dirty="0"/>
                  <a:t>Series  representation for image is</a:t>
                </a:r>
              </a:p>
              <a:p>
                <a:pPr>
                  <a:lnSpc>
                    <a:spcPct val="150000"/>
                  </a:lnSpc>
                </a:pPr>
                <a14:m>
                  <m:oMathPara xmlns:m="http://schemas.openxmlformats.org/officeDocument/2006/math">
                    <m:oMathParaPr>
                      <m:jc m:val="left"/>
                    </m:oMathParaPr>
                    <m:oMath xmlns:m="http://schemas.openxmlformats.org/officeDocument/2006/math">
                      <m:r>
                        <a:rPr lang="en-US" b="1" i="0" smtClean="0">
                          <a:latin typeface="Cambria Math" panose="02040503050406030204" pitchFamily="18" charset="0"/>
                        </a:rPr>
                        <m:t>                                          </m:t>
                      </m:r>
                      <m:r>
                        <a:rPr lang="en-US" b="1" i="0" smtClean="0">
                          <a:latin typeface="Cambria Math" panose="02040503050406030204" pitchFamily="18" charset="0"/>
                        </a:rPr>
                        <m:t>𝐔</m:t>
                      </m:r>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𝑁</m:t>
                          </m:r>
                          <m:r>
                            <a:rPr lang="en-US" i="1">
                              <a:latin typeface="Cambria Math" panose="02040503050406030204" pitchFamily="18" charset="0"/>
                            </a:rPr>
                            <m:t>−1</m:t>
                          </m:r>
                        </m:sup>
                        <m:e>
                          <m:nary>
                            <m:naryPr>
                              <m:chr m:val="∑"/>
                              <m:ctrlPr>
                                <a:rPr lang="en-US" i="1">
                                  <a:latin typeface="Cambria Math" panose="02040503050406030204" pitchFamily="18" charset="0"/>
                                </a:rPr>
                              </m:ctrlPr>
                            </m:naryPr>
                            <m:sub>
                              <m:r>
                                <a:rPr lang="en-US" i="1">
                                  <a:latin typeface="Cambria Math" panose="02040503050406030204" pitchFamily="18" charset="0"/>
                                </a:rPr>
                                <m:t>𝑙</m:t>
                              </m:r>
                              <m:r>
                                <a:rPr lang="en-US" i="1">
                                  <a:latin typeface="Cambria Math" panose="02040503050406030204" pitchFamily="18" charset="0"/>
                                </a:rPr>
                                <m:t>=0</m:t>
                              </m:r>
                            </m:sub>
                            <m:sup>
                              <m:r>
                                <a:rPr lang="en-US" b="0" i="1" smtClean="0">
                                  <a:latin typeface="Cambria Math" panose="02040503050406030204" pitchFamily="18" charset="0"/>
                                </a:rPr>
                                <m:t>𝑁</m:t>
                              </m:r>
                              <m:r>
                                <a:rPr lang="en-US" i="1">
                                  <a:latin typeface="Cambria Math" panose="02040503050406030204" pitchFamily="18" charset="0"/>
                                </a:rPr>
                                <m:t>−1</m:t>
                              </m:r>
                            </m:sup>
                            <m:e>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d>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sub>
                                  </m:sSub>
                                </m:e>
                                <m:sup>
                                  <m:r>
                                    <a:rPr lang="en-US" i="1">
                                      <a:latin typeface="Cambria Math" panose="02040503050406030204" pitchFamily="18" charset="0"/>
                                    </a:rPr>
                                    <m:t>∗</m:t>
                                  </m:r>
                                </m:sup>
                              </m:sSup>
                            </m:e>
                          </m:nary>
                        </m:e>
                      </m:nary>
                    </m:oMath>
                  </m:oMathPara>
                </a14:m>
                <a:endParaRPr lang="en-IN" dirty="0"/>
              </a:p>
              <a:p>
                <a:pPr>
                  <a:lnSpc>
                    <a:spcPct val="150000"/>
                  </a:lnSpc>
                </a:pPr>
                <a:endParaRPr lang="en-IN" dirty="0"/>
              </a:p>
              <a:p>
                <a:pPr>
                  <a:lnSpc>
                    <a:spcPct val="150000"/>
                  </a:lnSpc>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d>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𝑈</m:t>
                                  </m:r>
                                  <m:r>
                                    <a:rPr lang="en-US" b="0" i="1" smtClean="0">
                                      <a:latin typeface="Cambria Math" panose="02040503050406030204" pitchFamily="18" charset="0"/>
                                    </a:rPr>
                                    <m:t>,</m:t>
                                  </m:r>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sub>
                                      </m:sSub>
                                    </m:e>
                                    <m:sup>
                                      <m:r>
                                        <a:rPr lang="en-US" i="1">
                                          <a:latin typeface="Cambria Math" panose="02040503050406030204" pitchFamily="18" charset="0"/>
                                        </a:rPr>
                                        <m:t>∗</m:t>
                                      </m:r>
                                    </m:sup>
                                  </m:sSup>
                                </m:e>
                              </m:d>
                              <m:r>
                                <a:rPr lang="en-US" b="0" i="1" smtClean="0">
                                  <a:latin typeface="Cambria Math" panose="02040503050406030204" pitchFamily="18" charset="0"/>
                                </a:rPr>
                                <m:t>   </m:t>
                              </m:r>
                            </m:e>
                            <m:sub/>
                          </m:sSub>
                        </m:e>
                        <m:sup/>
                      </m:sSup>
                    </m:oMath>
                  </m:oMathPara>
                </a14:m>
                <a:endParaRPr lang="en-IN" dirty="0"/>
              </a:p>
              <a:p>
                <a:pPr marL="285750" indent="-285750">
                  <a:lnSpc>
                    <a:spcPct val="150000"/>
                  </a:lnSpc>
                  <a:buFont typeface="Arial" panose="020B0604020202020204" pitchFamily="34" charset="0"/>
                  <a:buChar char="•"/>
                </a:pPr>
                <a:r>
                  <a:rPr lang="en-IN" dirty="0"/>
                  <a:t>Image is a linear combination of basis images and the transform coefficient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d>
                  </m:oMath>
                </a14:m>
                <a:r>
                  <a:rPr lang="en-IN" i="1" dirty="0"/>
                  <a:t> </a:t>
                </a:r>
                <a:r>
                  <a:rPr lang="en-IN" dirty="0"/>
                  <a:t>is inner product of (</a:t>
                </a:r>
                <a:r>
                  <a:rPr lang="en-IN" dirty="0" err="1"/>
                  <a:t>k,l</a:t>
                </a:r>
                <a:r>
                  <a:rPr lang="en-IN" dirty="0"/>
                  <a:t>)</a:t>
                </a:r>
                <a:r>
                  <a:rPr lang="en-IN" dirty="0" err="1"/>
                  <a:t>th</a:t>
                </a:r>
                <a:r>
                  <a:rPr lang="en-IN" dirty="0"/>
                  <a:t> basis </a:t>
                </a:r>
                <a:r>
                  <a:rPr lang="en-IN" dirty="0" err="1"/>
                  <a:t>iamge</a:t>
                </a:r>
                <a:r>
                  <a:rPr lang="en-IN" dirty="0"/>
                  <a:t> with given image, </a:t>
                </a:r>
                <a:r>
                  <a:rPr lang="en-IN" dirty="0" err="1"/>
                  <a:t>i.e</a:t>
                </a:r>
                <a:r>
                  <a:rPr lang="en-IN" dirty="0"/>
                  <a:t> projection of image on (</a:t>
                </a:r>
                <a:r>
                  <a:rPr lang="en-IN" dirty="0" err="1"/>
                  <a:t>k,l</a:t>
                </a:r>
                <a:r>
                  <a:rPr lang="en-IN" dirty="0"/>
                  <a:t>)</a:t>
                </a:r>
                <a:r>
                  <a:rPr lang="en-IN" dirty="0" err="1"/>
                  <a:t>th</a:t>
                </a:r>
                <a:r>
                  <a:rPr lang="en-IN" dirty="0"/>
                  <a:t>  basis image.</a:t>
                </a:r>
              </a:p>
            </p:txBody>
          </p:sp>
        </mc:Choice>
        <mc:Fallback xmlns="">
          <p:sp>
            <p:nvSpPr>
              <p:cNvPr id="4" name="TextBox 3">
                <a:extLst>
                  <a:ext uri="{FF2B5EF4-FFF2-40B4-BE49-F238E27FC236}">
                    <a16:creationId xmlns:a16="http://schemas.microsoft.com/office/drawing/2014/main" id="{C5A8CB28-60CE-4965-A930-F7802E5B8C95}"/>
                  </a:ext>
                </a:extLst>
              </p:cNvPr>
              <p:cNvSpPr txBox="1">
                <a:spLocks noRot="1" noChangeAspect="1" noMove="1" noResize="1" noEditPoints="1" noAdjustHandles="1" noChangeArrowheads="1" noChangeShapeType="1" noTextEdit="1"/>
              </p:cNvSpPr>
              <p:nvPr/>
            </p:nvSpPr>
            <p:spPr>
              <a:xfrm>
                <a:off x="1049507" y="1838997"/>
                <a:ext cx="9863092" cy="4341060"/>
              </a:xfrm>
              <a:prstGeom prst="rect">
                <a:avLst/>
              </a:prstGeom>
              <a:blipFill>
                <a:blip r:embed="rId4"/>
                <a:stretch>
                  <a:fillRect l="-371" r="-927" b="-1264"/>
                </a:stretch>
              </a:blipFill>
            </p:spPr>
            <p:txBody>
              <a:bodyPr/>
              <a:lstStyle/>
              <a:p>
                <a:r>
                  <a:rPr lang="en-IN">
                    <a:noFill/>
                  </a:rPr>
                  <a:t> </a:t>
                </a:r>
              </a:p>
            </p:txBody>
          </p:sp>
        </mc:Fallback>
      </mc:AlternateContent>
    </p:spTree>
    <p:extLst>
      <p:ext uri="{BB962C8B-B14F-4D97-AF65-F5344CB8AC3E}">
        <p14:creationId xmlns:p14="http://schemas.microsoft.com/office/powerpoint/2010/main" val="539111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C0BC878A-B33A-44F5-80FB-8A740A96E234}"/>
              </a:ext>
            </a:extLst>
          </p:cNvPr>
          <p:cNvSpPr txBox="1"/>
          <p:nvPr/>
        </p:nvSpPr>
        <p:spPr>
          <a:xfrm>
            <a:off x="432618" y="1269507"/>
            <a:ext cx="5808384" cy="369332"/>
          </a:xfrm>
          <a:prstGeom prst="rect">
            <a:avLst/>
          </a:prstGeom>
          <a:noFill/>
        </p:spPr>
        <p:txBody>
          <a:bodyPr wrap="square" rtlCol="0">
            <a:spAutoFit/>
          </a:bodyPr>
          <a:lstStyle/>
          <a:p>
            <a:r>
              <a:rPr lang="en-US" b="1" dirty="0"/>
              <a:t>Terminologies we should know: </a:t>
            </a:r>
            <a:endParaRPr lang="en-IN" b="1" dirty="0"/>
          </a:p>
        </p:txBody>
      </p:sp>
      <p:pic>
        <p:nvPicPr>
          <p:cNvPr id="6" name="Picture 5">
            <a:extLst>
              <a:ext uri="{FF2B5EF4-FFF2-40B4-BE49-F238E27FC236}">
                <a16:creationId xmlns:a16="http://schemas.microsoft.com/office/drawing/2014/main" id="{06CC7462-0CD4-4E51-848F-34CCD0009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6858" y="1531279"/>
            <a:ext cx="8558074" cy="5429550"/>
          </a:xfrm>
          <a:prstGeom prst="rect">
            <a:avLst/>
          </a:prstGeom>
        </p:spPr>
      </p:pic>
    </p:spTree>
    <p:extLst>
      <p:ext uri="{BB962C8B-B14F-4D97-AF65-F5344CB8AC3E}">
        <p14:creationId xmlns:p14="http://schemas.microsoft.com/office/powerpoint/2010/main" val="18717536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Basis Images: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p:pic>
        <p:nvPicPr>
          <p:cNvPr id="10" name="Picture 9">
            <a:extLst>
              <a:ext uri="{FF2B5EF4-FFF2-40B4-BE49-F238E27FC236}">
                <a16:creationId xmlns:a16="http://schemas.microsoft.com/office/drawing/2014/main" id="{F62FDEFC-DDF7-4D7E-83B0-510CB1E1FAD5}"/>
              </a:ext>
            </a:extLst>
          </p:cNvPr>
          <p:cNvPicPr>
            <a:picLocks noChangeAspect="1"/>
          </p:cNvPicPr>
          <p:nvPr/>
        </p:nvPicPr>
        <p:blipFill>
          <a:blip r:embed="rId4"/>
          <a:stretch>
            <a:fillRect/>
          </a:stretch>
        </p:blipFill>
        <p:spPr>
          <a:xfrm>
            <a:off x="701336" y="2020556"/>
            <a:ext cx="9835526" cy="4220446"/>
          </a:xfrm>
          <a:prstGeom prst="rect">
            <a:avLst/>
          </a:prstGeom>
        </p:spPr>
      </p:pic>
    </p:spTree>
    <p:extLst>
      <p:ext uri="{BB962C8B-B14F-4D97-AF65-F5344CB8AC3E}">
        <p14:creationId xmlns:p14="http://schemas.microsoft.com/office/powerpoint/2010/main" val="35074446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Basis Images: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p:pic>
        <p:nvPicPr>
          <p:cNvPr id="3" name="Picture 2">
            <a:extLst>
              <a:ext uri="{FF2B5EF4-FFF2-40B4-BE49-F238E27FC236}">
                <a16:creationId xmlns:a16="http://schemas.microsoft.com/office/drawing/2014/main" id="{7C962891-1838-4C20-A87D-EA6AF1B6E44A}"/>
              </a:ext>
            </a:extLst>
          </p:cNvPr>
          <p:cNvPicPr>
            <a:picLocks noChangeAspect="1"/>
          </p:cNvPicPr>
          <p:nvPr/>
        </p:nvPicPr>
        <p:blipFill>
          <a:blip r:embed="rId4"/>
          <a:stretch>
            <a:fillRect/>
          </a:stretch>
        </p:blipFill>
        <p:spPr>
          <a:xfrm>
            <a:off x="432618" y="2033660"/>
            <a:ext cx="6366680" cy="4623960"/>
          </a:xfrm>
          <a:prstGeom prst="rect">
            <a:avLst/>
          </a:prstGeom>
        </p:spPr>
      </p:pic>
      <p:pic>
        <p:nvPicPr>
          <p:cNvPr id="7" name="Picture 6">
            <a:extLst>
              <a:ext uri="{FF2B5EF4-FFF2-40B4-BE49-F238E27FC236}">
                <a16:creationId xmlns:a16="http://schemas.microsoft.com/office/drawing/2014/main" id="{DDA4E239-F125-4B84-8353-73C05310D232}"/>
              </a:ext>
            </a:extLst>
          </p:cNvPr>
          <p:cNvPicPr>
            <a:picLocks noChangeAspect="1"/>
          </p:cNvPicPr>
          <p:nvPr/>
        </p:nvPicPr>
        <p:blipFill>
          <a:blip r:embed="rId5"/>
          <a:stretch>
            <a:fillRect/>
          </a:stretch>
        </p:blipFill>
        <p:spPr>
          <a:xfrm>
            <a:off x="6951215" y="2033660"/>
            <a:ext cx="4989251" cy="2370447"/>
          </a:xfrm>
          <a:prstGeom prst="rect">
            <a:avLst/>
          </a:prstGeom>
        </p:spPr>
      </p:pic>
    </p:spTree>
    <p:extLst>
      <p:ext uri="{BB962C8B-B14F-4D97-AF65-F5344CB8AC3E}">
        <p14:creationId xmlns:p14="http://schemas.microsoft.com/office/powerpoint/2010/main" val="6574662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650012" y="894867"/>
            <a:ext cx="9568186" cy="461665"/>
          </a:xfrm>
          <a:prstGeom prst="rect">
            <a:avLst/>
          </a:prstGeom>
          <a:noFill/>
        </p:spPr>
        <p:txBody>
          <a:bodyPr wrap="square" rtlCol="0">
            <a:spAutoFit/>
          </a:bodyPr>
          <a:lstStyle/>
          <a:p>
            <a:r>
              <a:rPr lang="en-US" sz="2400" dirty="0"/>
              <a:t>Image Transforms: Basis Images: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p:pic>
        <p:nvPicPr>
          <p:cNvPr id="3" name="Picture 2">
            <a:extLst>
              <a:ext uri="{FF2B5EF4-FFF2-40B4-BE49-F238E27FC236}">
                <a16:creationId xmlns:a16="http://schemas.microsoft.com/office/drawing/2014/main" id="{EA746332-18E6-42D0-918A-C0F44EEE1BB3}"/>
              </a:ext>
            </a:extLst>
          </p:cNvPr>
          <p:cNvPicPr>
            <a:picLocks noChangeAspect="1"/>
          </p:cNvPicPr>
          <p:nvPr/>
        </p:nvPicPr>
        <p:blipFill>
          <a:blip r:embed="rId4"/>
          <a:stretch>
            <a:fillRect/>
          </a:stretch>
        </p:blipFill>
        <p:spPr>
          <a:xfrm>
            <a:off x="385842" y="1697007"/>
            <a:ext cx="5534838" cy="3985791"/>
          </a:xfrm>
          <a:prstGeom prst="rect">
            <a:avLst/>
          </a:prstGeom>
        </p:spPr>
      </p:pic>
      <p:pic>
        <p:nvPicPr>
          <p:cNvPr id="7" name="Picture 6">
            <a:extLst>
              <a:ext uri="{FF2B5EF4-FFF2-40B4-BE49-F238E27FC236}">
                <a16:creationId xmlns:a16="http://schemas.microsoft.com/office/drawing/2014/main" id="{D3C15F06-E408-4FF2-A421-36FF7EB4D8F2}"/>
              </a:ext>
            </a:extLst>
          </p:cNvPr>
          <p:cNvPicPr>
            <a:picLocks noChangeAspect="1"/>
          </p:cNvPicPr>
          <p:nvPr/>
        </p:nvPicPr>
        <p:blipFill>
          <a:blip r:embed="rId5"/>
          <a:stretch>
            <a:fillRect/>
          </a:stretch>
        </p:blipFill>
        <p:spPr>
          <a:xfrm>
            <a:off x="6271322" y="1091954"/>
            <a:ext cx="4622518" cy="3834047"/>
          </a:xfrm>
          <a:prstGeom prst="rect">
            <a:avLst/>
          </a:prstGeom>
        </p:spPr>
      </p:pic>
      <p:pic>
        <p:nvPicPr>
          <p:cNvPr id="10" name="Picture 9">
            <a:extLst>
              <a:ext uri="{FF2B5EF4-FFF2-40B4-BE49-F238E27FC236}">
                <a16:creationId xmlns:a16="http://schemas.microsoft.com/office/drawing/2014/main" id="{4C1DFE60-D703-4F5F-A6AA-7F01BFFB2E24}"/>
              </a:ext>
            </a:extLst>
          </p:cNvPr>
          <p:cNvPicPr>
            <a:picLocks noChangeAspect="1"/>
          </p:cNvPicPr>
          <p:nvPr/>
        </p:nvPicPr>
        <p:blipFill>
          <a:blip r:embed="rId6"/>
          <a:stretch>
            <a:fillRect/>
          </a:stretch>
        </p:blipFill>
        <p:spPr>
          <a:xfrm>
            <a:off x="6271322" y="4991402"/>
            <a:ext cx="4622518" cy="1742230"/>
          </a:xfrm>
          <a:prstGeom prst="rect">
            <a:avLst/>
          </a:prstGeom>
        </p:spPr>
      </p:pic>
    </p:spTree>
    <p:extLst>
      <p:ext uri="{BB962C8B-B14F-4D97-AF65-F5344CB8AC3E}">
        <p14:creationId xmlns:p14="http://schemas.microsoft.com/office/powerpoint/2010/main" val="4552011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Classification</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p:pic>
        <p:nvPicPr>
          <p:cNvPr id="3" name="Picture 2">
            <a:extLst>
              <a:ext uri="{FF2B5EF4-FFF2-40B4-BE49-F238E27FC236}">
                <a16:creationId xmlns:a16="http://schemas.microsoft.com/office/drawing/2014/main" id="{90755249-6A4A-4273-9730-20624FE43CC3}"/>
              </a:ext>
            </a:extLst>
          </p:cNvPr>
          <p:cNvPicPr>
            <a:picLocks noChangeAspect="1"/>
          </p:cNvPicPr>
          <p:nvPr/>
        </p:nvPicPr>
        <p:blipFill>
          <a:blip r:embed="rId4"/>
          <a:stretch>
            <a:fillRect/>
          </a:stretch>
        </p:blipFill>
        <p:spPr>
          <a:xfrm>
            <a:off x="1205746" y="1696308"/>
            <a:ext cx="7698558" cy="4751255"/>
          </a:xfrm>
          <a:prstGeom prst="rect">
            <a:avLst/>
          </a:prstGeom>
        </p:spPr>
      </p:pic>
    </p:spTree>
    <p:extLst>
      <p:ext uri="{BB962C8B-B14F-4D97-AF65-F5344CB8AC3E}">
        <p14:creationId xmlns:p14="http://schemas.microsoft.com/office/powerpoint/2010/main" val="16781300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Discrete Fourier Transform (DFT)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2DC767D-B358-4176-89CD-5FD9C42E96E9}"/>
                  </a:ext>
                </a:extLst>
              </p:cNvPr>
              <p:cNvSpPr/>
              <p:nvPr/>
            </p:nvSpPr>
            <p:spPr>
              <a:xfrm>
                <a:off x="190969" y="2199023"/>
                <a:ext cx="4198714" cy="9021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𝑜</m:t>
                          </m:r>
                        </m:sub>
                        <m:sup>
                          <m:r>
                            <a:rPr lang="en-US" i="1">
                              <a:latin typeface="Cambria Math" panose="02040503050406030204" pitchFamily="18" charset="0"/>
                            </a:rPr>
                            <m:t>𝑀</m:t>
                          </m:r>
                          <m:r>
                            <a:rPr lang="en-US" i="1">
                              <a:latin typeface="Cambria Math" panose="02040503050406030204" pitchFamily="18" charset="0"/>
                            </a:rPr>
                            <m:t>−1</m:t>
                          </m:r>
                        </m:sup>
                        <m:e>
                          <m:nary>
                            <m:naryPr>
                              <m:chr m:val="∑"/>
                              <m:ctrlPr>
                                <a:rPr lang="en-US" i="1">
                                  <a:latin typeface="Cambria Math" panose="02040503050406030204" pitchFamily="18" charset="0"/>
                                </a:rPr>
                              </m:ctrlPr>
                            </m:naryPr>
                            <m:sub>
                              <m:r>
                                <a:rPr lang="en-US" i="1">
                                  <a:latin typeface="Cambria Math" panose="02040503050406030204" pitchFamily="18" charset="0"/>
                                </a:rPr>
                                <m:t>𝑦</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2</m:t>
                                  </m:r>
                                  <m:r>
                                    <m:rPr>
                                      <m:sty m:val="p"/>
                                    </m:rPr>
                                    <a:rPr lang="el-GR" i="1">
                                      <a:latin typeface="Cambria Math" panose="02040503050406030204" pitchFamily="18" charset="0"/>
                                    </a:rPr>
                                    <m:t>π</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𝑢𝑥</m:t>
                                      </m:r>
                                    </m:num>
                                    <m:den>
                                      <m:r>
                                        <a:rPr lang="en-US" i="1">
                                          <a:latin typeface="Cambria Math" panose="02040503050406030204" pitchFamily="18" charset="0"/>
                                        </a:rPr>
                                        <m:t>𝑀</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𝑣𝑦</m:t>
                                      </m:r>
                                    </m:num>
                                    <m:den>
                                      <m:r>
                                        <a:rPr lang="en-US" i="1">
                                          <a:latin typeface="Cambria Math" panose="02040503050406030204" pitchFamily="18" charset="0"/>
                                        </a:rPr>
                                        <m:t>𝑁</m:t>
                                      </m:r>
                                    </m:den>
                                  </m:f>
                                  <m:r>
                                    <a:rPr lang="en-US" i="1">
                                      <a:latin typeface="Cambria Math" panose="02040503050406030204" pitchFamily="18" charset="0"/>
                                    </a:rPr>
                                    <m:t>)</m:t>
                                  </m:r>
                                </m:sup>
                              </m:sSup>
                              <m:r>
                                <a:rPr lang="en-US" i="1">
                                  <a:latin typeface="Cambria Math" panose="02040503050406030204" pitchFamily="18" charset="0"/>
                                </a:rPr>
                                <m:t>    </m:t>
                              </m:r>
                            </m:e>
                          </m:nary>
                        </m:e>
                      </m:nary>
                    </m:oMath>
                  </m:oMathPara>
                </a14:m>
                <a:endParaRPr lang="en-IN" dirty="0"/>
              </a:p>
            </p:txBody>
          </p:sp>
        </mc:Choice>
        <mc:Fallback xmlns="">
          <p:sp>
            <p:nvSpPr>
              <p:cNvPr id="3" name="Rectangle 2">
                <a:extLst>
                  <a:ext uri="{FF2B5EF4-FFF2-40B4-BE49-F238E27FC236}">
                    <a16:creationId xmlns:a16="http://schemas.microsoft.com/office/drawing/2014/main" id="{32DC767D-B358-4176-89CD-5FD9C42E96E9}"/>
                  </a:ext>
                </a:extLst>
              </p:cNvPr>
              <p:cNvSpPr>
                <a:spLocks noRot="1" noChangeAspect="1" noMove="1" noResize="1" noEditPoints="1" noAdjustHandles="1" noChangeArrowheads="1" noChangeShapeType="1" noTextEdit="1"/>
              </p:cNvSpPr>
              <p:nvPr/>
            </p:nvSpPr>
            <p:spPr>
              <a:xfrm>
                <a:off x="190969" y="2199023"/>
                <a:ext cx="4198714" cy="902170"/>
              </a:xfrm>
              <a:prstGeom prst="rect">
                <a:avLst/>
              </a:prstGeom>
              <a:blipFill>
                <a:blip r:embed="rId4"/>
                <a:stretch>
                  <a:fillRect/>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2302E080-DEE5-413C-998B-6974F0CC62B6}"/>
              </a:ext>
            </a:extLst>
          </p:cNvPr>
          <p:cNvSpPr txBox="1"/>
          <p:nvPr/>
        </p:nvSpPr>
        <p:spPr>
          <a:xfrm>
            <a:off x="1049507" y="1908699"/>
            <a:ext cx="2412784" cy="369332"/>
          </a:xfrm>
          <a:prstGeom prst="rect">
            <a:avLst/>
          </a:prstGeom>
          <a:noFill/>
        </p:spPr>
        <p:txBody>
          <a:bodyPr wrap="square" rtlCol="0">
            <a:spAutoFit/>
          </a:bodyPr>
          <a:lstStyle/>
          <a:p>
            <a:r>
              <a:rPr lang="en-US" dirty="0"/>
              <a:t>The 2D DFT is given by</a:t>
            </a:r>
            <a:endParaRPr lang="en-IN"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FBBBB92-1E30-42F8-A38C-829720D66375}"/>
                  </a:ext>
                </a:extLst>
              </p:cNvPr>
              <p:cNvSpPr/>
              <p:nvPr/>
            </p:nvSpPr>
            <p:spPr>
              <a:xfrm>
                <a:off x="4917488" y="2205540"/>
                <a:ext cx="4585166" cy="9021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𝑀𝑁</m:t>
                          </m:r>
                        </m:den>
                      </m:f>
                      <m:nary>
                        <m:naryPr>
                          <m:chr m:val="∑"/>
                          <m:ctrlPr>
                            <a:rPr lang="en-US" i="1">
                              <a:latin typeface="Cambria Math" panose="02040503050406030204" pitchFamily="18" charset="0"/>
                            </a:rPr>
                          </m:ctrlPr>
                        </m:naryPr>
                        <m:sub>
                          <m:r>
                            <a:rPr lang="en-US" b="0" i="1" smtClean="0">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𝑜</m:t>
                          </m:r>
                        </m:sub>
                        <m:sup>
                          <m:r>
                            <a:rPr lang="en-US" i="1">
                              <a:latin typeface="Cambria Math" panose="02040503050406030204" pitchFamily="18" charset="0"/>
                            </a:rPr>
                            <m:t>𝑀</m:t>
                          </m:r>
                          <m:r>
                            <a:rPr lang="en-US" i="1">
                              <a:latin typeface="Cambria Math" panose="02040503050406030204" pitchFamily="18" charset="0"/>
                            </a:rPr>
                            <m:t>−1</m:t>
                          </m:r>
                        </m:sup>
                        <m:e>
                          <m:nary>
                            <m:naryPr>
                              <m:chr m:val="∑"/>
                              <m:ctrlPr>
                                <a:rPr lang="en-US" i="1">
                                  <a:latin typeface="Cambria Math" panose="02040503050406030204" pitchFamily="18" charset="0"/>
                                </a:rPr>
                              </m:ctrlPr>
                            </m:naryPr>
                            <m:sub>
                              <m:r>
                                <a:rPr lang="en-US" b="0" i="1" smtClean="0">
                                  <a:latin typeface="Cambria Math" panose="02040503050406030204" pitchFamily="18" charset="0"/>
                                </a:rPr>
                                <m:t>𝑣</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r>
                                <a:rPr lang="en-US" b="0" i="1" smtClean="0">
                                  <a:latin typeface="Cambria Math" panose="02040503050406030204" pitchFamily="18" charset="0"/>
                                </a:rPr>
                                <m:t>𝐹</m:t>
                              </m:r>
                              <m:d>
                                <m:dPr>
                                  <m:ctrlPr>
                                    <a:rPr lang="en-US" i="1">
                                      <a:latin typeface="Cambria Math" panose="02040503050406030204" pitchFamily="18" charset="0"/>
                                    </a:rPr>
                                  </m:ctrlPr>
                                </m:dPr>
                                <m:e>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𝑣</m:t>
                                  </m:r>
                                </m:e>
                              </m:d>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i="1">
                                      <a:latin typeface="Cambria Math" panose="02040503050406030204" pitchFamily="18" charset="0"/>
                                    </a:rPr>
                                    <m:t>2</m:t>
                                  </m:r>
                                  <m:r>
                                    <m:rPr>
                                      <m:sty m:val="p"/>
                                    </m:rPr>
                                    <a:rPr lang="el-GR" i="1">
                                      <a:latin typeface="Cambria Math" panose="02040503050406030204" pitchFamily="18" charset="0"/>
                                    </a:rPr>
                                    <m:t>π</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𝑢𝑥</m:t>
                                      </m:r>
                                    </m:num>
                                    <m:den>
                                      <m:r>
                                        <a:rPr lang="en-US" i="1">
                                          <a:latin typeface="Cambria Math" panose="02040503050406030204" pitchFamily="18" charset="0"/>
                                        </a:rPr>
                                        <m:t>𝑀</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𝑣𝑦</m:t>
                                      </m:r>
                                    </m:num>
                                    <m:den>
                                      <m:r>
                                        <a:rPr lang="en-US" i="1">
                                          <a:latin typeface="Cambria Math" panose="02040503050406030204" pitchFamily="18" charset="0"/>
                                        </a:rPr>
                                        <m:t>𝑁</m:t>
                                      </m:r>
                                    </m:den>
                                  </m:f>
                                  <m:r>
                                    <a:rPr lang="en-US" i="1">
                                      <a:latin typeface="Cambria Math" panose="02040503050406030204" pitchFamily="18" charset="0"/>
                                    </a:rPr>
                                    <m:t>)</m:t>
                                  </m:r>
                                </m:sup>
                              </m:sSup>
                              <m:r>
                                <a:rPr lang="en-US" i="1">
                                  <a:latin typeface="Cambria Math" panose="02040503050406030204" pitchFamily="18" charset="0"/>
                                </a:rPr>
                                <m:t>    </m:t>
                              </m:r>
                            </m:e>
                          </m:nary>
                        </m:e>
                      </m:nary>
                    </m:oMath>
                  </m:oMathPara>
                </a14:m>
                <a:endParaRPr lang="en-IN" dirty="0"/>
              </a:p>
            </p:txBody>
          </p:sp>
        </mc:Choice>
        <mc:Fallback xmlns="">
          <p:sp>
            <p:nvSpPr>
              <p:cNvPr id="10" name="Rectangle 9">
                <a:extLst>
                  <a:ext uri="{FF2B5EF4-FFF2-40B4-BE49-F238E27FC236}">
                    <a16:creationId xmlns:a16="http://schemas.microsoft.com/office/drawing/2014/main" id="{AFBBBB92-1E30-42F8-A38C-829720D66375}"/>
                  </a:ext>
                </a:extLst>
              </p:cNvPr>
              <p:cNvSpPr>
                <a:spLocks noRot="1" noChangeAspect="1" noMove="1" noResize="1" noEditPoints="1" noAdjustHandles="1" noChangeArrowheads="1" noChangeShapeType="1" noTextEdit="1"/>
              </p:cNvSpPr>
              <p:nvPr/>
            </p:nvSpPr>
            <p:spPr>
              <a:xfrm>
                <a:off x="4917488" y="2205540"/>
                <a:ext cx="4585166" cy="902170"/>
              </a:xfrm>
              <a:prstGeom prst="rect">
                <a:avLst/>
              </a:prstGeom>
              <a:blipFill>
                <a:blip r:embed="rId5"/>
                <a:stretch>
                  <a:fillRect/>
                </a:stretch>
              </a:blipFill>
            </p:spPr>
            <p:txBody>
              <a:bodyPr/>
              <a:lstStyle/>
              <a:p>
                <a:r>
                  <a:rPr lang="en-IN">
                    <a:noFill/>
                  </a:rPr>
                  <a:t> </a:t>
                </a:r>
              </a:p>
            </p:txBody>
          </p:sp>
        </mc:Fallback>
      </mc:AlternateContent>
      <p:sp>
        <p:nvSpPr>
          <p:cNvPr id="11" name="Arrow: Left-Right 10">
            <a:extLst>
              <a:ext uri="{FF2B5EF4-FFF2-40B4-BE49-F238E27FC236}">
                <a16:creationId xmlns:a16="http://schemas.microsoft.com/office/drawing/2014/main" id="{A88B6B52-15BE-403A-B029-54EDB0163307}"/>
              </a:ext>
            </a:extLst>
          </p:cNvPr>
          <p:cNvSpPr/>
          <p:nvPr/>
        </p:nvSpPr>
        <p:spPr>
          <a:xfrm>
            <a:off x="4157189" y="2410354"/>
            <a:ext cx="889070" cy="287579"/>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60924B3-424A-4D02-BEC4-919E78BE02B0}"/>
                  </a:ext>
                </a:extLst>
              </p:cNvPr>
              <p:cNvSpPr txBox="1"/>
              <p:nvPr/>
            </p:nvSpPr>
            <p:spPr>
              <a:xfrm>
                <a:off x="470071" y="3385100"/>
                <a:ext cx="8194535" cy="2033762"/>
              </a:xfrm>
              <a:prstGeom prst="rect">
                <a:avLst/>
              </a:prstGeom>
              <a:noFill/>
            </p:spPr>
            <p:txBody>
              <a:bodyPr wrap="square" rtlCol="0">
                <a:spAutoFit/>
              </a:bodyPr>
              <a:lstStyle/>
              <a:p>
                <a:r>
                  <a:rPr lang="en-US" dirty="0"/>
                  <a:t>Properties of DFT</a:t>
                </a:r>
              </a:p>
              <a:p>
                <a:pPr marL="457200" indent="-457200">
                  <a:buAutoNum type="arabicPeriod"/>
                </a:pPr>
                <a:r>
                  <a:rPr lang="en-IN" sz="2000" dirty="0">
                    <a:latin typeface="Cambria Math" panose="02040503050406030204" pitchFamily="18" charset="0"/>
                  </a:rPr>
                  <a:t>Translation property: </a:t>
                </a:r>
                <a14:m>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2</m:t>
                        </m:r>
                        <m:r>
                          <m:rPr>
                            <m:sty m:val="p"/>
                          </m:rPr>
                          <a:rPr lang="el-GR" sz="2000" i="1">
                            <a:latin typeface="Cambria Math" panose="02040503050406030204" pitchFamily="18" charset="0"/>
                          </a:rPr>
                          <m:t>π</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0</m:t>
                                    </m:r>
                                  </m:sub>
                                </m:sSub>
                                <m:r>
                                  <a:rPr lang="en-US" sz="2000" i="1">
                                    <a:latin typeface="Cambria Math" panose="02040503050406030204" pitchFamily="18" charset="0"/>
                                  </a:rPr>
                                  <m:t>𝑥</m:t>
                                </m:r>
                              </m:num>
                              <m:den>
                                <m:r>
                                  <a:rPr lang="en-US" sz="2000" i="1">
                                    <a:latin typeface="Cambria Math" panose="02040503050406030204" pitchFamily="18" charset="0"/>
                                  </a:rPr>
                                  <m:t>𝑀</m:t>
                                </m:r>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0</m:t>
                                    </m:r>
                                  </m:sub>
                                </m:sSub>
                                <m:r>
                                  <a:rPr lang="en-US" sz="2000" i="1">
                                    <a:latin typeface="Cambria Math" panose="02040503050406030204" pitchFamily="18" charset="0"/>
                                  </a:rPr>
                                  <m:t>𝑦</m:t>
                                </m:r>
                              </m:num>
                              <m:den>
                                <m:r>
                                  <a:rPr lang="en-US" sz="2000" i="1">
                                    <a:latin typeface="Cambria Math" panose="02040503050406030204" pitchFamily="18" charset="0"/>
                                  </a:rPr>
                                  <m:t>𝑁</m:t>
                                </m:r>
                              </m:den>
                            </m:f>
                          </m:e>
                        </m:d>
                        <m:r>
                          <a:rPr lang="en-US" sz="2000" i="1">
                            <a:latin typeface="Cambria Math" panose="02040503050406030204" pitchFamily="18" charset="0"/>
                          </a:rPr>
                          <m:t>                       </m:t>
                        </m:r>
                      </m:sup>
                    </m:sSup>
                    <m:r>
                      <a:rPr lang="en-US" sz="2000" b="0" i="1" smtClean="0">
                        <a:latin typeface="Cambria Math" panose="02040503050406030204" pitchFamily="18" charset="0"/>
                      </a:rPr>
                      <m:t>𝐹</m:t>
                    </m:r>
                    <m:r>
                      <a:rPr lang="en-US" sz="2000" b="0" i="1" smtClean="0">
                        <a:latin typeface="Cambria Math" panose="02040503050406030204" pitchFamily="18" charset="0"/>
                      </a:rPr>
                      <m:t>(</m:t>
                    </m:r>
                    <m:r>
                      <a:rPr lang="en-US" sz="2000" b="0" i="1" smtClean="0">
                        <a:latin typeface="Cambria Math" panose="02040503050406030204" pitchFamily="18" charset="0"/>
                      </a:rPr>
                      <m:t>𝑢</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 </m:t>
                    </m:r>
                    <m:r>
                      <a:rPr lang="en-US" sz="2000" b="0" i="1" smtClean="0">
                        <a:latin typeface="Cambria Math" panose="02040503050406030204" pitchFamily="18" charset="0"/>
                      </a:rPr>
                      <m:t>𝑣</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oMath>
                </a14:m>
                <a:endParaRPr lang="en-IN" sz="2000" dirty="0">
                  <a:latin typeface="Cambria Math" panose="02040503050406030204" pitchFamily="18" charset="0"/>
                </a:endParaRPr>
              </a:p>
              <a:p>
                <a:r>
                  <a:rPr lang="en-IN" sz="2000" dirty="0">
                    <a:latin typeface="Cambria Math" panose="02040503050406030204" pitchFamily="18" charset="0"/>
                  </a:rPr>
                  <a:t>          </a:t>
                </a:r>
              </a:p>
              <a:p>
                <a:r>
                  <a:rPr lang="en-IN" sz="2000" dirty="0">
                    <a:latin typeface="Cambria Math" panose="02040503050406030204" pitchFamily="18" charset="0"/>
                  </a:rPr>
                  <a:t>         Rotational property: </a:t>
                </a:r>
                <a14:m>
                  <m:oMath xmlns:m="http://schemas.openxmlformats.org/officeDocument/2006/math">
                    <m:r>
                      <a:rPr lang="en-IN" sz="2000" i="1" smtClean="0">
                        <a:latin typeface="Cambria Math" panose="02040503050406030204" pitchFamily="18" charset="0"/>
                      </a:rPr>
                      <m:t>𝐴</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𝑟</m:t>
                    </m:r>
                    <m:r>
                      <a:rPr lang="en-US" sz="2000" b="0" i="1" smtClean="0">
                        <a:latin typeface="Cambria Math" panose="02040503050406030204" pitchFamily="18" charset="0"/>
                      </a:rPr>
                      <m:t>,</m:t>
                    </m:r>
                    <m:r>
                      <m:rPr>
                        <m:sty m:val="p"/>
                      </m:rPr>
                      <a:rPr lang="el-GR" sz="2000" b="0" i="1" smtClean="0">
                        <a:latin typeface="Cambria Math" panose="02040503050406030204" pitchFamily="18" charset="0"/>
                      </a:rPr>
                      <m:t>ϴ</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l-GR" sz="2000" i="1">
                            <a:latin typeface="Cambria Math" panose="02040503050406030204" pitchFamily="18" charset="0"/>
                          </a:rPr>
                          <m:t>ϴ</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IN" sz="2000" i="1" smtClean="0">
                        <a:latin typeface="Cambria Math" panose="02040503050406030204" pitchFamily="18" charset="0"/>
                      </a:rPr>
                      <m:t>=</m:t>
                    </m:r>
                    <m:r>
                      <a:rPr lang="en-US" sz="2000" b="0" i="1" smtClean="0">
                        <a:latin typeface="Cambria Math" panose="02040503050406030204" pitchFamily="18" charset="0"/>
                      </a:rPr>
                      <m:t>𝐹</m:t>
                    </m:r>
                    <m:r>
                      <a:rPr lang="en-US" sz="2000" b="0" i="1" smtClean="0">
                        <a:latin typeface="Cambria Math" panose="02040503050406030204" pitchFamily="18" charset="0"/>
                      </a:rPr>
                      <m:t>(⍵,</m:t>
                    </m:r>
                    <m:r>
                      <m:rPr>
                        <m:sty m:val="p"/>
                      </m:rPr>
                      <a:rPr lang="el-GR" sz="2000" i="1" smtClean="0">
                        <a:latin typeface="Cambria Math" panose="02040503050406030204" pitchFamily="18" charset="0"/>
                      </a:rPr>
                      <m:t>φ</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ϴ</m:t>
                        </m:r>
                      </m:e>
                      <m:sub>
                        <m:r>
                          <a:rPr lang="en-US" sz="2000" i="1">
                            <a:latin typeface="Cambria Math" panose="02040503050406030204" pitchFamily="18" charset="0"/>
                          </a:rPr>
                          <m:t>0</m:t>
                        </m:r>
                      </m:sub>
                    </m:sSub>
                  </m:oMath>
                </a14:m>
                <a:r>
                  <a:rPr lang="en-IN" sz="2000" dirty="0">
                    <a:latin typeface="Cambria Math" panose="02040503050406030204" pitchFamily="18" charset="0"/>
                  </a:rPr>
                  <a:t>)</a:t>
                </a:r>
              </a:p>
              <a:p>
                <a:endParaRPr lang="en-IN" sz="2000" dirty="0">
                  <a:latin typeface="Cambria Math" panose="02040503050406030204" pitchFamily="18" charset="0"/>
                </a:endParaRPr>
              </a:p>
              <a:p>
                <a:pPr marL="457200" indent="-457200">
                  <a:buAutoNum type="arabicPeriod"/>
                </a:pPr>
                <a:endParaRPr lang="en-IN" sz="2000"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C60924B3-424A-4D02-BEC4-919E78BE02B0}"/>
                  </a:ext>
                </a:extLst>
              </p:cNvPr>
              <p:cNvSpPr txBox="1">
                <a:spLocks noRot="1" noChangeAspect="1" noMove="1" noResize="1" noEditPoints="1" noAdjustHandles="1" noChangeArrowheads="1" noChangeShapeType="1" noTextEdit="1"/>
              </p:cNvSpPr>
              <p:nvPr/>
            </p:nvSpPr>
            <p:spPr>
              <a:xfrm>
                <a:off x="470071" y="3385100"/>
                <a:ext cx="8194535" cy="2033762"/>
              </a:xfrm>
              <a:prstGeom prst="rect">
                <a:avLst/>
              </a:prstGeom>
              <a:blipFill>
                <a:blip r:embed="rId6"/>
                <a:stretch>
                  <a:fillRect l="-744" t="-1497"/>
                </a:stretch>
              </a:blipFill>
            </p:spPr>
            <p:txBody>
              <a:bodyPr/>
              <a:lstStyle/>
              <a:p>
                <a:r>
                  <a:rPr lang="en-IN">
                    <a:noFill/>
                  </a:rPr>
                  <a:t> </a:t>
                </a:r>
              </a:p>
            </p:txBody>
          </p:sp>
        </mc:Fallback>
      </mc:AlternateContent>
      <p:sp>
        <p:nvSpPr>
          <p:cNvPr id="13" name="Arrow: Left-Right 12">
            <a:extLst>
              <a:ext uri="{FF2B5EF4-FFF2-40B4-BE49-F238E27FC236}">
                <a16:creationId xmlns:a16="http://schemas.microsoft.com/office/drawing/2014/main" id="{D1417274-DFBD-4C0E-9189-9F54062E248F}"/>
              </a:ext>
            </a:extLst>
          </p:cNvPr>
          <p:cNvSpPr/>
          <p:nvPr/>
        </p:nvSpPr>
        <p:spPr>
          <a:xfrm>
            <a:off x="5659603" y="3893323"/>
            <a:ext cx="594627" cy="281065"/>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2">
            <a:extLst>
              <a:ext uri="{FF2B5EF4-FFF2-40B4-BE49-F238E27FC236}">
                <a16:creationId xmlns:a16="http://schemas.microsoft.com/office/drawing/2014/main" id="{16F9A707-B790-4AE3-83B5-1A48B29280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6705" y="2805800"/>
            <a:ext cx="3749377" cy="3714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a:extLst>
              <a:ext uri="{FF2B5EF4-FFF2-40B4-BE49-F238E27FC236}">
                <a16:creationId xmlns:a16="http://schemas.microsoft.com/office/drawing/2014/main" id="{637DAAF8-CB3B-402B-892A-EDE29284C77B}"/>
              </a:ext>
            </a:extLst>
          </p:cNvPr>
          <p:cNvPicPr>
            <a:picLocks noChangeAspect="1"/>
          </p:cNvPicPr>
          <p:nvPr/>
        </p:nvPicPr>
        <p:blipFill>
          <a:blip r:embed="rId8"/>
          <a:stretch>
            <a:fillRect/>
          </a:stretch>
        </p:blipFill>
        <p:spPr>
          <a:xfrm>
            <a:off x="1716587" y="4894179"/>
            <a:ext cx="1875530" cy="1849838"/>
          </a:xfrm>
          <a:prstGeom prst="rect">
            <a:avLst/>
          </a:prstGeom>
        </p:spPr>
      </p:pic>
      <p:pic>
        <p:nvPicPr>
          <p:cNvPr id="16" name="Picture 15">
            <a:extLst>
              <a:ext uri="{FF2B5EF4-FFF2-40B4-BE49-F238E27FC236}">
                <a16:creationId xmlns:a16="http://schemas.microsoft.com/office/drawing/2014/main" id="{13354381-7629-4DC6-BE16-102D734366CB}"/>
              </a:ext>
            </a:extLst>
          </p:cNvPr>
          <p:cNvPicPr>
            <a:picLocks noChangeAspect="1"/>
          </p:cNvPicPr>
          <p:nvPr/>
        </p:nvPicPr>
        <p:blipFill>
          <a:blip r:embed="rId9"/>
          <a:stretch>
            <a:fillRect/>
          </a:stretch>
        </p:blipFill>
        <p:spPr>
          <a:xfrm>
            <a:off x="4162495" y="4894179"/>
            <a:ext cx="1851915" cy="1835003"/>
          </a:xfrm>
          <a:prstGeom prst="rect">
            <a:avLst/>
          </a:prstGeom>
        </p:spPr>
      </p:pic>
    </p:spTree>
    <p:extLst>
      <p:ext uri="{BB962C8B-B14F-4D97-AF65-F5344CB8AC3E}">
        <p14:creationId xmlns:p14="http://schemas.microsoft.com/office/powerpoint/2010/main" val="40916694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Properties of DFT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D1CADE5-63E3-4F62-AF82-7B8F5A772B90}"/>
                  </a:ext>
                </a:extLst>
              </p:cNvPr>
              <p:cNvSpPr txBox="1"/>
              <p:nvPr/>
            </p:nvSpPr>
            <p:spPr>
              <a:xfrm>
                <a:off x="958787" y="1838997"/>
                <a:ext cx="9570129" cy="1477328"/>
              </a:xfrm>
              <a:prstGeom prst="rect">
                <a:avLst/>
              </a:prstGeom>
              <a:noFill/>
            </p:spPr>
            <p:txBody>
              <a:bodyPr wrap="square" rtlCol="0">
                <a:spAutoFit/>
              </a:bodyPr>
              <a:lstStyle/>
              <a:p>
                <a:r>
                  <a:rPr lang="en-US" dirty="0"/>
                  <a:t>2. Periodicity: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2</m:t>
                              </m:r>
                            </m:sub>
                          </m:sSub>
                          <m:r>
                            <a:rPr lang="en-US" b="0" i="1" smtClean="0">
                              <a:latin typeface="Cambria Math" panose="02040503050406030204" pitchFamily="18" charset="0"/>
                            </a:rPr>
                            <m:t>𝑁</m:t>
                          </m:r>
                        </m:e>
                      </m:d>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sub>
                      </m:sSub>
                      <m:r>
                        <a:rPr lang="en-US" i="1">
                          <a:latin typeface="Cambria Math" panose="02040503050406030204" pitchFamily="18" charset="0"/>
                        </a:rPr>
                        <m:t>𝑀</m:t>
                      </m:r>
                      <m:r>
                        <a:rPr lang="en-US" b="0" i="1" smtClean="0">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2</m:t>
                          </m:r>
                        </m:sub>
                      </m:sSub>
                      <m:r>
                        <a:rPr lang="en-US" b="0" i="1" smtClean="0">
                          <a:latin typeface="Cambria Math" panose="02040503050406030204" pitchFamily="18" charset="0"/>
                        </a:rPr>
                        <m:t>𝑁</m:t>
                      </m:r>
                      <m:r>
                        <a:rPr lang="en-US" b="0" i="1" smtClean="0">
                          <a:latin typeface="Cambria Math" panose="02040503050406030204" pitchFamily="18" charset="0"/>
                        </a:rPr>
                        <m:t>)</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𝑦</m:t>
                          </m:r>
                        </m:e>
                      </m:d>
                      <m:r>
                        <a:rPr lang="en-US" i="1">
                          <a:latin typeface="Cambria Math" panose="02040503050406030204" pitchFamily="18" charset="0"/>
                        </a:rPr>
                        <m:t>=</m:t>
                      </m:r>
                      <m:r>
                        <a:rPr lang="en-US" b="0"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sub>
                          </m:sSub>
                          <m:r>
                            <a:rPr lang="en-US" i="1">
                              <a:latin typeface="Cambria Math" panose="02040503050406030204" pitchFamily="18" charset="0"/>
                            </a:rPr>
                            <m:t>𝑀</m:t>
                          </m:r>
                          <m:r>
                            <a:rPr lang="en-US" i="1">
                              <a:latin typeface="Cambria Math" panose="02040503050406030204" pitchFamily="18" charset="0"/>
                            </a:rPr>
                            <m:t>,</m:t>
                          </m:r>
                          <m:r>
                            <a:rPr lang="en-US" b="0" i="1" smtClean="0">
                              <a:latin typeface="Cambria Math" panose="02040503050406030204" pitchFamily="18" charset="0"/>
                            </a:rPr>
                            <m:t>𝑦</m:t>
                          </m:r>
                        </m:e>
                      </m:d>
                      <m:r>
                        <a:rPr lang="en-US" i="1">
                          <a:latin typeface="Cambria Math" panose="02040503050406030204" pitchFamily="18" charset="0"/>
                        </a:rPr>
                        <m:t>=</m:t>
                      </m:r>
                      <m:r>
                        <a:rPr lang="en-US" b="0"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2</m:t>
                              </m:r>
                            </m:sub>
                          </m:sSub>
                          <m:r>
                            <a:rPr lang="en-US" i="1">
                              <a:latin typeface="Cambria Math" panose="02040503050406030204" pitchFamily="18" charset="0"/>
                            </a:rPr>
                            <m:t>𝑁</m:t>
                          </m:r>
                        </m:e>
                      </m:d>
                      <m:r>
                        <a:rPr lang="en-US" i="1">
                          <a:latin typeface="Cambria Math" panose="02040503050406030204" pitchFamily="18" charset="0"/>
                        </a:rPr>
                        <m:t>=</m:t>
                      </m:r>
                      <m:r>
                        <a:rPr lang="en-US" b="0" i="1" smtClean="0">
                          <a:latin typeface="Cambria Math" panose="02040503050406030204" pitchFamily="18" charset="0"/>
                        </a:rPr>
                        <m:t>𝑓</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sub>
                      </m:sSub>
                      <m:r>
                        <a:rPr lang="en-US" i="1">
                          <a:latin typeface="Cambria Math" panose="02040503050406030204" pitchFamily="18" charset="0"/>
                        </a:rPr>
                        <m:t>𝑀</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2</m:t>
                          </m:r>
                        </m:sub>
                      </m:sSub>
                      <m:r>
                        <a:rPr lang="en-US" i="1">
                          <a:latin typeface="Cambria Math" panose="02040503050406030204" pitchFamily="18" charset="0"/>
                        </a:rPr>
                        <m:t>𝑁</m:t>
                      </m:r>
                      <m:r>
                        <a:rPr lang="en-US" i="1">
                          <a:latin typeface="Cambria Math" panose="02040503050406030204" pitchFamily="18" charset="0"/>
                        </a:rPr>
                        <m:t>)</m:t>
                      </m:r>
                    </m:oMath>
                  </m:oMathPara>
                </a14:m>
                <a:endParaRPr lang="en-US" dirty="0"/>
              </a:p>
              <a:p>
                <a:endParaRPr lang="en-IN" dirty="0"/>
              </a:p>
            </p:txBody>
          </p:sp>
        </mc:Choice>
        <mc:Fallback xmlns="">
          <p:sp>
            <p:nvSpPr>
              <p:cNvPr id="3" name="TextBox 2">
                <a:extLst>
                  <a:ext uri="{FF2B5EF4-FFF2-40B4-BE49-F238E27FC236}">
                    <a16:creationId xmlns:a16="http://schemas.microsoft.com/office/drawing/2014/main" id="{DD1CADE5-63E3-4F62-AF82-7B8F5A772B90}"/>
                  </a:ext>
                </a:extLst>
              </p:cNvPr>
              <p:cNvSpPr txBox="1">
                <a:spLocks noRot="1" noChangeAspect="1" noMove="1" noResize="1" noEditPoints="1" noAdjustHandles="1" noChangeArrowheads="1" noChangeShapeType="1" noTextEdit="1"/>
              </p:cNvSpPr>
              <p:nvPr/>
            </p:nvSpPr>
            <p:spPr>
              <a:xfrm>
                <a:off x="958787" y="1838997"/>
                <a:ext cx="9570129" cy="1477328"/>
              </a:xfrm>
              <a:prstGeom prst="rect">
                <a:avLst/>
              </a:prstGeom>
              <a:blipFill>
                <a:blip r:embed="rId4"/>
                <a:stretch>
                  <a:fillRect l="-510" t="-2479"/>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94131469-F3D1-4576-987D-351B59C65B49}"/>
              </a:ext>
            </a:extLst>
          </p:cNvPr>
          <p:cNvPicPr>
            <a:picLocks noChangeAspect="1"/>
          </p:cNvPicPr>
          <p:nvPr/>
        </p:nvPicPr>
        <p:blipFill>
          <a:blip r:embed="rId5"/>
          <a:stretch>
            <a:fillRect/>
          </a:stretch>
        </p:blipFill>
        <p:spPr>
          <a:xfrm>
            <a:off x="1049507" y="3058871"/>
            <a:ext cx="4935918" cy="3141039"/>
          </a:xfrm>
          <a:prstGeom prst="rect">
            <a:avLst/>
          </a:prstGeom>
        </p:spPr>
      </p:pic>
      <p:pic>
        <p:nvPicPr>
          <p:cNvPr id="11" name="Picture 10">
            <a:extLst>
              <a:ext uri="{FF2B5EF4-FFF2-40B4-BE49-F238E27FC236}">
                <a16:creationId xmlns:a16="http://schemas.microsoft.com/office/drawing/2014/main" id="{33A48C67-1321-48AD-A480-166FF2CD5F73}"/>
              </a:ext>
            </a:extLst>
          </p:cNvPr>
          <p:cNvPicPr>
            <a:picLocks noChangeAspect="1"/>
          </p:cNvPicPr>
          <p:nvPr/>
        </p:nvPicPr>
        <p:blipFill>
          <a:blip r:embed="rId6"/>
          <a:stretch>
            <a:fillRect/>
          </a:stretch>
        </p:blipFill>
        <p:spPr>
          <a:xfrm>
            <a:off x="6596109" y="3228352"/>
            <a:ext cx="4307982" cy="317067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F10B5E7-F62D-4B52-88FE-D8158E4A69DB}"/>
                  </a:ext>
                </a:extLst>
              </p:cNvPr>
              <p:cNvSpPr txBox="1"/>
              <p:nvPr/>
            </p:nvSpPr>
            <p:spPr>
              <a:xfrm>
                <a:off x="267300" y="6324717"/>
                <a:ext cx="5308200" cy="440633"/>
              </a:xfrm>
              <a:prstGeom prst="rect">
                <a:avLst/>
              </a:prstGeom>
              <a:noFill/>
            </p:spPr>
            <p:txBody>
              <a:bodyPr wrap="square" rtlCol="0">
                <a:spAutoFit/>
              </a:bodyPr>
              <a:lstStyle/>
              <a:p>
                <a:r>
                  <a:rPr lang="en-US" sz="1600" dirty="0"/>
                  <a:t>1D Centering the Fourier transform,</a:t>
                </a:r>
                <a:r>
                  <a:rPr lang="en-IN" sz="1600" dirty="0"/>
                  <a:t> </a:t>
                </a:r>
                <a14:m>
                  <m:oMath xmlns:m="http://schemas.openxmlformats.org/officeDocument/2006/math">
                    <m:sSup>
                      <m:sSupPr>
                        <m:ctrlPr>
                          <a:rPr lang="en-IN" sz="1600" i="1">
                            <a:latin typeface="Cambria Math" panose="02040503050406030204" pitchFamily="18" charset="0"/>
                          </a:rPr>
                        </m:ctrlPr>
                      </m:sSupPr>
                      <m:e>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)(−1)</m:t>
                        </m:r>
                      </m:e>
                      <m:sup>
                        <m:r>
                          <a:rPr lang="en-US" sz="1600" i="1">
                            <a:latin typeface="Cambria Math" panose="02040503050406030204" pitchFamily="18" charset="0"/>
                          </a:rPr>
                          <m:t>𝑥</m:t>
                        </m:r>
                      </m:sup>
                    </m:sSup>
                    <m:r>
                      <a:rPr lang="en-US" sz="1600" b="0" i="1" smtClean="0">
                        <a:latin typeface="Cambria Math" panose="02040503050406030204" pitchFamily="18" charset="0"/>
                      </a:rPr>
                      <m:t>=</m:t>
                    </m:r>
                    <m:r>
                      <a:rPr lang="en-US" sz="1600" b="0" i="1" smtClean="0">
                        <a:latin typeface="Cambria Math" panose="02040503050406030204" pitchFamily="18" charset="0"/>
                      </a:rPr>
                      <m:t>𝐹</m:t>
                    </m:r>
                    <m:r>
                      <a:rPr lang="en-US" sz="1600" b="0" i="1" smtClean="0">
                        <a:latin typeface="Cambria Math" panose="02040503050406030204" pitchFamily="18" charset="0"/>
                      </a:rPr>
                      <m:t>(</m:t>
                    </m:r>
                    <m:r>
                      <a:rPr lang="en-US" sz="1600" b="0" i="1" smtClean="0">
                        <a:latin typeface="Cambria Math" panose="02040503050406030204" pitchFamily="18" charset="0"/>
                      </a:rPr>
                      <m:t>𝑢</m:t>
                    </m:r>
                    <m:r>
                      <a:rPr lang="en-US" sz="1600" b="0" i="1" smtClean="0">
                        <a:latin typeface="Cambria Math" panose="02040503050406030204" pitchFamily="18" charset="0"/>
                      </a:rPr>
                      <m:t>−</m:t>
                    </m:r>
                  </m:oMath>
                </a14:m>
                <a:r>
                  <a:rPr lang="en-US" sz="1600" dirty="0"/>
                  <a:t>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𝑀</m:t>
                        </m:r>
                      </m:num>
                      <m:den>
                        <m:r>
                          <a:rPr lang="en-US" sz="1600" i="1">
                            <a:latin typeface="Cambria Math" panose="02040503050406030204" pitchFamily="18" charset="0"/>
                          </a:rPr>
                          <m:t>2</m:t>
                        </m:r>
                      </m:den>
                    </m:f>
                    <m:r>
                      <a:rPr lang="en-US" sz="1600" b="0" i="0" smtClean="0">
                        <a:latin typeface="Cambria Math" panose="02040503050406030204" pitchFamily="18" charset="0"/>
                      </a:rPr>
                      <m:t>)</m:t>
                    </m:r>
                  </m:oMath>
                </a14:m>
                <a:endParaRPr lang="en-IN" sz="1600" dirty="0"/>
              </a:p>
            </p:txBody>
          </p:sp>
        </mc:Choice>
        <mc:Fallback xmlns="">
          <p:sp>
            <p:nvSpPr>
              <p:cNvPr id="12" name="TextBox 11">
                <a:extLst>
                  <a:ext uri="{FF2B5EF4-FFF2-40B4-BE49-F238E27FC236}">
                    <a16:creationId xmlns:a16="http://schemas.microsoft.com/office/drawing/2014/main" id="{BF10B5E7-F62D-4B52-88FE-D8158E4A69DB}"/>
                  </a:ext>
                </a:extLst>
              </p:cNvPr>
              <p:cNvSpPr txBox="1">
                <a:spLocks noRot="1" noChangeAspect="1" noMove="1" noResize="1" noEditPoints="1" noAdjustHandles="1" noChangeArrowheads="1" noChangeShapeType="1" noTextEdit="1"/>
              </p:cNvSpPr>
              <p:nvPr/>
            </p:nvSpPr>
            <p:spPr>
              <a:xfrm>
                <a:off x="267300" y="6324717"/>
                <a:ext cx="5308200" cy="440633"/>
              </a:xfrm>
              <a:prstGeom prst="rect">
                <a:avLst/>
              </a:prstGeom>
              <a:blipFill>
                <a:blip r:embed="rId7"/>
                <a:stretch>
                  <a:fillRect l="-689" b="-694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DF70993-1AC3-43C4-B5C4-0FFE9E164DDC}"/>
                  </a:ext>
                </a:extLst>
              </p:cNvPr>
              <p:cNvSpPr txBox="1"/>
              <p:nvPr/>
            </p:nvSpPr>
            <p:spPr>
              <a:xfrm>
                <a:off x="5734975" y="6399027"/>
                <a:ext cx="6189725" cy="440633"/>
              </a:xfrm>
              <a:prstGeom prst="rect">
                <a:avLst/>
              </a:prstGeom>
              <a:noFill/>
            </p:spPr>
            <p:txBody>
              <a:bodyPr wrap="square" rtlCol="0">
                <a:spAutoFit/>
              </a:bodyPr>
              <a:lstStyle/>
              <a:p>
                <a:r>
                  <a:rPr lang="en-US" sz="1600" dirty="0"/>
                  <a:t>2D Catering the Fourier transform, </a:t>
                </a:r>
                <a14:m>
                  <m:oMath xmlns:m="http://schemas.openxmlformats.org/officeDocument/2006/math">
                    <m:sSup>
                      <m:sSupPr>
                        <m:ctrlPr>
                          <a:rPr lang="en-IN" sz="1600" i="1">
                            <a:latin typeface="Cambria Math" panose="02040503050406030204" pitchFamily="18" charset="0"/>
                          </a:rPr>
                        </m:ctrlPr>
                      </m:sSupPr>
                      <m:e>
                        <m:r>
                          <a:rPr lang="en-US" sz="1600" i="1">
                            <a:latin typeface="Cambria Math" panose="02040503050406030204" pitchFamily="18" charset="0"/>
                          </a:rPr>
                          <m:t>𝑓</m:t>
                        </m:r>
                        <m:r>
                          <a:rPr lang="en-US" sz="1600" i="1">
                            <a:latin typeface="Cambria Math" panose="02040503050406030204" pitchFamily="18" charset="0"/>
                          </a:rPr>
                          <m:t>(</m:t>
                        </m:r>
                        <m:r>
                          <a:rPr lang="en-US" sz="1600" i="1">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i="1">
                            <a:latin typeface="Cambria Math" panose="02040503050406030204" pitchFamily="18" charset="0"/>
                          </a:rPr>
                          <m:t>)(−1)</m:t>
                        </m:r>
                      </m:e>
                      <m:sup>
                        <m:r>
                          <a:rPr lang="en-US" sz="1600" i="1">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sup>
                    </m:sSup>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𝑢</m:t>
                    </m:r>
                    <m:r>
                      <a:rPr lang="en-US" sz="1600" i="1">
                        <a:latin typeface="Cambria Math" panose="02040503050406030204" pitchFamily="18" charset="0"/>
                      </a:rPr>
                      <m:t>−</m:t>
                    </m:r>
                  </m:oMath>
                </a14:m>
                <a:r>
                  <a:rPr lang="en-US" sz="1600" dirty="0"/>
                  <a:t>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𝑀</m:t>
                        </m:r>
                      </m:num>
                      <m:den>
                        <m:r>
                          <a:rPr lang="en-US" sz="1600" i="1">
                            <a:latin typeface="Cambria Math" panose="02040503050406030204" pitchFamily="18" charset="0"/>
                          </a:rPr>
                          <m:t>2</m:t>
                        </m:r>
                      </m:den>
                    </m:f>
                    <m:r>
                      <a:rPr lang="en-US" sz="1600" b="0" i="1" smtClean="0">
                        <a:latin typeface="Cambria Math" panose="02040503050406030204" pitchFamily="18" charset="0"/>
                      </a:rPr>
                      <m:t>,</m:t>
                    </m:r>
                    <m:r>
                      <a:rPr lang="en-US" sz="1600" b="0" i="1" smtClean="0">
                        <a:latin typeface="Cambria Math" panose="02040503050406030204" pitchFamily="18" charset="0"/>
                      </a:rPr>
                      <m:t>𝑣</m:t>
                    </m:r>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𝑁</m:t>
                        </m:r>
                      </m:num>
                      <m:den>
                        <m:r>
                          <a:rPr lang="en-US" sz="1600" i="1">
                            <a:latin typeface="Cambria Math" panose="02040503050406030204" pitchFamily="18" charset="0"/>
                          </a:rPr>
                          <m:t>2</m:t>
                        </m:r>
                      </m:den>
                    </m:f>
                    <m:r>
                      <a:rPr lang="en-US" sz="1600">
                        <a:latin typeface="Cambria Math" panose="02040503050406030204" pitchFamily="18" charset="0"/>
                      </a:rPr>
                      <m:t>)</m:t>
                    </m:r>
                  </m:oMath>
                </a14:m>
                <a:endParaRPr lang="en-IN" sz="1600" dirty="0"/>
              </a:p>
            </p:txBody>
          </p:sp>
        </mc:Choice>
        <mc:Fallback xmlns="">
          <p:sp>
            <p:nvSpPr>
              <p:cNvPr id="13" name="TextBox 12">
                <a:extLst>
                  <a:ext uri="{FF2B5EF4-FFF2-40B4-BE49-F238E27FC236}">
                    <a16:creationId xmlns:a16="http://schemas.microsoft.com/office/drawing/2014/main" id="{FDF70993-1AC3-43C4-B5C4-0FFE9E164DDC}"/>
                  </a:ext>
                </a:extLst>
              </p:cNvPr>
              <p:cNvSpPr txBox="1">
                <a:spLocks noRot="1" noChangeAspect="1" noMove="1" noResize="1" noEditPoints="1" noAdjustHandles="1" noChangeArrowheads="1" noChangeShapeType="1" noTextEdit="1"/>
              </p:cNvSpPr>
              <p:nvPr/>
            </p:nvSpPr>
            <p:spPr>
              <a:xfrm>
                <a:off x="5734975" y="6399027"/>
                <a:ext cx="6189725" cy="440633"/>
              </a:xfrm>
              <a:prstGeom prst="rect">
                <a:avLst/>
              </a:prstGeom>
              <a:blipFill>
                <a:blip r:embed="rId8"/>
                <a:stretch>
                  <a:fillRect l="-591" b="-6944"/>
                </a:stretch>
              </a:blipFill>
            </p:spPr>
            <p:txBody>
              <a:bodyPr/>
              <a:lstStyle/>
              <a:p>
                <a:r>
                  <a:rPr lang="en-IN">
                    <a:noFill/>
                  </a:rPr>
                  <a:t> </a:t>
                </a:r>
              </a:p>
            </p:txBody>
          </p:sp>
        </mc:Fallback>
      </mc:AlternateContent>
    </p:spTree>
    <p:extLst>
      <p:ext uri="{BB962C8B-B14F-4D97-AF65-F5344CB8AC3E}">
        <p14:creationId xmlns:p14="http://schemas.microsoft.com/office/powerpoint/2010/main" val="2980200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Classification</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p:sp>
        <p:nvSpPr>
          <p:cNvPr id="4" name="TextBox 3">
            <a:extLst>
              <a:ext uri="{FF2B5EF4-FFF2-40B4-BE49-F238E27FC236}">
                <a16:creationId xmlns:a16="http://schemas.microsoft.com/office/drawing/2014/main" id="{3ECCB691-09D5-4DE5-8B01-966CE553F1C2}"/>
              </a:ext>
            </a:extLst>
          </p:cNvPr>
          <p:cNvSpPr txBox="1"/>
          <p:nvPr/>
        </p:nvSpPr>
        <p:spPr>
          <a:xfrm>
            <a:off x="1117846" y="1716650"/>
            <a:ext cx="10235954" cy="369332"/>
          </a:xfrm>
          <a:prstGeom prst="rect">
            <a:avLst/>
          </a:prstGeom>
          <a:noFill/>
        </p:spPr>
        <p:txBody>
          <a:bodyPr wrap="square" rtlCol="0">
            <a:spAutoFit/>
          </a:bodyPr>
          <a:lstStyle/>
          <a:p>
            <a:r>
              <a:rPr lang="en-US" dirty="0"/>
              <a:t>Fourier spectrum and Phase Angle:</a:t>
            </a:r>
            <a:endParaRPr lang="en-IN"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282065-08D5-48C8-990C-F2CBA9E1B13D}"/>
                  </a:ext>
                </a:extLst>
              </p:cNvPr>
              <p:cNvSpPr txBox="1"/>
              <p:nvPr/>
            </p:nvSpPr>
            <p:spPr>
              <a:xfrm>
                <a:off x="1260630" y="2183119"/>
                <a:ext cx="10235954" cy="3828869"/>
              </a:xfrm>
              <a:prstGeom prst="rect">
                <a:avLst/>
              </a:prstGeom>
              <a:noFill/>
            </p:spPr>
            <p:txBody>
              <a:bodyPr wrap="square" rtlCol="0">
                <a:spAutoFit/>
              </a:bodyPr>
              <a:lstStyle/>
              <a:p>
                <a:r>
                  <a:rPr lang="en-US" dirty="0"/>
                  <a:t>DFT is Complex in general and its polar form is: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d>
                        <m:dPr>
                          <m:begChr m:val="|"/>
                          <m:endChr m:val="|"/>
                          <m:ctrlPr>
                            <a:rPr lang="en-IN"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e>
                      </m:d>
                      <m:sSup>
                        <m:sSupPr>
                          <m:ctrlPr>
                            <a:rPr lang="en-IN"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m:rPr>
                              <m:sty m:val="p"/>
                            </m:rPr>
                            <a:rPr lang="el-GR" i="1">
                              <a:latin typeface="Cambria Math" panose="02040503050406030204" pitchFamily="18" charset="0"/>
                            </a:rPr>
                            <m:t>φ</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sup>
                      </m:sSup>
                    </m:oMath>
                  </m:oMathPara>
                </a14:m>
                <a:endParaRPr lang="en-IN" dirty="0"/>
              </a:p>
              <a:p>
                <a:endParaRPr lang="en-IN" dirty="0"/>
              </a:p>
              <a:p>
                <a:pPr/>
                <a14:m>
                  <m:oMathPara xmlns:m="http://schemas.openxmlformats.org/officeDocument/2006/math">
                    <m:oMathParaPr>
                      <m:jc m:val="centerGroup"/>
                    </m:oMathParaPr>
                    <m:oMath xmlns:m="http://schemas.openxmlformats.org/officeDocument/2006/math">
                      <m:d>
                        <m:dPr>
                          <m:begChr m:val="|"/>
                          <m:endChr m:val="|"/>
                          <m:ctrlPr>
                            <a:rPr lang="en-IN" i="1">
                              <a:latin typeface="Cambria Math" panose="02040503050406030204" pitchFamily="18" charset="0"/>
                            </a:rPr>
                          </m:ctrlPr>
                        </m:dPr>
                        <m:e>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e>
                      </m:d>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𝐼</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oMath>
                  </m:oMathPara>
                </a14:m>
                <a:endParaRPr lang="en-IN" dirty="0"/>
              </a:p>
              <a:p>
                <a:r>
                  <a:rPr lang="en-IN" dirty="0"/>
                  <a:t>  </a:t>
                </a:r>
              </a:p>
              <a:p>
                <a:pPr/>
                <a14:m>
                  <m:oMathPara xmlns:m="http://schemas.openxmlformats.org/officeDocument/2006/math">
                    <m:oMathParaPr>
                      <m:jc m:val="centerGroup"/>
                    </m:oMathParaPr>
                    <m:oMath xmlns:m="http://schemas.openxmlformats.org/officeDocument/2006/math">
                      <m:r>
                        <m:rPr>
                          <m:sty m:val="p"/>
                        </m:rPr>
                        <a:rPr lang="el-GR" i="1">
                          <a:latin typeface="Cambria Math" panose="02040503050406030204" pitchFamily="18" charset="0"/>
                        </a:rPr>
                        <m:t>φ</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r>
                        <a:rPr lang="en-US" b="0" i="1" smtClean="0">
                          <a:latin typeface="Cambria Math" panose="02040503050406030204" pitchFamily="18" charset="0"/>
                        </a:rPr>
                        <m:t>=</m:t>
                      </m:r>
                      <m:r>
                        <a:rPr lang="en-US" b="0" i="1" smtClean="0">
                          <a:latin typeface="Cambria Math" panose="02040503050406030204" pitchFamily="18" charset="0"/>
                        </a:rPr>
                        <m:t>𝑎𝑟𝑐𝑡𝑎𝑛</m:t>
                      </m:r>
                      <m:f>
                        <m:fPr>
                          <m:ctrlPr>
                            <a:rPr lang="en-US" b="0" i="1" smtClean="0">
                              <a:latin typeface="Cambria Math" panose="02040503050406030204" pitchFamily="18" charset="0"/>
                            </a:rPr>
                          </m:ctrlPr>
                        </m:fPr>
                        <m:num>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num>
                        <m:den>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den>
                      </m:f>
                    </m:oMath>
                  </m:oMathPara>
                </a14:m>
                <a:endParaRPr lang="en-IN" dirty="0"/>
              </a:p>
              <a:p>
                <a:r>
                  <a:rPr lang="en-IN" dirty="0"/>
                  <a:t>Fourier transform of a real function is conjugate symmetry: Spectrum is even symmetry and phase angle is odd symmetric about the origin </a:t>
                </a:r>
              </a:p>
              <a:p>
                <a:endParaRPr lang="en-IN"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m:t>
                      </m:r>
                      <m:r>
                        <a:rPr lang="en-US" i="1">
                          <a:latin typeface="Cambria Math" panose="02040503050406030204" pitchFamily="18" charset="0"/>
                        </a:rPr>
                        <m:t>(0,0)=</m:t>
                      </m:r>
                      <m:nary>
                        <m:naryPr>
                          <m:chr m:val="∑"/>
                          <m:ctrlPr>
                            <a:rPr lang="en-IN" i="1" dirty="0" smtClean="0">
                              <a:latin typeface="Cambria Math" panose="02040503050406030204" pitchFamily="18" charset="0"/>
                            </a:rPr>
                          </m:ctrlPr>
                        </m:naryPr>
                        <m:sub>
                          <m:r>
                            <m:rPr>
                              <m:brk m:alnAt="23"/>
                            </m:rPr>
                            <a:rPr lang="en-US" b="0" i="1" dirty="0" smtClean="0">
                              <a:latin typeface="Cambria Math" panose="02040503050406030204" pitchFamily="18" charset="0"/>
                            </a:rPr>
                            <m:t>𝑥</m:t>
                          </m:r>
                          <m:r>
                            <a:rPr lang="en-US" b="0" i="1" dirty="0" smtClean="0">
                              <a:latin typeface="Cambria Math" panose="02040503050406030204" pitchFamily="18" charset="0"/>
                            </a:rPr>
                            <m:t>=0</m:t>
                          </m:r>
                        </m:sub>
                        <m:sup>
                          <m:r>
                            <a:rPr lang="en-US" b="0" i="1" dirty="0" smtClean="0">
                              <a:latin typeface="Cambria Math" panose="02040503050406030204" pitchFamily="18" charset="0"/>
                            </a:rPr>
                            <m:t>𝑀</m:t>
                          </m:r>
                          <m:r>
                            <a:rPr lang="en-US" b="0" i="1" dirty="0" smtClean="0">
                              <a:latin typeface="Cambria Math" panose="02040503050406030204" pitchFamily="18" charset="0"/>
                            </a:rPr>
                            <m:t>−1</m:t>
                          </m:r>
                        </m:sup>
                        <m:e>
                          <m:nary>
                            <m:naryPr>
                              <m:chr m:val="∑"/>
                              <m:ctrlPr>
                                <a:rPr lang="en-IN" i="1" dirty="0" smtClean="0">
                                  <a:latin typeface="Cambria Math" panose="02040503050406030204" pitchFamily="18" charset="0"/>
                                </a:rPr>
                              </m:ctrlPr>
                            </m:naryPr>
                            <m:sub>
                              <m:r>
                                <m:rPr>
                                  <m:brk m:alnAt="23"/>
                                </m:rPr>
                                <a:rPr lang="en-US" b="0" i="1" dirty="0" smtClean="0">
                                  <a:latin typeface="Cambria Math" panose="02040503050406030204" pitchFamily="18" charset="0"/>
                                </a:rPr>
                                <m:t>𝑦</m:t>
                              </m:r>
                              <m:r>
                                <a:rPr lang="en-US" b="0" i="1" dirty="0" smtClean="0">
                                  <a:latin typeface="Cambria Math" panose="02040503050406030204" pitchFamily="18" charset="0"/>
                                </a:rPr>
                                <m:t>=0</m:t>
                              </m:r>
                            </m:sub>
                            <m:sup>
                              <m:r>
                                <a:rPr lang="en-US" b="0" i="1" dirty="0" smtClean="0">
                                  <a:latin typeface="Cambria Math" panose="02040503050406030204" pitchFamily="18" charset="0"/>
                                </a:rPr>
                                <m:t>𝑁</m:t>
                              </m:r>
                              <m:r>
                                <a:rPr lang="en-US" b="0" i="1" dirty="0" smtClean="0">
                                  <a:latin typeface="Cambria Math" panose="02040503050406030204" pitchFamily="18" charset="0"/>
                                </a:rPr>
                                <m:t>−1</m:t>
                              </m:r>
                            </m:sup>
                            <m:e>
                              <m:r>
                                <a:rPr lang="en-US" b="0" i="1" dirty="0" smtClean="0">
                                  <a:latin typeface="Cambria Math" panose="02040503050406030204" pitchFamily="18" charset="0"/>
                                </a:rPr>
                                <m:t>𝑓</m:t>
                              </m:r>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𝑦</m:t>
                              </m:r>
                              <m:r>
                                <a:rPr lang="en-US" b="0" i="1" dirty="0" smtClean="0">
                                  <a:latin typeface="Cambria Math" panose="02040503050406030204" pitchFamily="18" charset="0"/>
                                </a:rPr>
                                <m:t>)</m:t>
                              </m:r>
                            </m:e>
                          </m:nary>
                        </m:e>
                      </m:nary>
                    </m:oMath>
                  </m:oMathPara>
                </a14:m>
                <a:endParaRPr lang="en-IN" dirty="0"/>
              </a:p>
            </p:txBody>
          </p:sp>
        </mc:Choice>
        <mc:Fallback xmlns="">
          <p:sp>
            <p:nvSpPr>
              <p:cNvPr id="7" name="TextBox 6">
                <a:extLst>
                  <a:ext uri="{FF2B5EF4-FFF2-40B4-BE49-F238E27FC236}">
                    <a16:creationId xmlns:a16="http://schemas.microsoft.com/office/drawing/2014/main" id="{3A282065-08D5-48C8-990C-F2CBA9E1B13D}"/>
                  </a:ext>
                </a:extLst>
              </p:cNvPr>
              <p:cNvSpPr txBox="1">
                <a:spLocks noRot="1" noChangeAspect="1" noMove="1" noResize="1" noEditPoints="1" noAdjustHandles="1" noChangeArrowheads="1" noChangeShapeType="1" noTextEdit="1"/>
              </p:cNvSpPr>
              <p:nvPr/>
            </p:nvSpPr>
            <p:spPr>
              <a:xfrm>
                <a:off x="1260630" y="2183119"/>
                <a:ext cx="10235954" cy="3828869"/>
              </a:xfrm>
              <a:prstGeom prst="rect">
                <a:avLst/>
              </a:prstGeom>
              <a:blipFill>
                <a:blip r:embed="rId4"/>
                <a:stretch>
                  <a:fillRect l="-536" t="-796"/>
                </a:stretch>
              </a:blipFill>
            </p:spPr>
            <p:txBody>
              <a:bodyPr/>
              <a:lstStyle/>
              <a:p>
                <a:r>
                  <a:rPr lang="en-IN">
                    <a:noFill/>
                  </a:rPr>
                  <a:t> </a:t>
                </a:r>
              </a:p>
            </p:txBody>
          </p:sp>
        </mc:Fallback>
      </mc:AlternateContent>
      <p:cxnSp>
        <p:nvCxnSpPr>
          <p:cNvPr id="11" name="Connector: Elbow 10">
            <a:extLst>
              <a:ext uri="{FF2B5EF4-FFF2-40B4-BE49-F238E27FC236}">
                <a16:creationId xmlns:a16="http://schemas.microsoft.com/office/drawing/2014/main" id="{18B0847D-CBF9-408C-AC52-7F915BA8027F}"/>
              </a:ext>
            </a:extLst>
          </p:cNvPr>
          <p:cNvCxnSpPr>
            <a:cxnSpLocks/>
          </p:cNvCxnSpPr>
          <p:nvPr/>
        </p:nvCxnSpPr>
        <p:spPr>
          <a:xfrm flipV="1">
            <a:off x="5353234" y="4893361"/>
            <a:ext cx="3266983" cy="470518"/>
          </a:xfrm>
          <a:prstGeom prst="bentConnector3">
            <a:avLst>
              <a:gd name="adj1" fmla="val -5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8E37260-90FB-4612-AE4D-15ABE38F313D}"/>
                  </a:ext>
                </a:extLst>
              </p:cNvPr>
              <p:cNvSpPr txBox="1"/>
              <p:nvPr/>
            </p:nvSpPr>
            <p:spPr>
              <a:xfrm>
                <a:off x="8676441" y="4657162"/>
                <a:ext cx="2254929" cy="923330"/>
              </a:xfrm>
              <a:prstGeom prst="rect">
                <a:avLst/>
              </a:prstGeom>
              <a:noFill/>
            </p:spPr>
            <p:txBody>
              <a:bodyPr wrap="square" rtlCol="0">
                <a:spAutoFit/>
              </a:bodyPr>
              <a:lstStyle/>
              <a:p>
                <a:r>
                  <a:rPr lang="en-US" dirty="0"/>
                  <a:t>Zero frequency term and proportional to avg of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𝑦</m:t>
                    </m:r>
                  </m:oMath>
                </a14:m>
                <a:endParaRPr lang="en-IN" dirty="0"/>
              </a:p>
            </p:txBody>
          </p:sp>
        </mc:Choice>
        <mc:Fallback xmlns="">
          <p:sp>
            <p:nvSpPr>
              <p:cNvPr id="18" name="TextBox 17">
                <a:extLst>
                  <a:ext uri="{FF2B5EF4-FFF2-40B4-BE49-F238E27FC236}">
                    <a16:creationId xmlns:a16="http://schemas.microsoft.com/office/drawing/2014/main" id="{28E37260-90FB-4612-AE4D-15ABE38F313D}"/>
                  </a:ext>
                </a:extLst>
              </p:cNvPr>
              <p:cNvSpPr txBox="1">
                <a:spLocks noRot="1" noChangeAspect="1" noMove="1" noResize="1" noEditPoints="1" noAdjustHandles="1" noChangeArrowheads="1" noChangeShapeType="1" noTextEdit="1"/>
              </p:cNvSpPr>
              <p:nvPr/>
            </p:nvSpPr>
            <p:spPr>
              <a:xfrm>
                <a:off x="8676441" y="4657162"/>
                <a:ext cx="2254929" cy="923330"/>
              </a:xfrm>
              <a:prstGeom prst="rect">
                <a:avLst/>
              </a:prstGeom>
              <a:blipFill>
                <a:blip r:embed="rId5"/>
                <a:stretch>
                  <a:fillRect l="-2162" t="-3974" b="-993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232BABCF-6532-47F9-B78B-8B7DBF2EFEE1}"/>
                  </a:ext>
                </a:extLst>
              </p:cNvPr>
              <p:cNvSpPr/>
              <p:nvPr/>
            </p:nvSpPr>
            <p:spPr>
              <a:xfrm>
                <a:off x="912695" y="5698788"/>
                <a:ext cx="3479992" cy="9021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𝐹</m:t>
                      </m:r>
                      <m:r>
                        <a:rPr lang="en-US" i="1" smtClean="0">
                          <a:latin typeface="Cambria Math" panose="02040503050406030204" pitchFamily="18" charset="0"/>
                        </a:rPr>
                        <m:t>(0,0)=</m:t>
                      </m:r>
                      <m:r>
                        <a:rPr lang="en-US" b="0" i="1" smtClean="0">
                          <a:latin typeface="Cambria Math" panose="02040503050406030204" pitchFamily="18" charset="0"/>
                        </a:rPr>
                        <m:t>𝑀𝑁</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𝑀𝑁</m:t>
                          </m:r>
                        </m:den>
                      </m:f>
                      <m:nary>
                        <m:naryPr>
                          <m:chr m:val="∑"/>
                          <m:ctrlPr>
                            <a:rPr lang="en-IN" i="1" dirty="0">
                              <a:latin typeface="Cambria Math" panose="02040503050406030204" pitchFamily="18" charset="0"/>
                            </a:rPr>
                          </m:ctrlPr>
                        </m:naryPr>
                        <m:sub>
                          <m:r>
                            <m:rPr>
                              <m:brk m:alnAt="23"/>
                            </m:rPr>
                            <a:rPr lang="en-US" i="1" dirty="0">
                              <a:latin typeface="Cambria Math" panose="02040503050406030204" pitchFamily="18" charset="0"/>
                            </a:rPr>
                            <m:t>𝑥</m:t>
                          </m:r>
                          <m:r>
                            <a:rPr lang="en-US" i="1" dirty="0">
                              <a:latin typeface="Cambria Math" panose="02040503050406030204" pitchFamily="18" charset="0"/>
                            </a:rPr>
                            <m:t>=0</m:t>
                          </m:r>
                        </m:sub>
                        <m:sup>
                          <m:r>
                            <a:rPr lang="en-US" i="1" dirty="0">
                              <a:latin typeface="Cambria Math" panose="02040503050406030204" pitchFamily="18" charset="0"/>
                            </a:rPr>
                            <m:t>𝑀</m:t>
                          </m:r>
                          <m:r>
                            <a:rPr lang="en-US" i="1" dirty="0">
                              <a:latin typeface="Cambria Math" panose="02040503050406030204" pitchFamily="18" charset="0"/>
                            </a:rPr>
                            <m:t>−1</m:t>
                          </m:r>
                        </m:sup>
                        <m:e>
                          <m:nary>
                            <m:naryPr>
                              <m:chr m:val="∑"/>
                              <m:ctrlPr>
                                <a:rPr lang="en-IN" i="1" dirty="0">
                                  <a:latin typeface="Cambria Math" panose="02040503050406030204" pitchFamily="18" charset="0"/>
                                </a:rPr>
                              </m:ctrlPr>
                            </m:naryPr>
                            <m:sub>
                              <m:r>
                                <m:rPr>
                                  <m:brk m:alnAt="23"/>
                                </m:rPr>
                                <a:rPr lang="en-US" i="1" dirty="0">
                                  <a:latin typeface="Cambria Math" panose="02040503050406030204" pitchFamily="18" charset="0"/>
                                </a:rPr>
                                <m:t>𝑦</m:t>
                              </m:r>
                              <m:r>
                                <a:rPr lang="en-US" i="1" dirty="0">
                                  <a:latin typeface="Cambria Math" panose="02040503050406030204" pitchFamily="18" charset="0"/>
                                </a:rPr>
                                <m:t>=0</m:t>
                              </m:r>
                            </m:sub>
                            <m:sup>
                              <m:r>
                                <a:rPr lang="en-US" i="1" dirty="0">
                                  <a:latin typeface="Cambria Math" panose="02040503050406030204" pitchFamily="18" charset="0"/>
                                </a:rPr>
                                <m:t>𝑁</m:t>
                              </m:r>
                              <m:r>
                                <a:rPr lang="en-US" i="1" dirty="0">
                                  <a:latin typeface="Cambria Math" panose="02040503050406030204" pitchFamily="18" charset="0"/>
                                </a:rPr>
                                <m:t>−1</m:t>
                              </m:r>
                            </m:sup>
                            <m:e>
                              <m:r>
                                <a:rPr lang="en-US" i="1" dirty="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𝑦</m:t>
                              </m:r>
                              <m:r>
                                <a:rPr lang="en-US" i="1" dirty="0">
                                  <a:latin typeface="Cambria Math" panose="02040503050406030204" pitchFamily="18" charset="0"/>
                                </a:rPr>
                                <m:t>)</m:t>
                              </m:r>
                            </m:e>
                          </m:nary>
                        </m:e>
                      </m:nary>
                    </m:oMath>
                  </m:oMathPara>
                </a14:m>
                <a:endParaRPr lang="en-IN" dirty="0"/>
              </a:p>
            </p:txBody>
          </p:sp>
        </mc:Choice>
        <mc:Fallback xmlns="">
          <p:sp>
            <p:nvSpPr>
              <p:cNvPr id="19" name="Rectangle 18">
                <a:extLst>
                  <a:ext uri="{FF2B5EF4-FFF2-40B4-BE49-F238E27FC236}">
                    <a16:creationId xmlns:a16="http://schemas.microsoft.com/office/drawing/2014/main" id="{232BABCF-6532-47F9-B78B-8B7DBF2EFEE1}"/>
                  </a:ext>
                </a:extLst>
              </p:cNvPr>
              <p:cNvSpPr>
                <a:spLocks noRot="1" noChangeAspect="1" noMove="1" noResize="1" noEditPoints="1" noAdjustHandles="1" noChangeArrowheads="1" noChangeShapeType="1" noTextEdit="1"/>
              </p:cNvSpPr>
              <p:nvPr/>
            </p:nvSpPr>
            <p:spPr>
              <a:xfrm>
                <a:off x="912695" y="5698788"/>
                <a:ext cx="3479992" cy="902170"/>
              </a:xfrm>
              <a:prstGeom prst="rect">
                <a:avLst/>
              </a:prstGeom>
              <a:blipFill>
                <a:blip r:embed="rId6"/>
                <a:stretch>
                  <a:fillRect/>
                </a:stretch>
              </a:blipFill>
            </p:spPr>
            <p:txBody>
              <a:bodyPr/>
              <a:lstStyle/>
              <a:p>
                <a:r>
                  <a:rPr lang="en-IN">
                    <a:noFill/>
                  </a:rPr>
                  <a:t> </a:t>
                </a:r>
              </a:p>
            </p:txBody>
          </p:sp>
        </mc:Fallback>
      </mc:AlternateContent>
      <p:sp>
        <p:nvSpPr>
          <p:cNvPr id="20" name="Oval 19">
            <a:extLst>
              <a:ext uri="{FF2B5EF4-FFF2-40B4-BE49-F238E27FC236}">
                <a16:creationId xmlns:a16="http://schemas.microsoft.com/office/drawing/2014/main" id="{59342B04-E842-4B8D-ACD5-E33BC44ED466}"/>
              </a:ext>
            </a:extLst>
          </p:cNvPr>
          <p:cNvSpPr/>
          <p:nvPr/>
        </p:nvSpPr>
        <p:spPr>
          <a:xfrm>
            <a:off x="2343705" y="5698788"/>
            <a:ext cx="1979720" cy="9021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9AF20551-ACB2-4C12-BCC0-0C8E2A80B6BA}"/>
              </a:ext>
            </a:extLst>
          </p:cNvPr>
          <p:cNvCxnSpPr>
            <a:stCxn id="20" idx="6"/>
          </p:cNvCxnSpPr>
          <p:nvPr/>
        </p:nvCxnSpPr>
        <p:spPr>
          <a:xfrm>
            <a:off x="4323425" y="6149873"/>
            <a:ext cx="6569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FB08D70-8AB6-423C-BD92-207430338ECF}"/>
                  </a:ext>
                </a:extLst>
              </p:cNvPr>
              <p:cNvSpPr txBox="1"/>
              <p:nvPr/>
            </p:nvSpPr>
            <p:spPr>
              <a:xfrm>
                <a:off x="4986591" y="6011988"/>
                <a:ext cx="1748900" cy="369332"/>
              </a:xfrm>
              <a:prstGeom prst="rect">
                <a:avLst/>
              </a:prstGeom>
              <a:noFill/>
            </p:spPr>
            <p:txBody>
              <a:bodyPr wrap="square" rtlCol="0">
                <a:spAutoFit/>
              </a:bodyPr>
              <a:lstStyle/>
              <a:p>
                <a:r>
                  <a:rPr lang="en-US" b="0" dirty="0"/>
                  <a:t>Avg ,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IN" dirty="0"/>
              </a:p>
            </p:txBody>
          </p:sp>
        </mc:Choice>
        <mc:Fallback xmlns="">
          <p:sp>
            <p:nvSpPr>
              <p:cNvPr id="23" name="TextBox 22">
                <a:extLst>
                  <a:ext uri="{FF2B5EF4-FFF2-40B4-BE49-F238E27FC236}">
                    <a16:creationId xmlns:a16="http://schemas.microsoft.com/office/drawing/2014/main" id="{8FB08D70-8AB6-423C-BD92-207430338ECF}"/>
                  </a:ext>
                </a:extLst>
              </p:cNvPr>
              <p:cNvSpPr txBox="1">
                <a:spLocks noRot="1" noChangeAspect="1" noMove="1" noResize="1" noEditPoints="1" noAdjustHandles="1" noChangeArrowheads="1" noChangeShapeType="1" noTextEdit="1"/>
              </p:cNvSpPr>
              <p:nvPr/>
            </p:nvSpPr>
            <p:spPr>
              <a:xfrm>
                <a:off x="4986591" y="6011988"/>
                <a:ext cx="1748900" cy="369332"/>
              </a:xfrm>
              <a:prstGeom prst="rect">
                <a:avLst/>
              </a:prstGeom>
              <a:blipFill>
                <a:blip r:embed="rId7"/>
                <a:stretch>
                  <a:fillRect l="-2787" t="-8197"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AD7FDFC-67E1-4B2B-B869-97306B267E82}"/>
                  </a:ext>
                </a:extLst>
              </p:cNvPr>
              <p:cNvSpPr/>
              <p:nvPr/>
            </p:nvSpPr>
            <p:spPr>
              <a:xfrm>
                <a:off x="7392439" y="6144656"/>
                <a:ext cx="22805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𝐹</m:t>
                      </m:r>
                      <m:r>
                        <a:rPr lang="en-US" i="1" smtClean="0">
                          <a:latin typeface="Cambria Math" panose="02040503050406030204" pitchFamily="18" charset="0"/>
                        </a:rPr>
                        <m:t>(0,0)=</m:t>
                      </m:r>
                      <m:r>
                        <a:rPr lang="en-US" b="0" i="1" smtClean="0">
                          <a:latin typeface="Cambria Math" panose="02040503050406030204" pitchFamily="18" charset="0"/>
                        </a:rPr>
                        <m:t>𝑀𝑁𝑓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IN" dirty="0"/>
              </a:p>
            </p:txBody>
          </p:sp>
        </mc:Choice>
        <mc:Fallback xmlns="">
          <p:sp>
            <p:nvSpPr>
              <p:cNvPr id="24" name="Rectangle 23">
                <a:extLst>
                  <a:ext uri="{FF2B5EF4-FFF2-40B4-BE49-F238E27FC236}">
                    <a16:creationId xmlns:a16="http://schemas.microsoft.com/office/drawing/2014/main" id="{EAD7FDFC-67E1-4B2B-B869-97306B267E82}"/>
                  </a:ext>
                </a:extLst>
              </p:cNvPr>
              <p:cNvSpPr>
                <a:spLocks noRot="1" noChangeAspect="1" noMove="1" noResize="1" noEditPoints="1" noAdjustHandles="1" noChangeArrowheads="1" noChangeShapeType="1" noTextEdit="1"/>
              </p:cNvSpPr>
              <p:nvPr/>
            </p:nvSpPr>
            <p:spPr>
              <a:xfrm>
                <a:off x="7392439" y="6144656"/>
                <a:ext cx="2280561" cy="369332"/>
              </a:xfrm>
              <a:prstGeom prst="rect">
                <a:avLst/>
              </a:prstGeom>
              <a:blipFill>
                <a:blip r:embed="rId8"/>
                <a:stretch>
                  <a:fillRect b="-13115"/>
                </a:stretch>
              </a:blipFill>
            </p:spPr>
            <p:txBody>
              <a:bodyPr/>
              <a:lstStyle/>
              <a:p>
                <a:r>
                  <a:rPr lang="en-IN">
                    <a:noFill/>
                  </a:rPr>
                  <a:t> </a:t>
                </a:r>
              </a:p>
            </p:txBody>
          </p:sp>
        </mc:Fallback>
      </mc:AlternateContent>
    </p:spTree>
    <p:extLst>
      <p:ext uri="{BB962C8B-B14F-4D97-AF65-F5344CB8AC3E}">
        <p14:creationId xmlns:p14="http://schemas.microsoft.com/office/powerpoint/2010/main" val="10310623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p:pic>
        <p:nvPicPr>
          <p:cNvPr id="10" name="Picture 2">
            <a:extLst>
              <a:ext uri="{FF2B5EF4-FFF2-40B4-BE49-F238E27FC236}">
                <a16:creationId xmlns:a16="http://schemas.microsoft.com/office/drawing/2014/main" id="{41B43D27-C32F-454F-A74D-A22B7EDF5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115" y="1846555"/>
            <a:ext cx="5026025" cy="495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35CD3B7-A1E2-452E-8A9C-EB0EB97FD8A8}"/>
                  </a:ext>
                </a:extLst>
              </p:cNvPr>
              <p:cNvSpPr txBox="1"/>
              <p:nvPr/>
            </p:nvSpPr>
            <p:spPr>
              <a:xfrm>
                <a:off x="838200" y="1846555"/>
                <a:ext cx="4834631" cy="461985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t>The origin of both spatial and frequency domain is at the top left.</a:t>
                </a:r>
              </a:p>
              <a:p>
                <a:pPr marL="285750" indent="-285750" algn="just">
                  <a:lnSpc>
                    <a:spcPct val="150000"/>
                  </a:lnSpc>
                  <a:buFont typeface="Arial" panose="020B0604020202020204" pitchFamily="34" charset="0"/>
                  <a:buChar char="•"/>
                </a:pPr>
                <a:r>
                  <a:rPr lang="en-US" dirty="0"/>
                  <a:t>Area around the origin of the transform contains  the highest value and appear bright.</a:t>
                </a:r>
              </a:p>
              <a:p>
                <a:pPr marL="285750" indent="-285750" algn="just">
                  <a:lnSpc>
                    <a:spcPct val="150000"/>
                  </a:lnSpc>
                  <a:buFont typeface="Arial" panose="020B0604020202020204" pitchFamily="34" charset="0"/>
                  <a:buChar char="•"/>
                </a:pPr>
                <a:r>
                  <a:rPr lang="en-US" dirty="0"/>
                  <a:t>Four corners of the spectrum are equally brighter according to the periodicity property. </a:t>
                </a:r>
              </a:p>
              <a:p>
                <a:pPr marL="285750" indent="-285750" algn="just">
                  <a:lnSpc>
                    <a:spcPct val="150000"/>
                  </a:lnSpc>
                  <a:buFont typeface="Arial" panose="020B0604020202020204" pitchFamily="34" charset="0"/>
                  <a:buChar char="•"/>
                </a:pPr>
                <a:r>
                  <a:rPr lang="en-US" dirty="0"/>
                  <a:t>Center the spectrum by multiplying </a:t>
                </a:r>
                <a14:m>
                  <m:oMath xmlns:m="http://schemas.openxmlformats.org/officeDocument/2006/math">
                    <m:sSup>
                      <m:sSupPr>
                        <m:ctrlPr>
                          <a:rPr lang="en-IN" i="1">
                            <a:latin typeface="Cambria Math" panose="02040503050406030204" pitchFamily="18" charset="0"/>
                          </a:rPr>
                        </m:ctrlPr>
                      </m:sSupPr>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 </m:t>
                        </m:r>
                        <m:r>
                          <a:rPr lang="en-US" b="0" i="1" smtClean="0">
                            <a:latin typeface="Cambria Math" panose="02040503050406030204" pitchFamily="18" charset="0"/>
                          </a:rPr>
                          <m:t>𝑏𝑦</m:t>
                        </m:r>
                        <m:r>
                          <a:rPr lang="en-US" b="0" i="1" smtClean="0">
                            <a:latin typeface="Cambria Math" panose="02040503050406030204" pitchFamily="18" charset="0"/>
                          </a:rPr>
                          <m:t> (−1)</m:t>
                        </m:r>
                      </m:e>
                      <m:sup>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sup>
                    </m:sSup>
                    <m:r>
                      <a:rPr lang="en-US" b="0" i="0" smtClean="0">
                        <a:latin typeface="Cambria Math" panose="02040503050406030204" pitchFamily="18" charset="0"/>
                      </a:rPr>
                      <m:t> </m:t>
                    </m:r>
                  </m:oMath>
                </a14:m>
                <a:r>
                  <a:rPr lang="en-IN" dirty="0"/>
                  <a:t>before applying the transform.</a:t>
                </a:r>
              </a:p>
              <a:p>
                <a:pPr marL="285750" indent="-285750" algn="just">
                  <a:lnSpc>
                    <a:spcPct val="150000"/>
                  </a:lnSpc>
                  <a:buFont typeface="Arial" panose="020B0604020202020204" pitchFamily="34" charset="0"/>
                  <a:buChar char="•"/>
                </a:pPr>
                <a:r>
                  <a:rPr lang="en-IN" dirty="0"/>
                  <a:t>Apply log transformation and make it proper for visualization.</a:t>
                </a:r>
              </a:p>
            </p:txBody>
          </p:sp>
        </mc:Choice>
        <mc:Fallback xmlns="">
          <p:sp>
            <p:nvSpPr>
              <p:cNvPr id="4" name="TextBox 3">
                <a:extLst>
                  <a:ext uri="{FF2B5EF4-FFF2-40B4-BE49-F238E27FC236}">
                    <a16:creationId xmlns:a16="http://schemas.microsoft.com/office/drawing/2014/main" id="{335CD3B7-A1E2-452E-8A9C-EB0EB97FD8A8}"/>
                  </a:ext>
                </a:extLst>
              </p:cNvPr>
              <p:cNvSpPr txBox="1">
                <a:spLocks noRot="1" noChangeAspect="1" noMove="1" noResize="1" noEditPoints="1" noAdjustHandles="1" noChangeArrowheads="1" noChangeShapeType="1" noTextEdit="1"/>
              </p:cNvSpPr>
              <p:nvPr/>
            </p:nvSpPr>
            <p:spPr>
              <a:xfrm>
                <a:off x="838200" y="1846555"/>
                <a:ext cx="4834631" cy="4619854"/>
              </a:xfrm>
              <a:prstGeom prst="rect">
                <a:avLst/>
              </a:prstGeom>
              <a:blipFill>
                <a:blip r:embed="rId5"/>
                <a:stretch>
                  <a:fillRect l="-883" r="-1009" b="-1187"/>
                </a:stretch>
              </a:blipFill>
            </p:spPr>
            <p:txBody>
              <a:bodyPr/>
              <a:lstStyle/>
              <a:p>
                <a:r>
                  <a:rPr lang="en-IN">
                    <a:noFill/>
                  </a:rPr>
                  <a:t> </a:t>
                </a:r>
              </a:p>
            </p:txBody>
          </p:sp>
        </mc:Fallback>
      </mc:AlternateContent>
      <p:sp>
        <p:nvSpPr>
          <p:cNvPr id="7" name="Oval 6">
            <a:extLst>
              <a:ext uri="{FF2B5EF4-FFF2-40B4-BE49-F238E27FC236}">
                <a16:creationId xmlns:a16="http://schemas.microsoft.com/office/drawing/2014/main" id="{970FB2E2-1153-4E25-AE97-532E2E8DA482}"/>
              </a:ext>
            </a:extLst>
          </p:cNvPr>
          <p:cNvSpPr/>
          <p:nvPr/>
        </p:nvSpPr>
        <p:spPr>
          <a:xfrm>
            <a:off x="9093121" y="1771208"/>
            <a:ext cx="328473" cy="549769"/>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224DA850-DE92-42A5-978C-7A93FA6A09C3}"/>
              </a:ext>
            </a:extLst>
          </p:cNvPr>
          <p:cNvSpPr/>
          <p:nvPr/>
        </p:nvSpPr>
        <p:spPr>
          <a:xfrm>
            <a:off x="11124747" y="1773776"/>
            <a:ext cx="328473" cy="549769"/>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1679BF0E-46F9-43F2-82C5-D4D6EF122D66}"/>
              </a:ext>
            </a:extLst>
          </p:cNvPr>
          <p:cNvSpPr/>
          <p:nvPr/>
        </p:nvSpPr>
        <p:spPr>
          <a:xfrm>
            <a:off x="9093121" y="3700301"/>
            <a:ext cx="328473" cy="549769"/>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EF917AB3-19C3-43CA-A4D5-8BF55D331C87}"/>
              </a:ext>
            </a:extLst>
          </p:cNvPr>
          <p:cNvSpPr/>
          <p:nvPr/>
        </p:nvSpPr>
        <p:spPr>
          <a:xfrm>
            <a:off x="11124746" y="3700301"/>
            <a:ext cx="328473" cy="549769"/>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529243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7B846-3905-435A-8AE7-AC90F04B891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B9244DB-11E4-47DC-8724-91D52AF05B1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5853127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DFT Pairs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p:pic>
        <p:nvPicPr>
          <p:cNvPr id="4" name="Picture 3">
            <a:extLst>
              <a:ext uri="{FF2B5EF4-FFF2-40B4-BE49-F238E27FC236}">
                <a16:creationId xmlns:a16="http://schemas.microsoft.com/office/drawing/2014/main" id="{FF004313-447E-4CF7-BE06-5D5E96C1D36E}"/>
              </a:ext>
            </a:extLst>
          </p:cNvPr>
          <p:cNvPicPr>
            <a:picLocks noChangeAspect="1"/>
          </p:cNvPicPr>
          <p:nvPr/>
        </p:nvPicPr>
        <p:blipFill>
          <a:blip r:embed="rId4"/>
          <a:stretch>
            <a:fillRect/>
          </a:stretch>
        </p:blipFill>
        <p:spPr>
          <a:xfrm>
            <a:off x="7430613" y="1696308"/>
            <a:ext cx="4647960" cy="1303697"/>
          </a:xfrm>
          <a:prstGeom prst="rect">
            <a:avLst/>
          </a:prstGeom>
        </p:spPr>
      </p:pic>
      <p:pic>
        <p:nvPicPr>
          <p:cNvPr id="10" name="Picture 9">
            <a:extLst>
              <a:ext uri="{FF2B5EF4-FFF2-40B4-BE49-F238E27FC236}">
                <a16:creationId xmlns:a16="http://schemas.microsoft.com/office/drawing/2014/main" id="{2EB818CC-8BF2-43A8-8F1E-770CCB341DA8}"/>
              </a:ext>
            </a:extLst>
          </p:cNvPr>
          <p:cNvPicPr>
            <a:picLocks noChangeAspect="1"/>
          </p:cNvPicPr>
          <p:nvPr/>
        </p:nvPicPr>
        <p:blipFill>
          <a:blip r:embed="rId5"/>
          <a:stretch>
            <a:fillRect/>
          </a:stretch>
        </p:blipFill>
        <p:spPr>
          <a:xfrm>
            <a:off x="234224" y="1696308"/>
            <a:ext cx="7056798" cy="4639001"/>
          </a:xfrm>
          <a:prstGeom prst="rect">
            <a:avLst/>
          </a:prstGeom>
        </p:spPr>
      </p:pic>
    </p:spTree>
    <p:extLst>
      <p:ext uri="{BB962C8B-B14F-4D97-AF65-F5344CB8AC3E}">
        <p14:creationId xmlns:p14="http://schemas.microsoft.com/office/powerpoint/2010/main" val="4146482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C0BC878A-B33A-44F5-80FB-8A740A96E234}"/>
              </a:ext>
            </a:extLst>
          </p:cNvPr>
          <p:cNvSpPr txBox="1"/>
          <p:nvPr/>
        </p:nvSpPr>
        <p:spPr>
          <a:xfrm>
            <a:off x="432618" y="1269507"/>
            <a:ext cx="5808384" cy="369332"/>
          </a:xfrm>
          <a:prstGeom prst="rect">
            <a:avLst/>
          </a:prstGeom>
          <a:noFill/>
        </p:spPr>
        <p:txBody>
          <a:bodyPr wrap="square" rtlCol="0">
            <a:spAutoFit/>
          </a:bodyPr>
          <a:lstStyle/>
          <a:p>
            <a:r>
              <a:rPr lang="en-US" b="1" dirty="0"/>
              <a:t>Terminologies we should know: </a:t>
            </a:r>
            <a:endParaRPr lang="en-IN" b="1" dirty="0"/>
          </a:p>
        </p:txBody>
      </p:sp>
      <p:sp>
        <p:nvSpPr>
          <p:cNvPr id="9" name="TextBox 8">
            <a:extLst>
              <a:ext uri="{FF2B5EF4-FFF2-40B4-BE49-F238E27FC236}">
                <a16:creationId xmlns:a16="http://schemas.microsoft.com/office/drawing/2014/main" id="{07BF5202-B4EF-4F6F-9C51-6A820F58B311}"/>
              </a:ext>
            </a:extLst>
          </p:cNvPr>
          <p:cNvSpPr txBox="1"/>
          <p:nvPr/>
        </p:nvSpPr>
        <p:spPr>
          <a:xfrm>
            <a:off x="501589" y="1967313"/>
            <a:ext cx="11030504" cy="4247317"/>
          </a:xfrm>
          <a:prstGeom prst="rect">
            <a:avLst/>
          </a:prstGeom>
          <a:noFill/>
        </p:spPr>
        <p:txBody>
          <a:bodyPr wrap="square">
            <a:spAutoFit/>
          </a:bodyPr>
          <a:lstStyle/>
          <a:p>
            <a:pPr marL="0" marR="0" algn="l">
              <a:spcBef>
                <a:spcPts val="0"/>
              </a:spcBef>
              <a:spcAft>
                <a:spcPts val="0"/>
              </a:spcAft>
            </a:pPr>
            <a:r>
              <a:rPr lang="en-US" b="1" i="0" dirty="0">
                <a:effectLst/>
                <a:latin typeface="Frutiger LT W01_45 Ligh1475730"/>
              </a:rPr>
              <a:t>Illuminance</a:t>
            </a:r>
            <a:r>
              <a:rPr lang="en-US" b="0" i="0" dirty="0">
                <a:effectLst/>
                <a:latin typeface="Frutiger LT W01_45 Ligh1475730"/>
              </a:rPr>
              <a:t> is the quantity of light or luminous flux falling on a surface. It is measured in lumen per meter square, or lux.</a:t>
            </a:r>
          </a:p>
          <a:p>
            <a:pPr marL="0" marR="0" algn="l">
              <a:spcBef>
                <a:spcPts val="0"/>
              </a:spcBef>
              <a:spcAft>
                <a:spcPts val="0"/>
              </a:spcAft>
            </a:pPr>
            <a:r>
              <a:rPr lang="en-US" b="0" i="0" dirty="0">
                <a:solidFill>
                  <a:srgbClr val="53555A"/>
                </a:solidFill>
                <a:effectLst/>
                <a:latin typeface="Frutiger LT W01_45 Ligh1475730"/>
              </a:rPr>
              <a:t> </a:t>
            </a:r>
            <a:r>
              <a:rPr lang="en-US" b="1" i="0" dirty="0">
                <a:solidFill>
                  <a:srgbClr val="000000"/>
                </a:solidFill>
                <a:effectLst/>
                <a:latin typeface="Frutiger LT W01_45 Ligh1475730"/>
              </a:rPr>
              <a:t> </a:t>
            </a:r>
            <a:endParaRPr lang="en-US" b="0" i="0" dirty="0">
              <a:solidFill>
                <a:srgbClr val="53555A"/>
              </a:solidFill>
              <a:effectLst/>
              <a:latin typeface="Frutiger LT W01_45 Ligh1475730"/>
            </a:endParaRPr>
          </a:p>
          <a:p>
            <a:pPr marL="0" marR="0" algn="l">
              <a:spcBef>
                <a:spcPts val="0"/>
              </a:spcBef>
              <a:spcAft>
                <a:spcPts val="0"/>
              </a:spcAft>
            </a:pPr>
            <a:r>
              <a:rPr lang="en-US" b="1" i="0" dirty="0">
                <a:solidFill>
                  <a:srgbClr val="000000"/>
                </a:solidFill>
                <a:effectLst/>
                <a:latin typeface="Frutiger LT W01_45 Ligh1475730"/>
              </a:rPr>
              <a:t>Luminance </a:t>
            </a:r>
            <a:r>
              <a:rPr lang="en-US" b="0" i="0" dirty="0">
                <a:solidFill>
                  <a:srgbClr val="000000"/>
                </a:solidFill>
                <a:effectLst/>
                <a:latin typeface="Frutiger LT W01_45 Ligh1475730"/>
              </a:rPr>
              <a:t>is the luminous intensity projected on a given area and direction. Luminance typically describes the intensity of emitted light. </a:t>
            </a:r>
          </a:p>
          <a:p>
            <a:pPr marL="0" marR="0" algn="l">
              <a:spcBef>
                <a:spcPts val="0"/>
              </a:spcBef>
              <a:spcAft>
                <a:spcPts val="0"/>
              </a:spcAft>
            </a:pPr>
            <a:endParaRPr lang="en-US" dirty="0">
              <a:solidFill>
                <a:srgbClr val="000000"/>
              </a:solidFill>
              <a:latin typeface="Frutiger LT W01_45 Ligh1475730"/>
            </a:endParaRPr>
          </a:p>
          <a:p>
            <a:pPr marL="0" marR="0" algn="l">
              <a:spcBef>
                <a:spcPts val="0"/>
              </a:spcBef>
              <a:spcAft>
                <a:spcPts val="0"/>
              </a:spcAft>
            </a:pPr>
            <a:r>
              <a:rPr lang="en-US" b="0" i="0" dirty="0">
                <a:solidFill>
                  <a:srgbClr val="000000"/>
                </a:solidFill>
                <a:effectLst/>
                <a:latin typeface="Frutiger LT W01_45 Ligh1475730"/>
              </a:rPr>
              <a:t>In the case of our display profiling products, we measure the luminance of the cd/m</a:t>
            </a:r>
            <a:r>
              <a:rPr lang="en-US" b="0" i="0" baseline="30000" dirty="0">
                <a:solidFill>
                  <a:srgbClr val="000000"/>
                </a:solidFill>
                <a:effectLst/>
                <a:latin typeface="Frutiger LT W01_45 Ligh1475730"/>
              </a:rPr>
              <a:t>2</a:t>
            </a:r>
            <a:r>
              <a:rPr lang="en-US" b="0" i="0" dirty="0">
                <a:solidFill>
                  <a:srgbClr val="000000"/>
                </a:solidFill>
                <a:effectLst/>
                <a:latin typeface="Frutiger LT W01_45 Ligh1475730"/>
              </a:rPr>
              <a:t> as the unit of measure. </a:t>
            </a:r>
          </a:p>
          <a:p>
            <a:pPr marL="0" marR="0" algn="l">
              <a:spcBef>
                <a:spcPts val="0"/>
              </a:spcBef>
              <a:spcAft>
                <a:spcPts val="0"/>
              </a:spcAft>
            </a:pPr>
            <a:r>
              <a:rPr lang="en-US" b="0" i="0" dirty="0">
                <a:solidFill>
                  <a:srgbClr val="000000"/>
                </a:solidFill>
                <a:effectLst/>
                <a:latin typeface="Frutiger LT W01_45 Ligh1475730"/>
              </a:rPr>
              <a:t> </a:t>
            </a:r>
          </a:p>
          <a:p>
            <a:pPr marL="0" marR="0" algn="l">
              <a:spcBef>
                <a:spcPts val="0"/>
              </a:spcBef>
              <a:spcAft>
                <a:spcPts val="0"/>
              </a:spcAft>
            </a:pPr>
            <a:r>
              <a:rPr lang="en-US" b="1" i="0" dirty="0">
                <a:solidFill>
                  <a:srgbClr val="000000"/>
                </a:solidFill>
                <a:effectLst/>
                <a:latin typeface="Frutiger LT W01_45 Ligh1475730"/>
              </a:rPr>
              <a:t>Brightness </a:t>
            </a:r>
            <a:r>
              <a:rPr lang="en-US" b="0" i="0" dirty="0">
                <a:solidFill>
                  <a:srgbClr val="000000"/>
                </a:solidFill>
                <a:effectLst/>
                <a:latin typeface="Frutiger LT W01_45 Ligh1475730"/>
              </a:rPr>
              <a:t>is what we perceive when lumens fall on the rods and cones of our retina. When we speak of brightness, we use subjective words like “dim” or “brilliant” because it cannot be measured like luminance, but it can be scaled in percentages. </a:t>
            </a:r>
          </a:p>
          <a:p>
            <a:pPr marL="0" marR="0" algn="l">
              <a:spcBef>
                <a:spcPts val="0"/>
              </a:spcBef>
              <a:spcAft>
                <a:spcPts val="0"/>
              </a:spcAft>
            </a:pPr>
            <a:endParaRPr lang="en-US" dirty="0">
              <a:solidFill>
                <a:srgbClr val="000000"/>
              </a:solidFill>
              <a:latin typeface="Frutiger LT W01_45 Ligh1475730"/>
            </a:endParaRPr>
          </a:p>
          <a:p>
            <a:pPr marL="0" marR="0" algn="l">
              <a:spcBef>
                <a:spcPts val="0"/>
              </a:spcBef>
              <a:spcAft>
                <a:spcPts val="0"/>
              </a:spcAft>
            </a:pPr>
            <a:r>
              <a:rPr lang="en-US" b="1" dirty="0">
                <a:solidFill>
                  <a:srgbClr val="000000"/>
                </a:solidFill>
                <a:latin typeface="Frutiger LT W01_45 Ligh1475730"/>
              </a:rPr>
              <a:t>Contrast</a:t>
            </a:r>
            <a:r>
              <a:rPr lang="en-US" dirty="0">
                <a:solidFill>
                  <a:srgbClr val="000000"/>
                </a:solidFill>
                <a:latin typeface="Frutiger LT W01_45 Ligh1475730"/>
              </a:rPr>
              <a:t> is the difference in </a:t>
            </a:r>
            <a:r>
              <a:rPr lang="en-US" dirty="0">
                <a:solidFill>
                  <a:srgbClr val="000000"/>
                </a:solidFill>
                <a:latin typeface="Frutiger LT W01_45 Ligh1475730"/>
                <a:hlinkClick r:id="rId4" tooltip="Luminance">
                  <a:extLst>
                    <a:ext uri="{A12FA001-AC4F-418D-AE19-62706E023703}">
                      <ahyp:hlinkClr xmlns:ahyp="http://schemas.microsoft.com/office/drawing/2018/hyperlinkcolor" val="tx"/>
                    </a:ext>
                  </a:extLst>
                </a:hlinkClick>
              </a:rPr>
              <a:t>luminance</a:t>
            </a:r>
            <a:r>
              <a:rPr lang="en-US" dirty="0">
                <a:solidFill>
                  <a:srgbClr val="000000"/>
                </a:solidFill>
                <a:latin typeface="Frutiger LT W01_45 Ligh1475730"/>
              </a:rPr>
              <a:t> or </a:t>
            </a:r>
            <a:r>
              <a:rPr lang="en-US" dirty="0" err="1">
                <a:solidFill>
                  <a:srgbClr val="000000"/>
                </a:solidFill>
                <a:latin typeface="Frutiger LT W01_45 Ligh1475730"/>
                <a:hlinkClick r:id="rId5" tooltip="Colour">
                  <a:extLst>
                    <a:ext uri="{A12FA001-AC4F-418D-AE19-62706E023703}">
                      <ahyp:hlinkClr xmlns:ahyp="http://schemas.microsoft.com/office/drawing/2018/hyperlinkcolor" val="tx"/>
                    </a:ext>
                  </a:extLst>
                </a:hlinkClick>
              </a:rPr>
              <a:t>colour</a:t>
            </a:r>
            <a:r>
              <a:rPr lang="en-US" dirty="0">
                <a:solidFill>
                  <a:srgbClr val="000000"/>
                </a:solidFill>
                <a:latin typeface="Frutiger LT W01_45 Ligh1475730"/>
              </a:rPr>
              <a:t> that makes an object (or its representation in an image or display) distinguishable.</a:t>
            </a:r>
          </a:p>
          <a:p>
            <a:pPr marL="0" marR="0" algn="l">
              <a:spcBef>
                <a:spcPts val="0"/>
              </a:spcBef>
              <a:spcAft>
                <a:spcPts val="0"/>
              </a:spcAft>
            </a:pPr>
            <a:r>
              <a:rPr lang="en-US" dirty="0">
                <a:solidFill>
                  <a:srgbClr val="000000"/>
                </a:solidFill>
                <a:latin typeface="Frutiger LT W01_45 Ligh1475730"/>
              </a:rPr>
              <a:t> </a:t>
            </a:r>
          </a:p>
        </p:txBody>
      </p:sp>
    </p:spTree>
    <p:extLst>
      <p:ext uri="{BB962C8B-B14F-4D97-AF65-F5344CB8AC3E}">
        <p14:creationId xmlns:p14="http://schemas.microsoft.com/office/powerpoint/2010/main" val="10086314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1C473-A94B-482F-AC11-F29FC22E597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20551C6-B3C1-407E-AF51-6389CE6A466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6596149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A33B4-53D3-4BC9-B402-76FCDE5D420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2AE7CA-7057-49D7-A9C8-01B1CA7D213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2245649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0B08F-077D-4044-B003-147EF7723F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B7825C2-2120-4A49-9BC3-5456A713520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6767556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31AB3-999E-4C1E-A58E-FBDABA5F0B9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DB42A89-374C-4246-908C-BBFCBCB79C1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3527702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6391922" cy="461665"/>
          </a:xfrm>
          <a:prstGeom prst="rect">
            <a:avLst/>
          </a:prstGeom>
          <a:noFill/>
        </p:spPr>
        <p:txBody>
          <a:bodyPr wrap="square" rtlCol="0">
            <a:spAutoFit/>
          </a:bodyPr>
          <a:lstStyle/>
          <a:p>
            <a:r>
              <a:rPr lang="en-US" sz="2400" dirty="0"/>
              <a:t>Histogram Processing: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8445072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6" y="1234643"/>
            <a:ext cx="10084293" cy="461665"/>
          </a:xfrm>
          <a:prstGeom prst="rect">
            <a:avLst/>
          </a:prstGeom>
          <a:noFill/>
        </p:spPr>
        <p:txBody>
          <a:bodyPr wrap="square" rtlCol="0">
            <a:spAutoFit/>
          </a:bodyPr>
          <a:lstStyle/>
          <a:p>
            <a:r>
              <a:rPr lang="en-US" sz="2400" dirty="0"/>
              <a:t>Filtering in frequency domain</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63D12B-B934-4F75-8DAE-AC7D72234696}"/>
                  </a:ext>
                </a:extLst>
              </p:cNvPr>
              <p:cNvSpPr txBox="1"/>
              <p:nvPr/>
            </p:nvSpPr>
            <p:spPr>
              <a:xfrm>
                <a:off x="986622" y="1751429"/>
                <a:ext cx="10147177" cy="5035353"/>
              </a:xfrm>
              <a:prstGeom prst="rect">
                <a:avLst/>
              </a:prstGeom>
              <a:noFill/>
            </p:spPr>
            <p:txBody>
              <a:bodyPr wrap="square" rtlCol="0">
                <a:spAutoFit/>
              </a:bodyPr>
              <a:lstStyle/>
              <a:p>
                <a:pPr>
                  <a:lnSpc>
                    <a:spcPct val="150000"/>
                  </a:lnSpc>
                </a:pPr>
                <a:r>
                  <a:rPr lang="en-US" dirty="0"/>
                  <a:t>Facts about </a:t>
                </a:r>
                <a14:m>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oMath>
                </a14:m>
                <a:endParaRPr lang="en-IN" dirty="0"/>
              </a:p>
              <a:p>
                <a:pPr marL="285750" indent="-285750">
                  <a:lnSpc>
                    <a:spcPct val="150000"/>
                  </a:lnSpc>
                  <a:buFont typeface="Arial" panose="020B0604020202020204" pitchFamily="34" charset="0"/>
                  <a:buChar char="•"/>
                </a:pPr>
                <a14:m>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oMath>
                </a14:m>
                <a:r>
                  <a:rPr lang="en-IN" dirty="0"/>
                  <a:t>= </a:t>
                </a:r>
                <a:r>
                  <a:rPr lang="en-IN" i="1" dirty="0"/>
                  <a:t>0</a:t>
                </a:r>
                <a:r>
                  <a:rPr lang="en-IN" dirty="0"/>
                  <a:t> at the centre and </a:t>
                </a:r>
                <a:r>
                  <a:rPr lang="en-IN" i="1" dirty="0"/>
                  <a:t>1</a:t>
                </a:r>
                <a:r>
                  <a:rPr lang="en-IN" dirty="0"/>
                  <a:t> else where: rejects the dc </a:t>
                </a:r>
              </a:p>
              <a:p>
                <a:pPr>
                  <a:lnSpc>
                    <a:spcPct val="150000"/>
                  </a:lnSpc>
                </a:pPr>
                <a:r>
                  <a:rPr lang="en-IN" dirty="0"/>
                  <a:t>     term and pass all other term of </a:t>
                </a:r>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oMath>
                </a14:m>
                <a:endParaRPr lang="en-IN" dirty="0"/>
              </a:p>
              <a:p>
                <a:pPr marL="742950" lvl="1" indent="-285750">
                  <a:lnSpc>
                    <a:spcPct val="150000"/>
                  </a:lnSpc>
                  <a:buFont typeface="Arial" panose="020B0604020202020204" pitchFamily="34" charset="0"/>
                  <a:buChar char="•"/>
                </a:pPr>
                <a:r>
                  <a:rPr lang="en-IN" dirty="0"/>
                  <a:t>Dc=0: </a:t>
                </a:r>
                <a:r>
                  <a:rPr lang="en-IN" dirty="0" err="1"/>
                  <a:t>Avg</a:t>
                </a:r>
                <a:r>
                  <a:rPr lang="en-IN" dirty="0"/>
                  <a:t>=0: results in darker image;</a:t>
                </a:r>
              </a:p>
              <a:p>
                <a:pPr lvl="1">
                  <a:lnSpc>
                    <a:spcPct val="150000"/>
                  </a:lnSpc>
                </a:pPr>
                <a:r>
                  <a:rPr lang="en-IN" dirty="0" err="1"/>
                  <a:t>i.e</a:t>
                </a:r>
                <a:r>
                  <a:rPr lang="en-IN" dirty="0"/>
                  <a:t> _</a:t>
                </a:r>
                <a:r>
                  <a:rPr lang="en-IN" dirty="0" err="1"/>
                  <a:t>ve</a:t>
                </a:r>
                <a:r>
                  <a:rPr lang="en-IN" dirty="0"/>
                  <a:t> intensities are clipped</a:t>
                </a:r>
              </a:p>
              <a:p>
                <a:pPr marL="285750" indent="-285750">
                  <a:lnSpc>
                    <a:spcPct val="150000"/>
                  </a:lnSpc>
                  <a:buFont typeface="Arial" panose="020B0604020202020204" pitchFamily="34" charset="0"/>
                  <a:buChar char="•"/>
                </a:pPr>
                <a14:m>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oMath>
                </a14:m>
                <a:r>
                  <a:rPr lang="en-IN" dirty="0"/>
                  <a:t> : lowpass : attenuates high frequencies,</a:t>
                </a:r>
              </a:p>
              <a:p>
                <a:pPr>
                  <a:lnSpc>
                    <a:spcPct val="150000"/>
                  </a:lnSpc>
                </a:pPr>
                <a:r>
                  <a:rPr lang="en-IN" dirty="0"/>
                  <a:t>      passes low frequencies, blur the image.</a:t>
                </a:r>
              </a:p>
              <a:p>
                <a:pPr marL="285750" indent="-285750">
                  <a:lnSpc>
                    <a:spcPct val="150000"/>
                  </a:lnSpc>
                  <a:buFont typeface="Arial" panose="020B0604020202020204" pitchFamily="34" charset="0"/>
                  <a:buChar char="•"/>
                </a:pPr>
                <a14:m>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oMath>
                </a14:m>
                <a:r>
                  <a:rPr lang="en-IN" dirty="0"/>
                  <a:t>=0,  at the </a:t>
                </a:r>
                <a:r>
                  <a:rPr lang="en-IN" dirty="0" err="1"/>
                  <a:t>center</a:t>
                </a:r>
                <a:r>
                  <a:rPr lang="en-IN" dirty="0"/>
                  <a:t> and </a:t>
                </a:r>
                <a:r>
                  <a:rPr lang="en-IN" i="1" dirty="0"/>
                  <a:t>1 </a:t>
                </a:r>
                <a:r>
                  <a:rPr lang="en-IN" dirty="0"/>
                  <a:t>else where: </a:t>
                </a:r>
              </a:p>
              <a:p>
                <a:pPr>
                  <a:lnSpc>
                    <a:spcPct val="150000"/>
                  </a:lnSpc>
                </a:pPr>
                <a:r>
                  <a:rPr lang="en-IN" dirty="0"/>
                  <a:t>     high pass filter: sharpens the image, </a:t>
                </a:r>
              </a:p>
              <a:p>
                <a:pPr>
                  <a:lnSpc>
                    <a:spcPct val="150000"/>
                  </a:lnSpc>
                </a:pPr>
                <a:r>
                  <a:rPr lang="en-IN" dirty="0"/>
                  <a:t>     reduce the contrast: by adding </a:t>
                </a:r>
              </a:p>
              <a:p>
                <a:pPr>
                  <a:lnSpc>
                    <a:spcPct val="150000"/>
                  </a:lnSpc>
                </a:pPr>
                <a:r>
                  <a:rPr lang="en-IN" dirty="0"/>
                  <a:t>     constant tonality is preserved without affecting the </a:t>
                </a:r>
              </a:p>
              <a:p>
                <a:pPr>
                  <a:lnSpc>
                    <a:spcPct val="150000"/>
                  </a:lnSpc>
                </a:pPr>
                <a:r>
                  <a:rPr lang="en-IN" dirty="0"/>
                  <a:t>     operation of the filter.</a:t>
                </a:r>
              </a:p>
            </p:txBody>
          </p:sp>
        </mc:Choice>
        <mc:Fallback xmlns="">
          <p:sp>
            <p:nvSpPr>
              <p:cNvPr id="3" name="TextBox 2">
                <a:extLst>
                  <a:ext uri="{FF2B5EF4-FFF2-40B4-BE49-F238E27FC236}">
                    <a16:creationId xmlns:a16="http://schemas.microsoft.com/office/drawing/2014/main" id="{7463D12B-B934-4F75-8DAE-AC7D72234696}"/>
                  </a:ext>
                </a:extLst>
              </p:cNvPr>
              <p:cNvSpPr txBox="1">
                <a:spLocks noRot="1" noChangeAspect="1" noMove="1" noResize="1" noEditPoints="1" noAdjustHandles="1" noChangeArrowheads="1" noChangeShapeType="1" noTextEdit="1"/>
              </p:cNvSpPr>
              <p:nvPr/>
            </p:nvSpPr>
            <p:spPr>
              <a:xfrm>
                <a:off x="986622" y="1751429"/>
                <a:ext cx="10147177" cy="5035353"/>
              </a:xfrm>
              <a:prstGeom prst="rect">
                <a:avLst/>
              </a:prstGeom>
              <a:blipFill>
                <a:blip r:embed="rId4"/>
                <a:stretch>
                  <a:fillRect l="-541" b="-969"/>
                </a:stretch>
              </a:blipFill>
            </p:spPr>
            <p:txBody>
              <a:bodyPr/>
              <a:lstStyle/>
              <a:p>
                <a:r>
                  <a:rPr lang="en-IN">
                    <a:noFill/>
                  </a:rPr>
                  <a:t> </a:t>
                </a:r>
              </a:p>
            </p:txBody>
          </p:sp>
        </mc:Fallback>
      </mc:AlternateContent>
      <p:pic>
        <p:nvPicPr>
          <p:cNvPr id="7" name="Picture 2">
            <a:extLst>
              <a:ext uri="{FF2B5EF4-FFF2-40B4-BE49-F238E27FC236}">
                <a16:creationId xmlns:a16="http://schemas.microsoft.com/office/drawing/2014/main" id="{1276821D-4B03-4C72-BFBD-81FA4650E4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0069" y="953711"/>
            <a:ext cx="2612499" cy="1971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9AA5215A-F5E3-4D52-B60B-49055F49D457}"/>
              </a:ext>
            </a:extLst>
          </p:cNvPr>
          <p:cNvPicPr>
            <a:picLocks noChangeAspect="1"/>
          </p:cNvPicPr>
          <p:nvPr/>
        </p:nvPicPr>
        <p:blipFill>
          <a:blip r:embed="rId6"/>
          <a:stretch>
            <a:fillRect/>
          </a:stretch>
        </p:blipFill>
        <p:spPr>
          <a:xfrm>
            <a:off x="6287020" y="2820193"/>
            <a:ext cx="5791200" cy="3552825"/>
          </a:xfrm>
          <a:prstGeom prst="rect">
            <a:avLst/>
          </a:prstGeom>
        </p:spPr>
      </p:pic>
      <p:sp>
        <p:nvSpPr>
          <p:cNvPr id="6" name="TextBox 5">
            <a:extLst>
              <a:ext uri="{FF2B5EF4-FFF2-40B4-BE49-F238E27FC236}">
                <a16:creationId xmlns:a16="http://schemas.microsoft.com/office/drawing/2014/main" id="{43FBA950-6C86-4F45-84A7-8D883D42836F}"/>
              </a:ext>
            </a:extLst>
          </p:cNvPr>
          <p:cNvSpPr txBox="1"/>
          <p:nvPr/>
        </p:nvSpPr>
        <p:spPr>
          <a:xfrm>
            <a:off x="10035359" y="863875"/>
            <a:ext cx="1684761" cy="923330"/>
          </a:xfrm>
          <a:prstGeom prst="rect">
            <a:avLst/>
          </a:prstGeom>
          <a:noFill/>
        </p:spPr>
        <p:txBody>
          <a:bodyPr wrap="square" rtlCol="0">
            <a:spAutoFit/>
          </a:bodyPr>
          <a:lstStyle/>
          <a:p>
            <a:r>
              <a:rPr lang="en-US" dirty="0"/>
              <a:t>Image looking dark when avg=dc=0</a:t>
            </a:r>
            <a:endParaRPr lang="en-IN" dirty="0"/>
          </a:p>
        </p:txBody>
      </p:sp>
      <p:sp>
        <p:nvSpPr>
          <p:cNvPr id="10" name="TextBox 9">
            <a:extLst>
              <a:ext uri="{FF2B5EF4-FFF2-40B4-BE49-F238E27FC236}">
                <a16:creationId xmlns:a16="http://schemas.microsoft.com/office/drawing/2014/main" id="{322F993A-CDE5-4E52-A60A-C90C00087148}"/>
              </a:ext>
            </a:extLst>
          </p:cNvPr>
          <p:cNvSpPr txBox="1"/>
          <p:nvPr/>
        </p:nvSpPr>
        <p:spPr>
          <a:xfrm>
            <a:off x="6596109" y="6299571"/>
            <a:ext cx="1561818" cy="369332"/>
          </a:xfrm>
          <a:prstGeom prst="rect">
            <a:avLst/>
          </a:prstGeom>
          <a:noFill/>
        </p:spPr>
        <p:txBody>
          <a:bodyPr wrap="square" rtlCol="0">
            <a:spAutoFit/>
          </a:bodyPr>
          <a:lstStyle/>
          <a:p>
            <a:r>
              <a:rPr lang="en-US" dirty="0"/>
              <a:t>Lowpass filter</a:t>
            </a:r>
            <a:endParaRPr lang="en-IN" dirty="0"/>
          </a:p>
        </p:txBody>
      </p:sp>
      <p:sp>
        <p:nvSpPr>
          <p:cNvPr id="11" name="TextBox 10">
            <a:extLst>
              <a:ext uri="{FF2B5EF4-FFF2-40B4-BE49-F238E27FC236}">
                <a16:creationId xmlns:a16="http://schemas.microsoft.com/office/drawing/2014/main" id="{89EF139B-804F-46CF-A7EA-20C838E99C07}"/>
              </a:ext>
            </a:extLst>
          </p:cNvPr>
          <p:cNvSpPr txBox="1"/>
          <p:nvPr/>
        </p:nvSpPr>
        <p:spPr>
          <a:xfrm>
            <a:off x="8381058" y="6282201"/>
            <a:ext cx="1821723" cy="369332"/>
          </a:xfrm>
          <a:prstGeom prst="rect">
            <a:avLst/>
          </a:prstGeom>
          <a:noFill/>
        </p:spPr>
        <p:txBody>
          <a:bodyPr wrap="square" rtlCol="0">
            <a:spAutoFit/>
          </a:bodyPr>
          <a:lstStyle/>
          <a:p>
            <a:r>
              <a:rPr lang="en-US" dirty="0"/>
              <a:t>High pass filter</a:t>
            </a:r>
            <a:endParaRPr lang="en-IN" dirty="0"/>
          </a:p>
        </p:txBody>
      </p:sp>
      <p:sp>
        <p:nvSpPr>
          <p:cNvPr id="12" name="TextBox 11">
            <a:extLst>
              <a:ext uri="{FF2B5EF4-FFF2-40B4-BE49-F238E27FC236}">
                <a16:creationId xmlns:a16="http://schemas.microsoft.com/office/drawing/2014/main" id="{BBB19116-8D40-43C7-AFAE-CDC64E8D0B4C}"/>
              </a:ext>
            </a:extLst>
          </p:cNvPr>
          <p:cNvSpPr txBox="1"/>
          <p:nvPr/>
        </p:nvSpPr>
        <p:spPr>
          <a:xfrm>
            <a:off x="10114776" y="6255131"/>
            <a:ext cx="2345719" cy="646331"/>
          </a:xfrm>
          <a:prstGeom prst="rect">
            <a:avLst/>
          </a:prstGeom>
          <a:noFill/>
        </p:spPr>
        <p:txBody>
          <a:bodyPr wrap="square" rtlCol="0">
            <a:spAutoFit/>
          </a:bodyPr>
          <a:lstStyle/>
          <a:p>
            <a:r>
              <a:rPr lang="en-US" dirty="0"/>
              <a:t>Add constant to preserve the tonality </a:t>
            </a:r>
            <a:endParaRPr lang="en-IN" dirty="0"/>
          </a:p>
        </p:txBody>
      </p:sp>
    </p:spTree>
    <p:extLst>
      <p:ext uri="{BB962C8B-B14F-4D97-AF65-F5344CB8AC3E}">
        <p14:creationId xmlns:p14="http://schemas.microsoft.com/office/powerpoint/2010/main" val="37127309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6" y="1234643"/>
            <a:ext cx="10084293" cy="461665"/>
          </a:xfrm>
          <a:prstGeom prst="rect">
            <a:avLst/>
          </a:prstGeom>
          <a:noFill/>
        </p:spPr>
        <p:txBody>
          <a:bodyPr wrap="square" rtlCol="0">
            <a:spAutoFit/>
          </a:bodyPr>
          <a:lstStyle/>
          <a:p>
            <a:r>
              <a:rPr lang="en-US" sz="2400" dirty="0"/>
              <a:t>Filtering in frequency domain</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1E3F47-4B53-4B1A-B9D6-C146FC0B7ED3}"/>
                  </a:ext>
                </a:extLst>
              </p:cNvPr>
              <p:cNvSpPr txBox="1"/>
              <p:nvPr/>
            </p:nvSpPr>
            <p:spPr>
              <a:xfrm>
                <a:off x="1049506" y="1929384"/>
                <a:ext cx="10444502" cy="4828566"/>
              </a:xfrm>
              <a:prstGeom prst="rect">
                <a:avLst/>
              </a:prstGeom>
              <a:noFill/>
            </p:spPr>
            <p:txBody>
              <a:bodyPr wrap="square" rtlCol="0">
                <a:spAutoFit/>
              </a:bodyPr>
              <a:lstStyle/>
              <a:p>
                <a:pPr>
                  <a:lnSpc>
                    <a:spcPct val="150000"/>
                  </a:lnSpc>
                </a:pPr>
                <a:r>
                  <a:rPr lang="en-US" dirty="0"/>
                  <a:t>Summary of steps for Filtering in frequency domain:</a:t>
                </a:r>
              </a:p>
              <a:p>
                <a:pPr marL="285750" indent="-285750">
                  <a:lnSpc>
                    <a:spcPct val="150000"/>
                  </a:lnSpc>
                  <a:buFont typeface="Arial" panose="020B0604020202020204" pitchFamily="34" charset="0"/>
                  <a:buChar char="•"/>
                </a:pPr>
                <a:r>
                  <a:rPr lang="en-US" dirty="0"/>
                  <a:t>Given an input image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of size </a:t>
                </a:r>
                <a:r>
                  <a:rPr lang="en-US" i="1" dirty="0"/>
                  <a:t>M X N </a:t>
                </a:r>
                <a:r>
                  <a:rPr lang="en-US" dirty="0"/>
                  <a:t>obtain the padding parameters </a:t>
                </a:r>
                <a:r>
                  <a:rPr lang="en-US" i="1" dirty="0"/>
                  <a:t>P</a:t>
                </a:r>
                <a:r>
                  <a:rPr lang="en-US" dirty="0"/>
                  <a:t> and </a:t>
                </a:r>
                <a:r>
                  <a:rPr lang="en-US" i="1" dirty="0"/>
                  <a:t>Q : P=2M and Q=2N</a:t>
                </a:r>
                <a:endParaRPr lang="en-US" dirty="0"/>
              </a:p>
              <a:p>
                <a:pPr marL="285750" indent="-285750">
                  <a:lnSpc>
                    <a:spcPct val="150000"/>
                  </a:lnSpc>
                  <a:buFont typeface="Arial" panose="020B0604020202020204" pitchFamily="34" charset="0"/>
                  <a:buChar char="•"/>
                </a:pPr>
                <a14:m>
                  <m:oMath xmlns:m="http://schemas.openxmlformats.org/officeDocument/2006/math">
                    <m:sSub>
                      <m:sSubPr>
                        <m:ctrlPr>
                          <a:rPr lang="en-IN" i="1" smtClean="0">
                            <a:latin typeface="Cambria Math" panose="02040503050406030204" pitchFamily="18" charset="0"/>
                          </a:rPr>
                        </m:ctrlPr>
                      </m:sSubPr>
                      <m:e>
                        <m:sSub>
                          <m:sSubPr>
                            <m:ctrlPr>
                              <a:rPr lang="en-IN"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 </m:t>
                        </m:r>
                      </m:e>
                      <m:sub>
                        <m:r>
                          <a:rPr lang="en-US" b="0" i="1" smtClean="0">
                            <a:latin typeface="Cambria Math" panose="02040503050406030204" pitchFamily="18" charset="0"/>
                          </a:rPr>
                          <m:t>  </m:t>
                        </m:r>
                      </m:sub>
                    </m:sSub>
                  </m:oMath>
                </a14:m>
                <a:r>
                  <a:rPr lang="en-IN" dirty="0"/>
                  <a:t>padded image.</a:t>
                </a:r>
              </a:p>
              <a:p>
                <a:pPr marL="285750" indent="-285750">
                  <a:lnSpc>
                    <a:spcPct val="150000"/>
                  </a:lnSpc>
                  <a:buFont typeface="Arial" panose="020B0604020202020204" pitchFamily="34" charset="0"/>
                  <a:buChar char="•"/>
                </a:pPr>
                <a:r>
                  <a:rPr lang="en-IN" dirty="0"/>
                  <a:t>To centre the transform  multiply </a:t>
                </a:r>
                <a14:m>
                  <m:oMath xmlns:m="http://schemas.openxmlformats.org/officeDocument/2006/math">
                    <m:sSub>
                      <m:sSubPr>
                        <m:ctrlPr>
                          <a:rPr lang="en-IN" i="1">
                            <a:latin typeface="Cambria Math" panose="02040503050406030204" pitchFamily="18" charset="0"/>
                          </a:rPr>
                        </m:ctrlPr>
                      </m:sSubPr>
                      <m:e>
                        <m:sSub>
                          <m:sSubPr>
                            <m:ctrlPr>
                              <a:rPr lang="en-IN"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 </m:t>
                        </m:r>
                      </m:e>
                      <m:sub>
                        <m:r>
                          <a:rPr lang="en-US" i="1">
                            <a:latin typeface="Cambria Math" panose="02040503050406030204" pitchFamily="18" charset="0"/>
                          </a:rPr>
                          <m:t>  </m:t>
                        </m:r>
                      </m:sub>
                    </m:sSub>
                  </m:oMath>
                </a14:m>
                <a:r>
                  <a:rPr lang="en-IN" dirty="0"/>
                  <a:t>by </a:t>
                </a:r>
                <a14:m>
                  <m:oMath xmlns:m="http://schemas.openxmlformats.org/officeDocument/2006/math">
                    <m:sSup>
                      <m:sSupPr>
                        <m:ctrlPr>
                          <a:rPr lang="en-IN"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sup>
                    </m:sSup>
                  </m:oMath>
                </a14:m>
                <a:r>
                  <a:rPr lang="en-IN" dirty="0"/>
                  <a:t>  </a:t>
                </a:r>
              </a:p>
              <a:p>
                <a:pPr marL="285750" indent="-285750">
                  <a:lnSpc>
                    <a:spcPct val="150000"/>
                  </a:lnSpc>
                  <a:buFont typeface="Arial" panose="020B0604020202020204" pitchFamily="34" charset="0"/>
                  <a:buChar char="•"/>
                </a:pPr>
                <a:r>
                  <a:rPr lang="en-IN" dirty="0"/>
                  <a:t>Compute the DFT </a:t>
                </a:r>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r>
                      <a:rPr lang="en-US" i="1">
                        <a:latin typeface="Cambria Math" panose="02040503050406030204" pitchFamily="18" charset="0"/>
                      </a:rPr>
                      <m:t> </m:t>
                    </m:r>
                  </m:oMath>
                </a14:m>
                <a:r>
                  <a:rPr lang="en-IN" dirty="0"/>
                  <a:t>of this product image.</a:t>
                </a:r>
              </a:p>
              <a:p>
                <a:pPr marL="285750" indent="-285750">
                  <a:lnSpc>
                    <a:spcPct val="150000"/>
                  </a:lnSpc>
                  <a:buFont typeface="Arial" panose="020B0604020202020204" pitchFamily="34" charset="0"/>
                  <a:buChar char="•"/>
                </a:pPr>
                <a:r>
                  <a:rPr lang="en-IN" dirty="0"/>
                  <a:t>Generate a real, symmetric filter function </a:t>
                </a:r>
                <a14:m>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oMath>
                </a14:m>
                <a:r>
                  <a:rPr lang="en-IN" dirty="0"/>
                  <a:t> of size P, Q  with centre coordinates  (</a:t>
                </a:r>
                <a14:m>
                  <m:oMath xmlns:m="http://schemas.openxmlformats.org/officeDocument/2006/math">
                    <m:f>
                      <m:fPr>
                        <m:type m:val="skw"/>
                        <m:ctrlPr>
                          <a:rPr lang="en-IN" i="1" smtClean="0">
                            <a:latin typeface="Cambria Math" panose="02040503050406030204" pitchFamily="18" charset="0"/>
                          </a:rPr>
                        </m:ctrlPr>
                      </m:fPr>
                      <m:num>
                        <m:r>
                          <a:rPr lang="en-US" i="1">
                            <a:latin typeface="Cambria Math" panose="02040503050406030204" pitchFamily="18" charset="0"/>
                          </a:rPr>
                          <m:t>𝑃</m:t>
                        </m:r>
                      </m:num>
                      <m:den>
                        <m:r>
                          <a:rPr lang="en-US" i="1">
                            <a:latin typeface="Cambria Math" panose="02040503050406030204" pitchFamily="18" charset="0"/>
                          </a:rPr>
                          <m:t>2</m:t>
                        </m:r>
                      </m:den>
                    </m:f>
                    <m:r>
                      <a:rPr lang="en-US" b="0" i="1" smtClean="0">
                        <a:latin typeface="Cambria Math" panose="02040503050406030204" pitchFamily="18" charset="0"/>
                      </a:rPr>
                      <m:t>, </m:t>
                    </m:r>
                    <m:f>
                      <m:fPr>
                        <m:type m:val="skw"/>
                        <m:ctrlPr>
                          <a:rPr lang="en-IN" i="1" smtClean="0">
                            <a:latin typeface="Cambria Math" panose="02040503050406030204" pitchFamily="18" charset="0"/>
                          </a:rPr>
                        </m:ctrlPr>
                      </m:fPr>
                      <m:num>
                        <m:r>
                          <a:rPr lang="en-US" b="0" i="1" smtClean="0">
                            <a:latin typeface="Cambria Math" panose="02040503050406030204" pitchFamily="18" charset="0"/>
                          </a:rPr>
                          <m:t>𝑄</m:t>
                        </m:r>
                      </m:num>
                      <m:den>
                        <m:r>
                          <a:rPr lang="en-US" b="0" i="1" smtClean="0">
                            <a:latin typeface="Cambria Math" panose="02040503050406030204" pitchFamily="18" charset="0"/>
                          </a:rPr>
                          <m:t>2</m:t>
                        </m:r>
                      </m:den>
                    </m:f>
                    <m:r>
                      <a:rPr lang="en-US" b="0" i="1" smtClean="0">
                        <a:latin typeface="Cambria Math" panose="02040503050406030204" pitchFamily="18" charset="0"/>
                      </a:rPr>
                      <m:t>). </m:t>
                    </m:r>
                  </m:oMath>
                </a14:m>
                <a:endParaRPr lang="en-IN" dirty="0"/>
              </a:p>
              <a:p>
                <a:pPr marL="285750" indent="-285750">
                  <a:lnSpc>
                    <a:spcPct val="150000"/>
                  </a:lnSpc>
                  <a:buFont typeface="Arial" panose="020B0604020202020204" pitchFamily="34" charset="0"/>
                  <a:buChar char="•"/>
                </a:pPr>
                <a14:m>
                  <m:oMath xmlns:m="http://schemas.openxmlformats.org/officeDocument/2006/math">
                    <m:r>
                      <a:rPr lang="en-US" i="1">
                        <a:latin typeface="Cambria Math" panose="02040503050406030204" pitchFamily="18" charset="0"/>
                      </a:rPr>
                      <m:t>𝐺</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r>
                      <a:rPr lang="en-US" i="1">
                        <a:latin typeface="Cambria Math" panose="02040503050406030204" pitchFamily="18" charset="0"/>
                      </a:rPr>
                      <m:t> </m:t>
                    </m:r>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oMath>
                </a14:m>
                <a:endParaRPr lang="en-US" dirty="0"/>
              </a:p>
              <a:p>
                <a:pPr marL="285750" indent="-285750">
                  <a:lnSpc>
                    <a:spcPct val="150000"/>
                  </a:lnSpc>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𝑝</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𝑟𝑒𝑎𝑙</m:t>
                    </m:r>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𝔗</m:t>
                        </m:r>
                      </m:e>
                      <m:sup>
                        <m:r>
                          <a:rPr lang="en-US" i="1">
                            <a:latin typeface="Cambria Math" panose="02040503050406030204" pitchFamily="18" charset="0"/>
                          </a:rPr>
                          <m:t>−1</m:t>
                        </m:r>
                      </m:sup>
                    </m:sSup>
                    <m:r>
                      <a:rPr lang="en-US" i="1">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a:t>
                </a:r>
                <a:r>
                  <a:rPr lang="en-IN" dirty="0"/>
                  <a:t> </a:t>
                </a:r>
                <a14:m>
                  <m:oMath xmlns:m="http://schemas.openxmlformats.org/officeDocument/2006/math">
                    <m:sSup>
                      <m:sSupPr>
                        <m:ctrlPr>
                          <a:rPr lang="en-IN" i="1">
                            <a:latin typeface="Cambria Math" panose="02040503050406030204" pitchFamily="18" charset="0"/>
                          </a:rPr>
                        </m:ctrlPr>
                      </m:sSupPr>
                      <m:e>
                        <m:r>
                          <a:rPr lang="en-US" i="1">
                            <a:latin typeface="Cambria Math" panose="02040503050406030204" pitchFamily="18" charset="0"/>
                          </a:rPr>
                          <m:t>(−1)</m:t>
                        </m:r>
                      </m:e>
                      <m:sup>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sup>
                    </m:sSup>
                  </m:oMath>
                </a14:m>
                <a:r>
                  <a:rPr lang="en-IN" dirty="0"/>
                  <a:t> </a:t>
                </a:r>
              </a:p>
              <a:p>
                <a:pPr marL="285750" indent="-285750">
                  <a:lnSpc>
                    <a:spcPct val="150000"/>
                  </a:lnSpc>
                  <a:buFont typeface="Arial" panose="020B0604020202020204" pitchFamily="34" charset="0"/>
                  <a:buChar char="•"/>
                </a:pPr>
                <a:r>
                  <a:rPr lang="en-IN" dirty="0"/>
                  <a:t>Obtain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by extracting </a:t>
                </a:r>
                <a:r>
                  <a:rPr lang="en-US" i="1" dirty="0"/>
                  <a:t>M X N </a:t>
                </a:r>
                <a:r>
                  <a:rPr lang="en-US" dirty="0"/>
                  <a:t>region from the left quadrant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𝑝</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IN" dirty="0"/>
              </a:p>
            </p:txBody>
          </p:sp>
        </mc:Choice>
        <mc:Fallback xmlns="">
          <p:sp>
            <p:nvSpPr>
              <p:cNvPr id="4" name="TextBox 3">
                <a:extLst>
                  <a:ext uri="{FF2B5EF4-FFF2-40B4-BE49-F238E27FC236}">
                    <a16:creationId xmlns:a16="http://schemas.microsoft.com/office/drawing/2014/main" id="{171E3F47-4B53-4B1A-B9D6-C146FC0B7ED3}"/>
                  </a:ext>
                </a:extLst>
              </p:cNvPr>
              <p:cNvSpPr txBox="1">
                <a:spLocks noRot="1" noChangeAspect="1" noMove="1" noResize="1" noEditPoints="1" noAdjustHandles="1" noChangeArrowheads="1" noChangeShapeType="1" noTextEdit="1"/>
              </p:cNvSpPr>
              <p:nvPr/>
            </p:nvSpPr>
            <p:spPr>
              <a:xfrm>
                <a:off x="1049506" y="1929384"/>
                <a:ext cx="10444502" cy="4828566"/>
              </a:xfrm>
              <a:prstGeom prst="rect">
                <a:avLst/>
              </a:prstGeom>
              <a:blipFill>
                <a:blip r:embed="rId4"/>
                <a:stretch>
                  <a:fillRect l="-467"/>
                </a:stretch>
              </a:blipFill>
            </p:spPr>
            <p:txBody>
              <a:bodyPr/>
              <a:lstStyle/>
              <a:p>
                <a:r>
                  <a:rPr lang="en-IN">
                    <a:noFill/>
                  </a:rPr>
                  <a:t> </a:t>
                </a:r>
              </a:p>
            </p:txBody>
          </p:sp>
        </mc:Fallback>
      </mc:AlternateContent>
    </p:spTree>
    <p:extLst>
      <p:ext uri="{BB962C8B-B14F-4D97-AF65-F5344CB8AC3E}">
        <p14:creationId xmlns:p14="http://schemas.microsoft.com/office/powerpoint/2010/main" val="26403085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6" y="1234643"/>
            <a:ext cx="10084293" cy="461665"/>
          </a:xfrm>
          <a:prstGeom prst="rect">
            <a:avLst/>
          </a:prstGeom>
          <a:noFill/>
        </p:spPr>
        <p:txBody>
          <a:bodyPr wrap="square" rtlCol="0">
            <a:spAutoFit/>
          </a:bodyPr>
          <a:lstStyle/>
          <a:p>
            <a:r>
              <a:rPr lang="en-US" sz="2400" dirty="0"/>
              <a:t>Filtering in frequency domain</a:t>
            </a:r>
            <a:endParaRPr lang="en-IN" sz="2400" dirty="0"/>
          </a:p>
        </p:txBody>
      </p:sp>
      <p:pic>
        <p:nvPicPr>
          <p:cNvPr id="12" name="Picture 11">
            <a:extLst>
              <a:ext uri="{FF2B5EF4-FFF2-40B4-BE49-F238E27FC236}">
                <a16:creationId xmlns:a16="http://schemas.microsoft.com/office/drawing/2014/main" id="{7AD3D1EC-D343-4E62-8611-C12CDB0CB9CE}"/>
              </a:ext>
            </a:extLst>
          </p:cNvPr>
          <p:cNvPicPr>
            <a:picLocks noChangeAspect="1"/>
          </p:cNvPicPr>
          <p:nvPr/>
        </p:nvPicPr>
        <p:blipFill>
          <a:blip r:embed="rId3"/>
          <a:stretch>
            <a:fillRect/>
          </a:stretch>
        </p:blipFill>
        <p:spPr>
          <a:xfrm>
            <a:off x="3098676" y="1838997"/>
            <a:ext cx="4343400" cy="1352550"/>
          </a:xfrm>
          <a:prstGeom prst="rect">
            <a:avLst/>
          </a:prstGeom>
        </p:spPr>
      </p:pic>
      <p:pic>
        <p:nvPicPr>
          <p:cNvPr id="13" name="Picture 12">
            <a:extLst>
              <a:ext uri="{FF2B5EF4-FFF2-40B4-BE49-F238E27FC236}">
                <a16:creationId xmlns:a16="http://schemas.microsoft.com/office/drawing/2014/main" id="{18691347-2BB2-4F62-AA3E-CF753BBE61F9}"/>
              </a:ext>
            </a:extLst>
          </p:cNvPr>
          <p:cNvPicPr>
            <a:picLocks noChangeAspect="1"/>
          </p:cNvPicPr>
          <p:nvPr/>
        </p:nvPicPr>
        <p:blipFill>
          <a:blip r:embed="rId4"/>
          <a:stretch>
            <a:fillRect/>
          </a:stretch>
        </p:blipFill>
        <p:spPr>
          <a:xfrm>
            <a:off x="685892" y="4299012"/>
            <a:ext cx="4276725" cy="1409700"/>
          </a:xfrm>
          <a:prstGeom prst="rect">
            <a:avLst/>
          </a:prstGeom>
        </p:spPr>
      </p:pic>
      <p:pic>
        <p:nvPicPr>
          <p:cNvPr id="14" name="Picture 13">
            <a:extLst>
              <a:ext uri="{FF2B5EF4-FFF2-40B4-BE49-F238E27FC236}">
                <a16:creationId xmlns:a16="http://schemas.microsoft.com/office/drawing/2014/main" id="{80CB0578-E643-4A9E-86EC-84D98929233A}"/>
              </a:ext>
            </a:extLst>
          </p:cNvPr>
          <p:cNvPicPr>
            <a:picLocks noChangeAspect="1"/>
          </p:cNvPicPr>
          <p:nvPr/>
        </p:nvPicPr>
        <p:blipFill>
          <a:blip r:embed="rId5"/>
          <a:stretch>
            <a:fillRect/>
          </a:stretch>
        </p:blipFill>
        <p:spPr>
          <a:xfrm>
            <a:off x="7166637" y="4251387"/>
            <a:ext cx="2238375" cy="150495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F994E63-FE3E-4A22-A08E-34671FC757ED}"/>
                  </a:ext>
                </a:extLst>
              </p:cNvPr>
              <p:cNvSpPr txBox="1"/>
              <p:nvPr/>
            </p:nvSpPr>
            <p:spPr>
              <a:xfrm>
                <a:off x="3659079" y="3255042"/>
                <a:ext cx="10741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m:oMathPara>
                </a14:m>
                <a:endParaRPr lang="en-IN" dirty="0"/>
              </a:p>
            </p:txBody>
          </p:sp>
        </mc:Choice>
        <mc:Fallback xmlns="">
          <p:sp>
            <p:nvSpPr>
              <p:cNvPr id="16" name="TextBox 15">
                <a:extLst>
                  <a:ext uri="{FF2B5EF4-FFF2-40B4-BE49-F238E27FC236}">
                    <a16:creationId xmlns:a16="http://schemas.microsoft.com/office/drawing/2014/main" id="{3F994E63-FE3E-4A22-A08E-34671FC757ED}"/>
                  </a:ext>
                </a:extLst>
              </p:cNvPr>
              <p:cNvSpPr txBox="1">
                <a:spLocks noRot="1" noChangeAspect="1" noMove="1" noResize="1" noEditPoints="1" noAdjustHandles="1" noChangeArrowheads="1" noChangeShapeType="1" noTextEdit="1"/>
              </p:cNvSpPr>
              <p:nvPr/>
            </p:nvSpPr>
            <p:spPr>
              <a:xfrm>
                <a:off x="3659079" y="3255042"/>
                <a:ext cx="1074198" cy="369332"/>
              </a:xfrm>
              <a:prstGeom prst="rect">
                <a:avLst/>
              </a:prstGeom>
              <a:blipFill>
                <a:blip r:embed="rId6"/>
                <a:stretch>
                  <a:fillRect b="-1147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4A35FC1-B66A-4C63-B316-B03C7E9732AA}"/>
                  </a:ext>
                </a:extLst>
              </p:cNvPr>
              <p:cNvSpPr/>
              <p:nvPr/>
            </p:nvSpPr>
            <p:spPr>
              <a:xfrm>
                <a:off x="4733277" y="3233626"/>
                <a:ext cx="1074198" cy="3907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m:oMathPara>
                </a14:m>
                <a:endParaRPr lang="en-IN" dirty="0"/>
              </a:p>
            </p:txBody>
          </p:sp>
        </mc:Choice>
        <mc:Fallback xmlns="">
          <p:sp>
            <p:nvSpPr>
              <p:cNvPr id="18" name="Rectangle 17">
                <a:extLst>
                  <a:ext uri="{FF2B5EF4-FFF2-40B4-BE49-F238E27FC236}">
                    <a16:creationId xmlns:a16="http://schemas.microsoft.com/office/drawing/2014/main" id="{A4A35FC1-B66A-4C63-B316-B03C7E9732AA}"/>
                  </a:ext>
                </a:extLst>
              </p:cNvPr>
              <p:cNvSpPr>
                <a:spLocks noRot="1" noChangeAspect="1" noMove="1" noResize="1" noEditPoints="1" noAdjustHandles="1" noChangeArrowheads="1" noChangeShapeType="1" noTextEdit="1"/>
              </p:cNvSpPr>
              <p:nvPr/>
            </p:nvSpPr>
            <p:spPr>
              <a:xfrm>
                <a:off x="4733277" y="3233626"/>
                <a:ext cx="1074198" cy="390748"/>
              </a:xfrm>
              <a:prstGeom prst="rect">
                <a:avLst/>
              </a:prstGeom>
              <a:blipFill>
                <a:blip r:embed="rId7"/>
                <a:stretch>
                  <a:fillRect b="-769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96FDFA96-A01B-4AE4-A2FA-62C9164943CE}"/>
                  </a:ext>
                </a:extLst>
              </p:cNvPr>
              <p:cNvSpPr/>
              <p:nvPr/>
            </p:nvSpPr>
            <p:spPr>
              <a:xfrm>
                <a:off x="5902752" y="3191547"/>
                <a:ext cx="5481885" cy="390748"/>
              </a:xfrm>
              <a:prstGeom prst="rect">
                <a:avLst/>
              </a:prstGeom>
            </p:spPr>
            <p:txBody>
              <a:bodyPr wrap="none">
                <a:spAutoFit/>
              </a:bodyPr>
              <a:lstStyle/>
              <a:p>
                <a14:m>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oMath>
                </a14:m>
                <a:r>
                  <a:rPr lang="en-IN" dirty="0"/>
                  <a:t> </a:t>
                </a:r>
                <a14:m>
                  <m:oMath xmlns:m="http://schemas.openxmlformats.org/officeDocument/2006/math">
                    <m:sSup>
                      <m:sSupPr>
                        <m:ctrlPr>
                          <a:rPr lang="en-IN" i="1">
                            <a:latin typeface="Cambria Math" panose="02040503050406030204" pitchFamily="18" charset="0"/>
                          </a:rPr>
                        </m:ctrlPr>
                      </m:sSupPr>
                      <m:e>
                        <m:r>
                          <a:rPr lang="en-US" i="1">
                            <a:latin typeface="Cambria Math" panose="02040503050406030204" pitchFamily="18" charset="0"/>
                          </a:rPr>
                          <m:t>(−1)</m:t>
                        </m:r>
                      </m:e>
                      <m:sup>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sup>
                    </m:sSup>
                  </m:oMath>
                </a14:m>
                <a:r>
                  <a:rPr lang="en-IN" dirty="0"/>
                  <a:t>: negative intensities are clipped to 0 </a:t>
                </a:r>
              </a:p>
            </p:txBody>
          </p:sp>
        </mc:Choice>
        <mc:Fallback xmlns="">
          <p:sp>
            <p:nvSpPr>
              <p:cNvPr id="19" name="Rectangle 18">
                <a:extLst>
                  <a:ext uri="{FF2B5EF4-FFF2-40B4-BE49-F238E27FC236}">
                    <a16:creationId xmlns:a16="http://schemas.microsoft.com/office/drawing/2014/main" id="{96FDFA96-A01B-4AE4-A2FA-62C9164943CE}"/>
                  </a:ext>
                </a:extLst>
              </p:cNvPr>
              <p:cNvSpPr>
                <a:spLocks noRot="1" noChangeAspect="1" noMove="1" noResize="1" noEditPoints="1" noAdjustHandles="1" noChangeArrowheads="1" noChangeShapeType="1" noTextEdit="1"/>
              </p:cNvSpPr>
              <p:nvPr/>
            </p:nvSpPr>
            <p:spPr>
              <a:xfrm>
                <a:off x="5902752" y="3191547"/>
                <a:ext cx="5481885" cy="390748"/>
              </a:xfrm>
              <a:prstGeom prst="rect">
                <a:avLst/>
              </a:prstGeom>
              <a:blipFill>
                <a:blip r:embed="rId8"/>
                <a:stretch>
                  <a:fillRect l="-333" t="-7813" b="-2031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E659EE4-D1F8-45F8-9A9A-BDDBE33AA793}"/>
                  </a:ext>
                </a:extLst>
              </p:cNvPr>
              <p:cNvSpPr/>
              <p:nvPr/>
            </p:nvSpPr>
            <p:spPr>
              <a:xfrm>
                <a:off x="838200" y="5701988"/>
                <a:ext cx="9364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oMath>
                  </m:oMathPara>
                </a14:m>
                <a:endParaRPr lang="en-IN" dirty="0"/>
              </a:p>
            </p:txBody>
          </p:sp>
        </mc:Choice>
        <mc:Fallback xmlns="">
          <p:sp>
            <p:nvSpPr>
              <p:cNvPr id="20" name="Rectangle 19">
                <a:extLst>
                  <a:ext uri="{FF2B5EF4-FFF2-40B4-BE49-F238E27FC236}">
                    <a16:creationId xmlns:a16="http://schemas.microsoft.com/office/drawing/2014/main" id="{7E659EE4-D1F8-45F8-9A9A-BDDBE33AA793}"/>
                  </a:ext>
                </a:extLst>
              </p:cNvPr>
              <p:cNvSpPr>
                <a:spLocks noRot="1" noChangeAspect="1" noMove="1" noResize="1" noEditPoints="1" noAdjustHandles="1" noChangeArrowheads="1" noChangeShapeType="1" noTextEdit="1"/>
              </p:cNvSpPr>
              <p:nvPr/>
            </p:nvSpPr>
            <p:spPr>
              <a:xfrm>
                <a:off x="838200" y="5701988"/>
                <a:ext cx="936475" cy="369332"/>
              </a:xfrm>
              <a:prstGeom prst="rect">
                <a:avLst/>
              </a:prstGeom>
              <a:blipFill>
                <a:blip r:embed="rId9"/>
                <a:stretch>
                  <a:fillRect/>
                </a:stretch>
              </a:blipFill>
            </p:spPr>
            <p:txBody>
              <a:bodyPr/>
              <a:lstStyle/>
              <a:p>
                <a:r>
                  <a:rPr lang="en-IN">
                    <a:noFill/>
                  </a:rPr>
                  <a:t> </a:t>
                </a:r>
              </a:p>
            </p:txBody>
          </p:sp>
        </mc:Fallback>
      </mc:AlternateContent>
      <p:sp>
        <p:nvSpPr>
          <p:cNvPr id="21" name="TextBox 20">
            <a:extLst>
              <a:ext uri="{FF2B5EF4-FFF2-40B4-BE49-F238E27FC236}">
                <a16:creationId xmlns:a16="http://schemas.microsoft.com/office/drawing/2014/main" id="{0A1ADB5E-4D8A-4520-B265-E47DC27326DA}"/>
              </a:ext>
            </a:extLst>
          </p:cNvPr>
          <p:cNvSpPr txBox="1"/>
          <p:nvPr/>
        </p:nvSpPr>
        <p:spPr>
          <a:xfrm>
            <a:off x="1926983" y="5701988"/>
            <a:ext cx="1661604" cy="923330"/>
          </a:xfrm>
          <a:prstGeom prst="rect">
            <a:avLst/>
          </a:prstGeom>
          <a:noFill/>
        </p:spPr>
        <p:txBody>
          <a:bodyPr wrap="square" rtlCol="0">
            <a:spAutoFit/>
          </a:bodyPr>
          <a:lstStyle/>
          <a:p>
            <a:r>
              <a:rPr lang="en-US" dirty="0"/>
              <a:t>Centered Gaussian lowpass filter H</a:t>
            </a:r>
            <a:endParaRPr lang="en-IN" dirty="0"/>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86992879-D165-4D74-8D4A-EBC5D39D4BA4}"/>
                  </a:ext>
                </a:extLst>
              </p:cNvPr>
              <p:cNvSpPr/>
              <p:nvPr/>
            </p:nvSpPr>
            <p:spPr>
              <a:xfrm>
                <a:off x="3625210" y="5708886"/>
                <a:ext cx="9423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𝐺</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oMath>
                  </m:oMathPara>
                </a14:m>
                <a:endParaRPr lang="en-IN" dirty="0"/>
              </a:p>
            </p:txBody>
          </p:sp>
        </mc:Choice>
        <mc:Fallback xmlns="">
          <p:sp>
            <p:nvSpPr>
              <p:cNvPr id="23" name="Rectangle 22">
                <a:extLst>
                  <a:ext uri="{FF2B5EF4-FFF2-40B4-BE49-F238E27FC236}">
                    <a16:creationId xmlns:a16="http://schemas.microsoft.com/office/drawing/2014/main" id="{86992879-D165-4D74-8D4A-EBC5D39D4BA4}"/>
                  </a:ext>
                </a:extLst>
              </p:cNvPr>
              <p:cNvSpPr>
                <a:spLocks noRot="1" noChangeAspect="1" noMove="1" noResize="1" noEditPoints="1" noAdjustHandles="1" noChangeArrowheads="1" noChangeShapeType="1" noTextEdit="1"/>
              </p:cNvSpPr>
              <p:nvPr/>
            </p:nvSpPr>
            <p:spPr>
              <a:xfrm>
                <a:off x="3625210" y="5708886"/>
                <a:ext cx="942374" cy="369332"/>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EE7CF6A-5CCA-4225-BADB-F4F6C2CCAAD9}"/>
                  </a:ext>
                </a:extLst>
              </p:cNvPr>
              <p:cNvSpPr/>
              <p:nvPr/>
            </p:nvSpPr>
            <p:spPr>
              <a:xfrm>
                <a:off x="7356264" y="5680572"/>
                <a:ext cx="1030539"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𝑝</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m:oMathPara>
                </a14:m>
                <a:endParaRPr lang="en-IN" dirty="0"/>
              </a:p>
            </p:txBody>
          </p:sp>
        </mc:Choice>
        <mc:Fallback xmlns="">
          <p:sp>
            <p:nvSpPr>
              <p:cNvPr id="25" name="Rectangle 24">
                <a:extLst>
                  <a:ext uri="{FF2B5EF4-FFF2-40B4-BE49-F238E27FC236}">
                    <a16:creationId xmlns:a16="http://schemas.microsoft.com/office/drawing/2014/main" id="{BEE7CF6A-5CCA-4225-BADB-F4F6C2CCAAD9}"/>
                  </a:ext>
                </a:extLst>
              </p:cNvPr>
              <p:cNvSpPr>
                <a:spLocks noRot="1" noChangeAspect="1" noMove="1" noResize="1" noEditPoints="1" noAdjustHandles="1" noChangeArrowheads="1" noChangeShapeType="1" noTextEdit="1"/>
              </p:cNvSpPr>
              <p:nvPr/>
            </p:nvSpPr>
            <p:spPr>
              <a:xfrm>
                <a:off x="7356264" y="5680572"/>
                <a:ext cx="1030539" cy="390748"/>
              </a:xfrm>
              <a:prstGeom prst="rect">
                <a:avLst/>
              </a:prstGeom>
              <a:blipFill>
                <a:blip r:embed="rId11"/>
                <a:stretch>
                  <a:fillRect b="-312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5D4395-5079-44D3-8A8B-736A33A26D8C}"/>
                  </a:ext>
                </a:extLst>
              </p:cNvPr>
              <p:cNvSpPr/>
              <p:nvPr/>
            </p:nvSpPr>
            <p:spPr>
              <a:xfrm>
                <a:off x="8540667" y="4913336"/>
                <a:ext cx="9249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m:oMathPara>
                </a14:m>
                <a:endParaRPr lang="en-IN" dirty="0"/>
              </a:p>
            </p:txBody>
          </p:sp>
        </mc:Choice>
        <mc:Fallback xmlns="">
          <p:sp>
            <p:nvSpPr>
              <p:cNvPr id="26" name="Rectangle 25">
                <a:extLst>
                  <a:ext uri="{FF2B5EF4-FFF2-40B4-BE49-F238E27FC236}">
                    <a16:creationId xmlns:a16="http://schemas.microsoft.com/office/drawing/2014/main" id="{A55D4395-5079-44D3-8A8B-736A33A26D8C}"/>
                  </a:ext>
                </a:extLst>
              </p:cNvPr>
              <p:cNvSpPr>
                <a:spLocks noRot="1" noChangeAspect="1" noMove="1" noResize="1" noEditPoints="1" noAdjustHandles="1" noChangeArrowheads="1" noChangeShapeType="1" noTextEdit="1"/>
              </p:cNvSpPr>
              <p:nvPr/>
            </p:nvSpPr>
            <p:spPr>
              <a:xfrm>
                <a:off x="8540667" y="4913336"/>
                <a:ext cx="924997" cy="369332"/>
              </a:xfrm>
              <a:prstGeom prst="rect">
                <a:avLst/>
              </a:prstGeom>
              <a:blipFill>
                <a:blip r:embed="rId12"/>
                <a:stretch>
                  <a:fillRect b="-4918"/>
                </a:stretch>
              </a:blipFill>
            </p:spPr>
            <p:txBody>
              <a:bodyPr/>
              <a:lstStyle/>
              <a:p>
                <a:r>
                  <a:rPr lang="en-IN">
                    <a:noFill/>
                  </a:rPr>
                  <a:t> </a:t>
                </a:r>
              </a:p>
            </p:txBody>
          </p:sp>
        </mc:Fallback>
      </mc:AlternateContent>
    </p:spTree>
    <p:extLst>
      <p:ext uri="{BB962C8B-B14F-4D97-AF65-F5344CB8AC3E}">
        <p14:creationId xmlns:p14="http://schemas.microsoft.com/office/powerpoint/2010/main" val="34601213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6" y="1152080"/>
            <a:ext cx="10084293" cy="461665"/>
          </a:xfrm>
          <a:prstGeom prst="rect">
            <a:avLst/>
          </a:prstGeom>
          <a:noFill/>
        </p:spPr>
        <p:txBody>
          <a:bodyPr wrap="square" rtlCol="0">
            <a:spAutoFit/>
          </a:bodyPr>
          <a:lstStyle/>
          <a:p>
            <a:r>
              <a:rPr lang="en-US" sz="2400" dirty="0"/>
              <a:t>Low Pass Filtering in frequency domain</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B584B17A-D35A-4F9E-A2B0-AC5B7887D188}"/>
              </a:ext>
            </a:extLst>
          </p:cNvPr>
          <p:cNvSpPr txBox="1"/>
          <p:nvPr/>
        </p:nvSpPr>
        <p:spPr>
          <a:xfrm>
            <a:off x="1049506" y="1560184"/>
            <a:ext cx="10515600" cy="1754326"/>
          </a:xfrm>
          <a:prstGeom prst="rect">
            <a:avLst/>
          </a:prstGeom>
          <a:noFill/>
        </p:spPr>
        <p:txBody>
          <a:bodyPr wrap="square" rtlCol="0">
            <a:spAutoFit/>
          </a:bodyPr>
          <a:lstStyle/>
          <a:p>
            <a:r>
              <a:rPr lang="en-US" dirty="0"/>
              <a:t>Image smoothing using frequency domain filters: attenuate the high frequency components of its Fourier transform.</a:t>
            </a:r>
          </a:p>
          <a:p>
            <a:pPr marL="285750" indent="-285750">
              <a:buFont typeface="Arial" panose="020B0604020202020204" pitchFamily="34" charset="0"/>
              <a:buChar char="•"/>
            </a:pPr>
            <a:r>
              <a:rPr lang="en-US" dirty="0"/>
              <a:t>Low pass filters: blur the edges.</a:t>
            </a:r>
          </a:p>
          <a:p>
            <a:pPr marL="742950" lvl="1" indent="-285750">
              <a:buFont typeface="Arial" panose="020B0604020202020204" pitchFamily="34" charset="0"/>
              <a:buChar char="•"/>
            </a:pPr>
            <a:r>
              <a:rPr lang="en-US" dirty="0"/>
              <a:t>Ideal</a:t>
            </a:r>
          </a:p>
          <a:p>
            <a:pPr marL="742950" lvl="1" indent="-285750">
              <a:buFont typeface="Arial" panose="020B0604020202020204" pitchFamily="34" charset="0"/>
              <a:buChar char="•"/>
            </a:pPr>
            <a:r>
              <a:rPr lang="en-US" dirty="0"/>
              <a:t>Butterworth: higher the order, lesser would be the blur: moving towards the ideal filter. </a:t>
            </a:r>
          </a:p>
          <a:p>
            <a:pPr marL="742950" lvl="1" indent="-285750">
              <a:buFont typeface="Arial" panose="020B0604020202020204" pitchFamily="34" charset="0"/>
              <a:buChar char="•"/>
            </a:pPr>
            <a:r>
              <a:rPr lang="en-US" dirty="0"/>
              <a:t>Gaussian</a:t>
            </a:r>
            <a:endParaRPr lang="en-I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C0B7F8-62F8-4487-9B53-A72ABB3D800C}"/>
                  </a:ext>
                </a:extLst>
              </p:cNvPr>
              <p:cNvSpPr txBox="1"/>
              <p:nvPr/>
            </p:nvSpPr>
            <p:spPr>
              <a:xfrm>
                <a:off x="900154" y="3244497"/>
                <a:ext cx="11200110" cy="3489866"/>
              </a:xfrm>
              <a:prstGeom prst="rect">
                <a:avLst/>
              </a:prstGeom>
              <a:noFill/>
            </p:spPr>
            <p:txBody>
              <a:bodyPr wrap="square" rtlCol="0">
                <a:spAutoFit/>
              </a:bodyPr>
              <a:lstStyle/>
              <a:p>
                <a:pPr marL="285750" indent="-285750">
                  <a:buFont typeface="Arial" panose="020B0604020202020204" pitchFamily="34" charset="0"/>
                  <a:buChar char="•"/>
                </a:pPr>
                <a:r>
                  <a:rPr lang="en-US" b="1" dirty="0"/>
                  <a:t>Ideal low pass filter</a:t>
                </a:r>
                <a:r>
                  <a:rPr lang="en-US" dirty="0"/>
                  <a:t>: A 2D low pass filter that passes </a:t>
                </a:r>
              </a:p>
              <a:p>
                <a:r>
                  <a:rPr lang="en-US" dirty="0"/>
                  <a:t>without attenuation all frequencies within a circle of </a:t>
                </a:r>
              </a:p>
              <a:p>
                <a:r>
                  <a:rPr lang="en-US" dirty="0"/>
                  <a:t>radius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𝑜</m:t>
                        </m:r>
                      </m:sub>
                    </m:sSub>
                  </m:oMath>
                </a14:m>
                <a:r>
                  <a:rPr lang="en-US" dirty="0"/>
                  <a:t> from the origin. Radially symmetric about the origin</a:t>
                </a:r>
              </a:p>
              <a:p>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1</m:t>
                              </m:r>
                              <m:r>
                                <a:rPr lang="en-US"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)&lt;</m:t>
                              </m:r>
                              <m:sSub>
                                <m:sSubPr>
                                  <m:ctrlPr>
                                    <a:rPr lang="en-IN"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e>
                            <m:e>
                              <m:r>
                                <a:rPr lang="en-US" i="1" smtClean="0">
                                  <a:latin typeface="Cambria Math" panose="02040503050406030204" pitchFamily="18" charset="0"/>
                                </a:rPr>
                                <m:t>&amp;</m:t>
                              </m:r>
                              <m:r>
                                <a:rPr lang="en-US" b="0" i="1" smtClean="0">
                                  <a:latin typeface="Cambria Math" panose="02040503050406030204" pitchFamily="18" charset="0"/>
                                </a:rPr>
                                <m:t>0</m:t>
                              </m:r>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𝐷</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r>
                                <a:rPr lang="en-US" b="0" i="1" smtClean="0">
                                  <a:latin typeface="Cambria Math" panose="02040503050406030204" pitchFamily="18" charset="0"/>
                                </a:rPr>
                                <m:t>&gt;</m:t>
                              </m:r>
                              <m:sSub>
                                <m:sSubPr>
                                  <m:ctrlPr>
                                    <a:rPr lang="en-IN"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e>
                          </m:eqArr>
                        </m:e>
                      </m:d>
                    </m:oMath>
                  </m:oMathPara>
                </a14:m>
                <a:endParaRPr lang="en-US" dirty="0"/>
              </a:p>
              <a:p>
                <a:endParaRPr lang="en-US" dirty="0"/>
              </a:p>
              <a:p>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oMath>
                </a14:m>
                <a:r>
                  <a:rPr lang="en-US" dirty="0"/>
                  <a:t> : positive constant</a:t>
                </a:r>
              </a:p>
              <a:p>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distance between the point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and the center of frequency rectangle,</a:t>
                </a: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ad>
                        <m:radPr>
                          <m:degHide m:val="on"/>
                          <m:ctrlPr>
                            <a:rPr lang="en-US" i="1" smtClean="0">
                              <a:latin typeface="Cambria Math" panose="02040503050406030204" pitchFamily="18" charset="0"/>
                            </a:rPr>
                          </m:ctrlPr>
                        </m:radPr>
                        <m:deg/>
                        <m:e>
                          <m:sSup>
                            <m:sSupPr>
                              <m:ctrlPr>
                                <a:rPr lang="en-US" i="1" smtClean="0">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𝑃</m:t>
                                  </m:r>
                                </m:num>
                                <m:den>
                                  <m:r>
                                    <a:rPr lang="en-US" i="1">
                                      <a:latin typeface="Cambria Math" panose="02040503050406030204" pitchFamily="18" charset="0"/>
                                    </a:rPr>
                                    <m:t>2</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𝑣</m:t>
                              </m:r>
                              <m:r>
                                <a:rPr lang="en-US" i="1">
                                  <a:latin typeface="Cambria Math" panose="02040503050406030204" pitchFamily="18" charset="0"/>
                                </a:rPr>
                                <m:t>−</m:t>
                              </m:r>
                              <m:f>
                                <m:fPr>
                                  <m:type m:val="skw"/>
                                  <m:ctrlPr>
                                    <a:rPr lang="en-US" i="1">
                                      <a:latin typeface="Cambria Math" panose="02040503050406030204" pitchFamily="18" charset="0"/>
                                    </a:rPr>
                                  </m:ctrlPr>
                                </m:fPr>
                                <m:num>
                                  <m:r>
                                    <a:rPr lang="en-US" b="0" i="1" smtClean="0">
                                      <a:latin typeface="Cambria Math" panose="02040503050406030204" pitchFamily="18" charset="0"/>
                                    </a:rPr>
                                    <m:t>𝑄</m:t>
                                  </m:r>
                                </m:num>
                                <m:den>
                                  <m:r>
                                    <a:rPr lang="en-US" i="1">
                                      <a:latin typeface="Cambria Math" panose="02040503050406030204" pitchFamily="18" charset="0"/>
                                    </a:rPr>
                                    <m:t>2</m:t>
                                  </m:r>
                                </m:den>
                              </m:f>
                              <m:r>
                                <a:rPr lang="en-US" i="1">
                                  <a:latin typeface="Cambria Math" panose="02040503050406030204" pitchFamily="18" charset="0"/>
                                </a:rPr>
                                <m:t>)</m:t>
                              </m:r>
                            </m:e>
                            <m:sup>
                              <m:r>
                                <a:rPr lang="en-US" i="1">
                                  <a:latin typeface="Cambria Math" panose="02040503050406030204" pitchFamily="18" charset="0"/>
                                </a:rPr>
                                <m:t>2</m:t>
                              </m:r>
                            </m:sup>
                          </m:sSup>
                        </m:e>
                      </m:rad>
                    </m:oMath>
                  </m:oMathPara>
                </a14:m>
                <a:endParaRPr lang="en-US" dirty="0"/>
              </a:p>
              <a:p>
                <a:endParaRPr lang="en-US" dirty="0"/>
              </a:p>
            </p:txBody>
          </p:sp>
        </mc:Choice>
        <mc:Fallback xmlns="">
          <p:sp>
            <p:nvSpPr>
              <p:cNvPr id="6" name="TextBox 5">
                <a:extLst>
                  <a:ext uri="{FF2B5EF4-FFF2-40B4-BE49-F238E27FC236}">
                    <a16:creationId xmlns:a16="http://schemas.microsoft.com/office/drawing/2014/main" id="{DCC0B7F8-62F8-4487-9B53-A72ABB3D800C}"/>
                  </a:ext>
                </a:extLst>
              </p:cNvPr>
              <p:cNvSpPr txBox="1">
                <a:spLocks noRot="1" noChangeAspect="1" noMove="1" noResize="1" noEditPoints="1" noAdjustHandles="1" noChangeArrowheads="1" noChangeShapeType="1" noTextEdit="1"/>
              </p:cNvSpPr>
              <p:nvPr/>
            </p:nvSpPr>
            <p:spPr>
              <a:xfrm>
                <a:off x="900154" y="3244497"/>
                <a:ext cx="11200110" cy="3489866"/>
              </a:xfrm>
              <a:prstGeom prst="rect">
                <a:avLst/>
              </a:prstGeom>
              <a:blipFill>
                <a:blip r:embed="rId4"/>
                <a:stretch>
                  <a:fillRect l="-490" t="-873"/>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8B2034C6-D32B-4C61-9161-09A7689DC8BA}"/>
              </a:ext>
            </a:extLst>
          </p:cNvPr>
          <p:cNvPicPr>
            <a:picLocks noChangeAspect="1"/>
          </p:cNvPicPr>
          <p:nvPr/>
        </p:nvPicPr>
        <p:blipFill>
          <a:blip r:embed="rId5"/>
          <a:stretch>
            <a:fillRect/>
          </a:stretch>
        </p:blipFill>
        <p:spPr>
          <a:xfrm>
            <a:off x="6846803" y="3291734"/>
            <a:ext cx="5253462" cy="1801474"/>
          </a:xfrm>
          <a:prstGeom prst="rect">
            <a:avLst/>
          </a:prstGeom>
        </p:spPr>
      </p:pic>
      <p:sp>
        <p:nvSpPr>
          <p:cNvPr id="10" name="TextBox 9">
            <a:extLst>
              <a:ext uri="{FF2B5EF4-FFF2-40B4-BE49-F238E27FC236}">
                <a16:creationId xmlns:a16="http://schemas.microsoft.com/office/drawing/2014/main" id="{A1614070-66E3-48FD-A37B-E28465789D90}"/>
              </a:ext>
            </a:extLst>
          </p:cNvPr>
          <p:cNvSpPr txBox="1"/>
          <p:nvPr/>
        </p:nvSpPr>
        <p:spPr>
          <a:xfrm>
            <a:off x="6613864" y="4864963"/>
            <a:ext cx="1899822" cy="369332"/>
          </a:xfrm>
          <a:prstGeom prst="rect">
            <a:avLst/>
          </a:prstGeom>
          <a:noFill/>
        </p:spPr>
        <p:txBody>
          <a:bodyPr wrap="square" rtlCol="0">
            <a:spAutoFit/>
          </a:bodyPr>
          <a:lstStyle/>
          <a:p>
            <a:r>
              <a:rPr lang="en-US" dirty="0"/>
              <a:t>Perspective map </a:t>
            </a:r>
            <a:endParaRPr lang="en-IN" dirty="0"/>
          </a:p>
        </p:txBody>
      </p:sp>
      <p:sp>
        <p:nvSpPr>
          <p:cNvPr id="12" name="TextBox 11">
            <a:extLst>
              <a:ext uri="{FF2B5EF4-FFF2-40B4-BE49-F238E27FC236}">
                <a16:creationId xmlns:a16="http://schemas.microsoft.com/office/drawing/2014/main" id="{FB511306-744B-428C-ADC3-35BEA67284C5}"/>
              </a:ext>
            </a:extLst>
          </p:cNvPr>
          <p:cNvSpPr txBox="1"/>
          <p:nvPr/>
        </p:nvSpPr>
        <p:spPr>
          <a:xfrm>
            <a:off x="8683841" y="4864963"/>
            <a:ext cx="1899822" cy="369332"/>
          </a:xfrm>
          <a:prstGeom prst="rect">
            <a:avLst/>
          </a:prstGeom>
          <a:noFill/>
        </p:spPr>
        <p:txBody>
          <a:bodyPr wrap="square" rtlCol="0">
            <a:spAutoFit/>
          </a:bodyPr>
          <a:lstStyle/>
          <a:p>
            <a:r>
              <a:rPr lang="en-US" dirty="0"/>
              <a:t>Filter as an image</a:t>
            </a:r>
            <a:endParaRPr lang="en-IN" dirty="0"/>
          </a:p>
        </p:txBody>
      </p:sp>
      <p:sp>
        <p:nvSpPr>
          <p:cNvPr id="13" name="TextBox 12">
            <a:extLst>
              <a:ext uri="{FF2B5EF4-FFF2-40B4-BE49-F238E27FC236}">
                <a16:creationId xmlns:a16="http://schemas.microsoft.com/office/drawing/2014/main" id="{EE826E31-6AEA-48A0-A365-FF99401E988E}"/>
              </a:ext>
            </a:extLst>
          </p:cNvPr>
          <p:cNvSpPr txBox="1"/>
          <p:nvPr/>
        </p:nvSpPr>
        <p:spPr>
          <a:xfrm>
            <a:off x="10548667" y="4827835"/>
            <a:ext cx="1489453" cy="646331"/>
          </a:xfrm>
          <a:prstGeom prst="rect">
            <a:avLst/>
          </a:prstGeom>
          <a:noFill/>
        </p:spPr>
        <p:txBody>
          <a:bodyPr wrap="square" rtlCol="0">
            <a:spAutoFit/>
          </a:bodyPr>
          <a:lstStyle/>
          <a:p>
            <a:r>
              <a:rPr lang="en-US" dirty="0"/>
              <a:t>Radial </a:t>
            </a:r>
          </a:p>
          <a:p>
            <a:r>
              <a:rPr lang="en-US" dirty="0"/>
              <a:t>crossection </a:t>
            </a:r>
            <a:endParaRPr lang="en-IN" dirty="0"/>
          </a:p>
        </p:txBody>
      </p:sp>
    </p:spTree>
    <p:extLst>
      <p:ext uri="{BB962C8B-B14F-4D97-AF65-F5344CB8AC3E}">
        <p14:creationId xmlns:p14="http://schemas.microsoft.com/office/powerpoint/2010/main" val="7563286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6" y="1234643"/>
            <a:ext cx="10084293" cy="461665"/>
          </a:xfrm>
          <a:prstGeom prst="rect">
            <a:avLst/>
          </a:prstGeom>
          <a:noFill/>
        </p:spPr>
        <p:txBody>
          <a:bodyPr wrap="square" rtlCol="0">
            <a:spAutoFit/>
          </a:bodyPr>
          <a:lstStyle/>
          <a:p>
            <a:r>
              <a:rPr lang="en-US" sz="2400" dirty="0"/>
              <a:t>Filtering in frequency domain:</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3871E8B8-B86C-4266-A608-0A494C833611}"/>
              </a:ext>
            </a:extLst>
          </p:cNvPr>
          <p:cNvPicPr>
            <a:picLocks noChangeAspect="1"/>
          </p:cNvPicPr>
          <p:nvPr/>
        </p:nvPicPr>
        <p:blipFill>
          <a:blip r:embed="rId4"/>
          <a:stretch>
            <a:fillRect/>
          </a:stretch>
        </p:blipFill>
        <p:spPr>
          <a:xfrm>
            <a:off x="3405602" y="2057770"/>
            <a:ext cx="2686050" cy="40386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7F317E4-1DF6-459C-ABCC-854CD53DA202}"/>
                  </a:ext>
                </a:extLst>
              </p:cNvPr>
              <p:cNvSpPr/>
              <p:nvPr/>
            </p:nvSpPr>
            <p:spPr>
              <a:xfrm>
                <a:off x="6100350" y="2321004"/>
                <a:ext cx="1054841" cy="369332"/>
              </a:xfrm>
              <a:prstGeom prst="rect">
                <a:avLst/>
              </a:prstGeom>
            </p:spPr>
            <p:txBody>
              <a:bodyPr wrap="square">
                <a:spAutoFit/>
              </a:bodyPr>
              <a:lstStyle/>
              <a:p>
                <a14:m>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b="0" i="1" smtClean="0">
                        <a:latin typeface="Cambria Math" panose="02040503050406030204" pitchFamily="18" charset="0"/>
                      </a:rPr>
                      <m:t>=10</m:t>
                    </m:r>
                  </m:oMath>
                </a14:m>
                <a:r>
                  <a:rPr lang="en-US" dirty="0"/>
                  <a:t> </a:t>
                </a:r>
                <a:endParaRPr lang="en-IN" dirty="0"/>
              </a:p>
            </p:txBody>
          </p:sp>
        </mc:Choice>
        <mc:Fallback xmlns="">
          <p:sp>
            <p:nvSpPr>
              <p:cNvPr id="7" name="Rectangle 6">
                <a:extLst>
                  <a:ext uri="{FF2B5EF4-FFF2-40B4-BE49-F238E27FC236}">
                    <a16:creationId xmlns:a16="http://schemas.microsoft.com/office/drawing/2014/main" id="{97F317E4-1DF6-459C-ABCC-854CD53DA202}"/>
                  </a:ext>
                </a:extLst>
              </p:cNvPr>
              <p:cNvSpPr>
                <a:spLocks noRot="1" noChangeAspect="1" noMove="1" noResize="1" noEditPoints="1" noAdjustHandles="1" noChangeArrowheads="1" noChangeShapeType="1" noTextEdit="1"/>
              </p:cNvSpPr>
              <p:nvPr/>
            </p:nvSpPr>
            <p:spPr>
              <a:xfrm>
                <a:off x="6100350" y="2321004"/>
                <a:ext cx="1054841" cy="36933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888797F-A469-4FE1-86D8-DFB208D56ABE}"/>
                  </a:ext>
                </a:extLst>
              </p:cNvPr>
              <p:cNvSpPr/>
              <p:nvPr/>
            </p:nvSpPr>
            <p:spPr>
              <a:xfrm>
                <a:off x="2350761" y="3892404"/>
                <a:ext cx="1054841" cy="369332"/>
              </a:xfrm>
              <a:prstGeom prst="rect">
                <a:avLst/>
              </a:prstGeom>
            </p:spPr>
            <p:txBody>
              <a:bodyPr wrap="square">
                <a:spAutoFit/>
              </a:bodyPr>
              <a:lstStyle/>
              <a:p>
                <a14:m>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b="0" i="1" smtClean="0">
                        <a:latin typeface="Cambria Math" panose="02040503050406030204" pitchFamily="18" charset="0"/>
                      </a:rPr>
                      <m:t>=30</m:t>
                    </m:r>
                  </m:oMath>
                </a14:m>
                <a:r>
                  <a:rPr lang="en-US" dirty="0"/>
                  <a:t> </a:t>
                </a:r>
                <a:endParaRPr lang="en-IN" dirty="0"/>
              </a:p>
            </p:txBody>
          </p:sp>
        </mc:Choice>
        <mc:Fallback xmlns="">
          <p:sp>
            <p:nvSpPr>
              <p:cNvPr id="10" name="Rectangle 9">
                <a:extLst>
                  <a:ext uri="{FF2B5EF4-FFF2-40B4-BE49-F238E27FC236}">
                    <a16:creationId xmlns:a16="http://schemas.microsoft.com/office/drawing/2014/main" id="{7888797F-A469-4FE1-86D8-DFB208D56ABE}"/>
                  </a:ext>
                </a:extLst>
              </p:cNvPr>
              <p:cNvSpPr>
                <a:spLocks noRot="1" noChangeAspect="1" noMove="1" noResize="1" noEditPoints="1" noAdjustHandles="1" noChangeArrowheads="1" noChangeShapeType="1" noTextEdit="1"/>
              </p:cNvSpPr>
              <p:nvPr/>
            </p:nvSpPr>
            <p:spPr>
              <a:xfrm>
                <a:off x="2350761" y="3892404"/>
                <a:ext cx="1054841" cy="369332"/>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97B176B-8C4D-4510-866E-92FAD0E9098E}"/>
                  </a:ext>
                </a:extLst>
              </p:cNvPr>
              <p:cNvSpPr/>
              <p:nvPr/>
            </p:nvSpPr>
            <p:spPr>
              <a:xfrm>
                <a:off x="6100350" y="3892404"/>
                <a:ext cx="1054841" cy="369332"/>
              </a:xfrm>
              <a:prstGeom prst="rect">
                <a:avLst/>
              </a:prstGeom>
            </p:spPr>
            <p:txBody>
              <a:bodyPr wrap="square">
                <a:spAutoFit/>
              </a:bodyPr>
              <a:lstStyle/>
              <a:p>
                <a14:m>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b="0" i="1" smtClean="0">
                        <a:latin typeface="Cambria Math" panose="02040503050406030204" pitchFamily="18" charset="0"/>
                      </a:rPr>
                      <m:t>=60</m:t>
                    </m:r>
                  </m:oMath>
                </a14:m>
                <a:r>
                  <a:rPr lang="en-US" dirty="0"/>
                  <a:t> </a:t>
                </a:r>
                <a:endParaRPr lang="en-IN" dirty="0"/>
              </a:p>
            </p:txBody>
          </p:sp>
        </mc:Choice>
        <mc:Fallback xmlns="">
          <p:sp>
            <p:nvSpPr>
              <p:cNvPr id="11" name="Rectangle 10">
                <a:extLst>
                  <a:ext uri="{FF2B5EF4-FFF2-40B4-BE49-F238E27FC236}">
                    <a16:creationId xmlns:a16="http://schemas.microsoft.com/office/drawing/2014/main" id="{397B176B-8C4D-4510-866E-92FAD0E9098E}"/>
                  </a:ext>
                </a:extLst>
              </p:cNvPr>
              <p:cNvSpPr>
                <a:spLocks noRot="1" noChangeAspect="1" noMove="1" noResize="1" noEditPoints="1" noAdjustHandles="1" noChangeArrowheads="1" noChangeShapeType="1" noTextEdit="1"/>
              </p:cNvSpPr>
              <p:nvPr/>
            </p:nvSpPr>
            <p:spPr>
              <a:xfrm>
                <a:off x="6100350" y="3892404"/>
                <a:ext cx="1054841" cy="369332"/>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531868F-2430-4931-AB0F-5E38933EF4FF}"/>
                  </a:ext>
                </a:extLst>
              </p:cNvPr>
              <p:cNvSpPr/>
              <p:nvPr/>
            </p:nvSpPr>
            <p:spPr>
              <a:xfrm>
                <a:off x="2309604" y="5118949"/>
                <a:ext cx="1183081" cy="369332"/>
              </a:xfrm>
              <a:prstGeom prst="rect">
                <a:avLst/>
              </a:prstGeom>
            </p:spPr>
            <p:txBody>
              <a:bodyPr wrap="square">
                <a:spAutoFit/>
              </a:bodyPr>
              <a:lstStyle/>
              <a:p>
                <a14:m>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b="0" i="1" smtClean="0">
                        <a:latin typeface="Cambria Math" panose="02040503050406030204" pitchFamily="18" charset="0"/>
                      </a:rPr>
                      <m:t>=160</m:t>
                    </m:r>
                  </m:oMath>
                </a14:m>
                <a:r>
                  <a:rPr lang="en-US" dirty="0"/>
                  <a:t> </a:t>
                </a:r>
                <a:endParaRPr lang="en-IN" dirty="0"/>
              </a:p>
            </p:txBody>
          </p:sp>
        </mc:Choice>
        <mc:Fallback xmlns="">
          <p:sp>
            <p:nvSpPr>
              <p:cNvPr id="12" name="Rectangle 11">
                <a:extLst>
                  <a:ext uri="{FF2B5EF4-FFF2-40B4-BE49-F238E27FC236}">
                    <a16:creationId xmlns:a16="http://schemas.microsoft.com/office/drawing/2014/main" id="{8531868F-2430-4931-AB0F-5E38933EF4FF}"/>
                  </a:ext>
                </a:extLst>
              </p:cNvPr>
              <p:cNvSpPr>
                <a:spLocks noRot="1" noChangeAspect="1" noMove="1" noResize="1" noEditPoints="1" noAdjustHandles="1" noChangeArrowheads="1" noChangeShapeType="1" noTextEdit="1"/>
              </p:cNvSpPr>
              <p:nvPr/>
            </p:nvSpPr>
            <p:spPr>
              <a:xfrm>
                <a:off x="2309604" y="5118949"/>
                <a:ext cx="1183081" cy="369332"/>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02B3095-3527-4022-8D69-729910B26FAF}"/>
                  </a:ext>
                </a:extLst>
              </p:cNvPr>
              <p:cNvSpPr/>
              <p:nvPr/>
            </p:nvSpPr>
            <p:spPr>
              <a:xfrm>
                <a:off x="6091652" y="5118949"/>
                <a:ext cx="1183081" cy="369332"/>
              </a:xfrm>
              <a:prstGeom prst="rect">
                <a:avLst/>
              </a:prstGeom>
            </p:spPr>
            <p:txBody>
              <a:bodyPr wrap="square">
                <a:spAutoFit/>
              </a:bodyPr>
              <a:lstStyle/>
              <a:p>
                <a14:m>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b="0" i="1" smtClean="0">
                        <a:latin typeface="Cambria Math" panose="02040503050406030204" pitchFamily="18" charset="0"/>
                      </a:rPr>
                      <m:t>=460</m:t>
                    </m:r>
                  </m:oMath>
                </a14:m>
                <a:r>
                  <a:rPr lang="en-US" dirty="0"/>
                  <a:t> </a:t>
                </a:r>
                <a:endParaRPr lang="en-IN" dirty="0"/>
              </a:p>
            </p:txBody>
          </p:sp>
        </mc:Choice>
        <mc:Fallback xmlns="">
          <p:sp>
            <p:nvSpPr>
              <p:cNvPr id="13" name="Rectangle 12">
                <a:extLst>
                  <a:ext uri="{FF2B5EF4-FFF2-40B4-BE49-F238E27FC236}">
                    <a16:creationId xmlns:a16="http://schemas.microsoft.com/office/drawing/2014/main" id="{802B3095-3527-4022-8D69-729910B26FAF}"/>
                  </a:ext>
                </a:extLst>
              </p:cNvPr>
              <p:cNvSpPr>
                <a:spLocks noRot="1" noChangeAspect="1" noMove="1" noResize="1" noEditPoints="1" noAdjustHandles="1" noChangeArrowheads="1" noChangeShapeType="1" noTextEdit="1"/>
              </p:cNvSpPr>
              <p:nvPr/>
            </p:nvSpPr>
            <p:spPr>
              <a:xfrm>
                <a:off x="6091652" y="5118949"/>
                <a:ext cx="1183081" cy="369332"/>
              </a:xfrm>
              <a:prstGeom prst="rect">
                <a:avLst/>
              </a:prstGeom>
              <a:blipFill>
                <a:blip r:embed="rId9"/>
                <a:stretch>
                  <a:fillRect/>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4F2CEE65-95BD-4680-867C-4D0BAF61E691}"/>
              </a:ext>
            </a:extLst>
          </p:cNvPr>
          <p:cNvSpPr txBox="1"/>
          <p:nvPr/>
        </p:nvSpPr>
        <p:spPr>
          <a:xfrm>
            <a:off x="1775535" y="2505670"/>
            <a:ext cx="1560690" cy="369332"/>
          </a:xfrm>
          <a:prstGeom prst="rect">
            <a:avLst/>
          </a:prstGeom>
          <a:noFill/>
        </p:spPr>
        <p:txBody>
          <a:bodyPr wrap="square" rtlCol="0">
            <a:spAutoFit/>
          </a:bodyPr>
          <a:lstStyle/>
          <a:p>
            <a:r>
              <a:rPr lang="en-US" dirty="0"/>
              <a:t>Original image</a:t>
            </a:r>
            <a:endParaRPr lang="en-IN" dirty="0"/>
          </a:p>
        </p:txBody>
      </p:sp>
      <p:sp>
        <p:nvSpPr>
          <p:cNvPr id="3" name="TextBox 2">
            <a:extLst>
              <a:ext uri="{FF2B5EF4-FFF2-40B4-BE49-F238E27FC236}">
                <a16:creationId xmlns:a16="http://schemas.microsoft.com/office/drawing/2014/main" id="{93F45A1A-2DEB-4FC8-BBC7-165AAE666C8B}"/>
              </a:ext>
            </a:extLst>
          </p:cNvPr>
          <p:cNvSpPr txBox="1"/>
          <p:nvPr/>
        </p:nvSpPr>
        <p:spPr>
          <a:xfrm>
            <a:off x="7927759" y="2057770"/>
            <a:ext cx="3639845" cy="1754326"/>
          </a:xfrm>
          <a:prstGeom prst="rect">
            <a:avLst/>
          </a:prstGeom>
          <a:noFill/>
        </p:spPr>
        <p:txBody>
          <a:bodyPr wrap="square" rtlCol="0">
            <a:spAutoFit/>
          </a:bodyPr>
          <a:lstStyle/>
          <a:p>
            <a:r>
              <a:rPr lang="en-US" b="1" dirty="0"/>
              <a:t>Ringing effect</a:t>
            </a:r>
            <a:r>
              <a:rPr lang="en-US" dirty="0"/>
              <a:t> (Gibbs phenomenon) is the annoying </a:t>
            </a:r>
            <a:r>
              <a:rPr lang="en-US" b="1" dirty="0"/>
              <a:t>effect in images</a:t>
            </a:r>
            <a:r>
              <a:rPr lang="en-US" dirty="0"/>
              <a:t> at the edges, caused by distortion or loss of high frequency information in </a:t>
            </a:r>
            <a:r>
              <a:rPr lang="en-US" b="1" dirty="0"/>
              <a:t>image</a:t>
            </a:r>
            <a:r>
              <a:rPr lang="en-US" dirty="0"/>
              <a:t>.</a:t>
            </a:r>
          </a:p>
          <a:p>
            <a:r>
              <a:rPr lang="en-US" dirty="0"/>
              <a:t>Causes Ghost images</a:t>
            </a:r>
            <a:endParaRPr lang="en-IN" dirty="0"/>
          </a:p>
        </p:txBody>
      </p:sp>
    </p:spTree>
    <p:extLst>
      <p:ext uri="{BB962C8B-B14F-4D97-AF65-F5344CB8AC3E}">
        <p14:creationId xmlns:p14="http://schemas.microsoft.com/office/powerpoint/2010/main" val="2225969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7" name="Text Box 5">
            <a:extLst>
              <a:ext uri="{FF2B5EF4-FFF2-40B4-BE49-F238E27FC236}">
                <a16:creationId xmlns:a16="http://schemas.microsoft.com/office/drawing/2014/main" id="{076AF218-5331-4BB2-90AF-33E4CC52ED29}"/>
              </a:ext>
            </a:extLst>
          </p:cNvPr>
          <p:cNvSpPr txBox="1">
            <a:spLocks noChangeArrowheads="1"/>
          </p:cNvSpPr>
          <p:nvPr/>
        </p:nvSpPr>
        <p:spPr bwMode="auto">
          <a:xfrm>
            <a:off x="432618" y="1474663"/>
            <a:ext cx="10363200"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pPr algn="just">
              <a:spcBef>
                <a:spcPct val="50000"/>
              </a:spcBef>
            </a:pPr>
            <a:r>
              <a:rPr lang="en-US" altLang="et-EE" sz="2200" dirty="0">
                <a:solidFill>
                  <a:srgbClr val="C00000"/>
                </a:solidFill>
                <a:cs typeface="Arial" panose="020B0604020202020204" pitchFamily="34" charset="0"/>
              </a:rPr>
              <a:t>Sampling</a:t>
            </a:r>
            <a:r>
              <a:rPr lang="en-US" altLang="et-EE" sz="2200" dirty="0">
                <a:solidFill>
                  <a:srgbClr val="FF0000"/>
                </a:solidFill>
                <a:cs typeface="Arial" panose="020B0604020202020204" pitchFamily="34" charset="0"/>
              </a:rPr>
              <a:t> : </a:t>
            </a:r>
            <a:r>
              <a:rPr lang="en-US" altLang="et-EE" sz="2200" b="0" dirty="0">
                <a:cs typeface="Arial" panose="020B0604020202020204" pitchFamily="34" charset="0"/>
              </a:rPr>
              <a:t>related to coordinates values</a:t>
            </a:r>
          </a:p>
          <a:p>
            <a:pPr algn="just">
              <a:spcBef>
                <a:spcPct val="50000"/>
              </a:spcBef>
            </a:pPr>
            <a:r>
              <a:rPr lang="en-US" altLang="et-EE" sz="2200" b="0" dirty="0">
                <a:solidFill>
                  <a:srgbClr val="FF0000"/>
                </a:solidFill>
                <a:cs typeface="Arial" panose="020B0604020202020204" pitchFamily="34" charset="0"/>
              </a:rPr>
              <a:t>		</a:t>
            </a:r>
            <a:r>
              <a:rPr lang="en-US" altLang="et-EE" sz="2200" b="0" dirty="0">
                <a:cs typeface="Arial" panose="020B0604020202020204" pitchFamily="34" charset="0"/>
              </a:rPr>
              <a:t>(Nyquist frequency)</a:t>
            </a:r>
          </a:p>
        </p:txBody>
      </p:sp>
      <p:sp>
        <p:nvSpPr>
          <p:cNvPr id="10" name="Text Box 7">
            <a:extLst>
              <a:ext uri="{FF2B5EF4-FFF2-40B4-BE49-F238E27FC236}">
                <a16:creationId xmlns:a16="http://schemas.microsoft.com/office/drawing/2014/main" id="{249C661B-93B6-4A79-AD4B-E3B3CC98BECC}"/>
              </a:ext>
            </a:extLst>
          </p:cNvPr>
          <p:cNvSpPr txBox="1">
            <a:spLocks noChangeArrowheads="1"/>
          </p:cNvSpPr>
          <p:nvPr/>
        </p:nvSpPr>
        <p:spPr bwMode="auto">
          <a:xfrm>
            <a:off x="432619" y="2731399"/>
            <a:ext cx="10363199"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pPr algn="just">
              <a:spcBef>
                <a:spcPct val="50000"/>
              </a:spcBef>
            </a:pPr>
            <a:r>
              <a:rPr lang="en-US" altLang="et-EE" sz="2200" dirty="0">
                <a:solidFill>
                  <a:srgbClr val="C00000"/>
                </a:solidFill>
                <a:cs typeface="Arial" panose="020B0604020202020204" pitchFamily="34" charset="0"/>
              </a:rPr>
              <a:t>Quantization </a:t>
            </a:r>
            <a:r>
              <a:rPr lang="en-US" altLang="et-EE" sz="2200" dirty="0">
                <a:solidFill>
                  <a:srgbClr val="FF0000"/>
                </a:solidFill>
                <a:cs typeface="Arial" panose="020B0604020202020204" pitchFamily="34" charset="0"/>
              </a:rPr>
              <a:t>: </a:t>
            </a:r>
            <a:r>
              <a:rPr lang="en-US" altLang="et-EE" sz="2200" b="0" dirty="0">
                <a:cs typeface="Arial" panose="020B0604020202020204" pitchFamily="34" charset="0"/>
              </a:rPr>
              <a:t>related to intensity values</a:t>
            </a:r>
          </a:p>
        </p:txBody>
      </p:sp>
    </p:spTree>
    <p:extLst>
      <p:ext uri="{BB962C8B-B14F-4D97-AF65-F5344CB8AC3E}">
        <p14:creationId xmlns:p14="http://schemas.microsoft.com/office/powerpoint/2010/main" val="2570954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6" y="1234643"/>
            <a:ext cx="10084293" cy="461665"/>
          </a:xfrm>
          <a:prstGeom prst="rect">
            <a:avLst/>
          </a:prstGeom>
          <a:noFill/>
        </p:spPr>
        <p:txBody>
          <a:bodyPr wrap="square" rtlCol="0">
            <a:spAutoFit/>
          </a:bodyPr>
          <a:lstStyle/>
          <a:p>
            <a:r>
              <a:rPr lang="en-US" sz="2400" dirty="0"/>
              <a:t>Filtering in frequency domain</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829C7B-7A51-48DF-812B-DBACDE9F041E}"/>
                  </a:ext>
                </a:extLst>
              </p:cNvPr>
              <p:cNvSpPr txBox="1"/>
              <p:nvPr/>
            </p:nvSpPr>
            <p:spPr>
              <a:xfrm>
                <a:off x="890308" y="1783141"/>
                <a:ext cx="10402688" cy="923458"/>
              </a:xfrm>
              <a:prstGeom prst="rect">
                <a:avLst/>
              </a:prstGeom>
              <a:noFill/>
            </p:spPr>
            <p:txBody>
              <a:bodyPr wrap="square" rtlCol="0">
                <a:spAutoFit/>
              </a:bodyPr>
              <a:lstStyle/>
              <a:p>
                <a:r>
                  <a:rPr lang="en-US" b="1" dirty="0"/>
                  <a:t>Butter worth lowpass filter (BLPF):</a:t>
                </a:r>
              </a:p>
              <a:p>
                <a:r>
                  <a:rPr lang="en-US" dirty="0"/>
                  <a:t>The transfer function of </a:t>
                </a:r>
                <a:r>
                  <a:rPr lang="en-US" i="1" dirty="0"/>
                  <a:t>nth</a:t>
                </a:r>
                <a:r>
                  <a:rPr lang="en-US" dirty="0"/>
                  <a:t>  order Butterworth filter is given by,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0</m:t>
                                        </m:r>
                                      </m:sub>
                                    </m:sSub>
                                  </m:den>
                                </m:f>
                              </m:e>
                            </m:d>
                          </m:e>
                          <m:sup>
                            <m:r>
                              <a:rPr lang="en-US" b="0" i="1" smtClean="0">
                                <a:latin typeface="Cambria Math" panose="02040503050406030204" pitchFamily="18" charset="0"/>
                              </a:rPr>
                              <m:t>2</m:t>
                            </m:r>
                            <m:r>
                              <a:rPr lang="en-US" b="0" i="1" smtClean="0">
                                <a:latin typeface="Cambria Math" panose="02040503050406030204" pitchFamily="18" charset="0"/>
                              </a:rPr>
                              <m:t>𝑛</m:t>
                            </m:r>
                          </m:sup>
                        </m:sSup>
                      </m:den>
                    </m:f>
                  </m:oMath>
                </a14:m>
                <a:endParaRPr lang="en-IN" dirty="0"/>
              </a:p>
            </p:txBody>
          </p:sp>
        </mc:Choice>
        <mc:Fallback xmlns="">
          <p:sp>
            <p:nvSpPr>
              <p:cNvPr id="4" name="TextBox 3">
                <a:extLst>
                  <a:ext uri="{FF2B5EF4-FFF2-40B4-BE49-F238E27FC236}">
                    <a16:creationId xmlns:a16="http://schemas.microsoft.com/office/drawing/2014/main" id="{93829C7B-7A51-48DF-812B-DBACDE9F041E}"/>
                  </a:ext>
                </a:extLst>
              </p:cNvPr>
              <p:cNvSpPr txBox="1">
                <a:spLocks noRot="1" noChangeAspect="1" noMove="1" noResize="1" noEditPoints="1" noAdjustHandles="1" noChangeArrowheads="1" noChangeShapeType="1" noTextEdit="1"/>
              </p:cNvSpPr>
              <p:nvPr/>
            </p:nvSpPr>
            <p:spPr>
              <a:xfrm>
                <a:off x="890308" y="1783141"/>
                <a:ext cx="10402688" cy="923458"/>
              </a:xfrm>
              <a:prstGeom prst="rect">
                <a:avLst/>
              </a:prstGeom>
              <a:blipFill>
                <a:blip r:embed="rId4"/>
                <a:stretch>
                  <a:fillRect l="-469" t="-3974" b="-64901"/>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0D428987-2148-4AB2-B6A1-A0DB42F96334}"/>
              </a:ext>
            </a:extLst>
          </p:cNvPr>
          <p:cNvPicPr>
            <a:picLocks noChangeAspect="1"/>
          </p:cNvPicPr>
          <p:nvPr/>
        </p:nvPicPr>
        <p:blipFill>
          <a:blip r:embed="rId5"/>
          <a:stretch>
            <a:fillRect/>
          </a:stretch>
        </p:blipFill>
        <p:spPr>
          <a:xfrm>
            <a:off x="-19285" y="2858675"/>
            <a:ext cx="7136694" cy="2598379"/>
          </a:xfrm>
          <a:prstGeom prst="rect">
            <a:avLst/>
          </a:prstGeom>
        </p:spPr>
      </p:pic>
      <p:sp>
        <p:nvSpPr>
          <p:cNvPr id="10" name="TextBox 9">
            <a:extLst>
              <a:ext uri="{FF2B5EF4-FFF2-40B4-BE49-F238E27FC236}">
                <a16:creationId xmlns:a16="http://schemas.microsoft.com/office/drawing/2014/main" id="{6AAF8EF1-04B7-4708-B3AA-C0EA28A1B3E8}"/>
              </a:ext>
            </a:extLst>
          </p:cNvPr>
          <p:cNvSpPr txBox="1"/>
          <p:nvPr/>
        </p:nvSpPr>
        <p:spPr>
          <a:xfrm>
            <a:off x="802689" y="4994559"/>
            <a:ext cx="1899822" cy="369332"/>
          </a:xfrm>
          <a:prstGeom prst="rect">
            <a:avLst/>
          </a:prstGeom>
          <a:noFill/>
        </p:spPr>
        <p:txBody>
          <a:bodyPr wrap="square" rtlCol="0">
            <a:spAutoFit/>
          </a:bodyPr>
          <a:lstStyle/>
          <a:p>
            <a:r>
              <a:rPr lang="en-US" dirty="0"/>
              <a:t>Perspective map </a:t>
            </a:r>
            <a:endParaRPr lang="en-IN" dirty="0"/>
          </a:p>
        </p:txBody>
      </p:sp>
      <p:sp>
        <p:nvSpPr>
          <p:cNvPr id="11" name="TextBox 10">
            <a:extLst>
              <a:ext uri="{FF2B5EF4-FFF2-40B4-BE49-F238E27FC236}">
                <a16:creationId xmlns:a16="http://schemas.microsoft.com/office/drawing/2014/main" id="{91F8A0E8-D80E-4BE2-8B6B-152ECCC7C3DD}"/>
              </a:ext>
            </a:extLst>
          </p:cNvPr>
          <p:cNvSpPr txBox="1"/>
          <p:nvPr/>
        </p:nvSpPr>
        <p:spPr>
          <a:xfrm>
            <a:off x="2872666" y="4994559"/>
            <a:ext cx="1899822" cy="369332"/>
          </a:xfrm>
          <a:prstGeom prst="rect">
            <a:avLst/>
          </a:prstGeom>
          <a:noFill/>
        </p:spPr>
        <p:txBody>
          <a:bodyPr wrap="square" rtlCol="0">
            <a:spAutoFit/>
          </a:bodyPr>
          <a:lstStyle/>
          <a:p>
            <a:r>
              <a:rPr lang="en-US" dirty="0"/>
              <a:t>Filter as an image</a:t>
            </a:r>
            <a:endParaRPr lang="en-IN" dirty="0"/>
          </a:p>
        </p:txBody>
      </p:sp>
      <p:sp>
        <p:nvSpPr>
          <p:cNvPr id="12" name="TextBox 11">
            <a:extLst>
              <a:ext uri="{FF2B5EF4-FFF2-40B4-BE49-F238E27FC236}">
                <a16:creationId xmlns:a16="http://schemas.microsoft.com/office/drawing/2014/main" id="{2FE5C01D-B8ED-4ACC-9E55-B024548AF52E}"/>
              </a:ext>
            </a:extLst>
          </p:cNvPr>
          <p:cNvSpPr txBox="1"/>
          <p:nvPr/>
        </p:nvSpPr>
        <p:spPr>
          <a:xfrm>
            <a:off x="5288969" y="4977026"/>
            <a:ext cx="1489453" cy="646331"/>
          </a:xfrm>
          <a:prstGeom prst="rect">
            <a:avLst/>
          </a:prstGeom>
          <a:noFill/>
        </p:spPr>
        <p:txBody>
          <a:bodyPr wrap="square" rtlCol="0">
            <a:spAutoFit/>
          </a:bodyPr>
          <a:lstStyle/>
          <a:p>
            <a:r>
              <a:rPr lang="en-US" dirty="0"/>
              <a:t>Radial </a:t>
            </a:r>
          </a:p>
          <a:p>
            <a:r>
              <a:rPr lang="en-US" dirty="0"/>
              <a:t>crossection </a:t>
            </a:r>
            <a:endParaRPr lang="en-IN" dirty="0"/>
          </a:p>
        </p:txBody>
      </p:sp>
      <p:sp>
        <p:nvSpPr>
          <p:cNvPr id="7" name="TextBox 6">
            <a:extLst>
              <a:ext uri="{FF2B5EF4-FFF2-40B4-BE49-F238E27FC236}">
                <a16:creationId xmlns:a16="http://schemas.microsoft.com/office/drawing/2014/main" id="{1F20F7E1-AFF9-4E93-9BE7-38077E3DE9A1}"/>
              </a:ext>
            </a:extLst>
          </p:cNvPr>
          <p:cNvSpPr txBox="1"/>
          <p:nvPr/>
        </p:nvSpPr>
        <p:spPr>
          <a:xfrm>
            <a:off x="5116818" y="2815322"/>
            <a:ext cx="3323207" cy="646331"/>
          </a:xfrm>
          <a:prstGeom prst="rect">
            <a:avLst/>
          </a:prstGeom>
          <a:noFill/>
        </p:spPr>
        <p:txBody>
          <a:bodyPr wrap="square" rtlCol="0">
            <a:spAutoFit/>
          </a:bodyPr>
          <a:lstStyle/>
          <a:p>
            <a:r>
              <a:rPr lang="en-US" dirty="0"/>
              <a:t>No sharp transition between pass band and stop band</a:t>
            </a:r>
            <a:endParaRPr lang="en-IN" dirty="0"/>
          </a:p>
        </p:txBody>
      </p:sp>
      <p:pic>
        <p:nvPicPr>
          <p:cNvPr id="13" name="Picture 12">
            <a:extLst>
              <a:ext uri="{FF2B5EF4-FFF2-40B4-BE49-F238E27FC236}">
                <a16:creationId xmlns:a16="http://schemas.microsoft.com/office/drawing/2014/main" id="{3A432D0B-14BF-453C-B940-52F1873461B1}"/>
              </a:ext>
            </a:extLst>
          </p:cNvPr>
          <p:cNvPicPr>
            <a:picLocks noChangeAspect="1"/>
          </p:cNvPicPr>
          <p:nvPr/>
        </p:nvPicPr>
        <p:blipFill>
          <a:blip r:embed="rId6"/>
          <a:stretch>
            <a:fillRect/>
          </a:stretch>
        </p:blipFill>
        <p:spPr>
          <a:xfrm>
            <a:off x="6929739" y="3429000"/>
            <a:ext cx="5262262" cy="2352675"/>
          </a:xfrm>
          <a:prstGeom prst="rect">
            <a:avLst/>
          </a:prstGeom>
        </p:spPr>
      </p:pic>
      <p:sp>
        <p:nvSpPr>
          <p:cNvPr id="17" name="TextBox 16">
            <a:extLst>
              <a:ext uri="{FF2B5EF4-FFF2-40B4-BE49-F238E27FC236}">
                <a16:creationId xmlns:a16="http://schemas.microsoft.com/office/drawing/2014/main" id="{4C38F12D-33B6-4321-BE90-246D4D52D9C3}"/>
              </a:ext>
            </a:extLst>
          </p:cNvPr>
          <p:cNvSpPr txBox="1"/>
          <p:nvPr/>
        </p:nvSpPr>
        <p:spPr>
          <a:xfrm>
            <a:off x="7411014" y="5781675"/>
            <a:ext cx="731742" cy="369332"/>
          </a:xfrm>
          <a:prstGeom prst="rect">
            <a:avLst/>
          </a:prstGeom>
          <a:noFill/>
        </p:spPr>
        <p:txBody>
          <a:bodyPr wrap="square" rtlCol="0">
            <a:spAutoFit/>
          </a:bodyPr>
          <a:lstStyle/>
          <a:p>
            <a:r>
              <a:rPr lang="en-US" dirty="0"/>
              <a:t>n=1</a:t>
            </a:r>
            <a:endParaRPr lang="en-IN" dirty="0"/>
          </a:p>
        </p:txBody>
      </p:sp>
      <p:sp>
        <p:nvSpPr>
          <p:cNvPr id="18" name="Rectangle 17">
            <a:extLst>
              <a:ext uri="{FF2B5EF4-FFF2-40B4-BE49-F238E27FC236}">
                <a16:creationId xmlns:a16="http://schemas.microsoft.com/office/drawing/2014/main" id="{37C18CF2-BCA1-41F5-A7FD-62E5FBE8842F}"/>
              </a:ext>
            </a:extLst>
          </p:cNvPr>
          <p:cNvSpPr/>
          <p:nvPr/>
        </p:nvSpPr>
        <p:spPr>
          <a:xfrm>
            <a:off x="8680165" y="5781675"/>
            <a:ext cx="538930" cy="369332"/>
          </a:xfrm>
          <a:prstGeom prst="rect">
            <a:avLst/>
          </a:prstGeom>
        </p:spPr>
        <p:txBody>
          <a:bodyPr wrap="none">
            <a:spAutoFit/>
          </a:bodyPr>
          <a:lstStyle/>
          <a:p>
            <a:r>
              <a:rPr lang="en-US" dirty="0"/>
              <a:t>n=1</a:t>
            </a:r>
            <a:endParaRPr lang="en-IN" dirty="0"/>
          </a:p>
        </p:txBody>
      </p:sp>
      <p:sp>
        <p:nvSpPr>
          <p:cNvPr id="21" name="TextBox 20">
            <a:extLst>
              <a:ext uri="{FF2B5EF4-FFF2-40B4-BE49-F238E27FC236}">
                <a16:creationId xmlns:a16="http://schemas.microsoft.com/office/drawing/2014/main" id="{D12D7298-F130-4EA2-80F9-020CCDE45693}"/>
              </a:ext>
            </a:extLst>
          </p:cNvPr>
          <p:cNvSpPr txBox="1"/>
          <p:nvPr/>
        </p:nvSpPr>
        <p:spPr>
          <a:xfrm>
            <a:off x="9856090" y="5781675"/>
            <a:ext cx="816746" cy="369332"/>
          </a:xfrm>
          <a:prstGeom prst="rect">
            <a:avLst/>
          </a:prstGeom>
          <a:noFill/>
        </p:spPr>
        <p:txBody>
          <a:bodyPr wrap="square" rtlCol="0">
            <a:spAutoFit/>
          </a:bodyPr>
          <a:lstStyle/>
          <a:p>
            <a:r>
              <a:rPr lang="en-US" dirty="0"/>
              <a:t>n=5</a:t>
            </a:r>
            <a:endParaRPr lang="en-IN" dirty="0"/>
          </a:p>
        </p:txBody>
      </p:sp>
      <p:sp>
        <p:nvSpPr>
          <p:cNvPr id="22" name="TextBox 21">
            <a:extLst>
              <a:ext uri="{FF2B5EF4-FFF2-40B4-BE49-F238E27FC236}">
                <a16:creationId xmlns:a16="http://schemas.microsoft.com/office/drawing/2014/main" id="{244B4D50-9454-4E17-9984-3F10907931E9}"/>
              </a:ext>
            </a:extLst>
          </p:cNvPr>
          <p:cNvSpPr txBox="1"/>
          <p:nvPr/>
        </p:nvSpPr>
        <p:spPr>
          <a:xfrm>
            <a:off x="11024045" y="5781675"/>
            <a:ext cx="816746" cy="369332"/>
          </a:xfrm>
          <a:prstGeom prst="rect">
            <a:avLst/>
          </a:prstGeom>
          <a:noFill/>
        </p:spPr>
        <p:txBody>
          <a:bodyPr wrap="square" rtlCol="0">
            <a:spAutoFit/>
          </a:bodyPr>
          <a:lstStyle/>
          <a:p>
            <a:r>
              <a:rPr lang="en-US" dirty="0"/>
              <a:t>n=20</a:t>
            </a:r>
            <a:endParaRPr lang="en-IN" dirty="0"/>
          </a:p>
        </p:txBody>
      </p:sp>
    </p:spTree>
    <p:extLst>
      <p:ext uri="{BB962C8B-B14F-4D97-AF65-F5344CB8AC3E}">
        <p14:creationId xmlns:p14="http://schemas.microsoft.com/office/powerpoint/2010/main" val="27319621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6" y="1234643"/>
            <a:ext cx="10084293" cy="461665"/>
          </a:xfrm>
          <a:prstGeom prst="rect">
            <a:avLst/>
          </a:prstGeom>
          <a:noFill/>
        </p:spPr>
        <p:txBody>
          <a:bodyPr wrap="square" rtlCol="0">
            <a:spAutoFit/>
          </a:bodyPr>
          <a:lstStyle/>
          <a:p>
            <a:r>
              <a:rPr lang="en-US" sz="2400" dirty="0"/>
              <a:t>Filtering in frequency domain</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829C7B-7A51-48DF-812B-DBACDE9F041E}"/>
                  </a:ext>
                </a:extLst>
              </p:cNvPr>
              <p:cNvSpPr txBox="1"/>
              <p:nvPr/>
            </p:nvSpPr>
            <p:spPr>
              <a:xfrm>
                <a:off x="1049506" y="1944210"/>
                <a:ext cx="10402688" cy="708143"/>
              </a:xfrm>
              <a:prstGeom prst="rect">
                <a:avLst/>
              </a:prstGeom>
              <a:noFill/>
            </p:spPr>
            <p:txBody>
              <a:bodyPr wrap="square" rtlCol="0">
                <a:spAutoFit/>
              </a:bodyPr>
              <a:lstStyle/>
              <a:p>
                <a:r>
                  <a:rPr lang="en-US" b="1" dirty="0"/>
                  <a:t>Gaussian lowpass filter (GLPF):</a:t>
                </a:r>
              </a:p>
              <a:p>
                <a:r>
                  <a:rPr lang="en-US" dirty="0"/>
                  <a:t>The transfer function of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r>
                              <m:rPr>
                                <m:sty m:val="p"/>
                              </m:rPr>
                              <a:rPr lang="el-GR" b="0" i="1" smtClean="0">
                                <a:latin typeface="Cambria Math" panose="02040503050406030204" pitchFamily="18" charset="0"/>
                              </a:rPr>
                              <m:t>σ</m:t>
                            </m:r>
                          </m:e>
                          <m:sup>
                            <m:r>
                              <a:rPr lang="en-US" b="0" i="1" smtClean="0">
                                <a:latin typeface="Cambria Math" panose="02040503050406030204" pitchFamily="18" charset="0"/>
                              </a:rPr>
                              <m:t>2</m:t>
                            </m:r>
                          </m:sup>
                        </m:sSup>
                      </m:sup>
                    </m:sSup>
                  </m:oMath>
                </a14:m>
                <a:endParaRPr lang="en-IN" dirty="0"/>
              </a:p>
            </p:txBody>
          </p:sp>
        </mc:Choice>
        <mc:Fallback xmlns="">
          <p:sp>
            <p:nvSpPr>
              <p:cNvPr id="4" name="TextBox 3">
                <a:extLst>
                  <a:ext uri="{FF2B5EF4-FFF2-40B4-BE49-F238E27FC236}">
                    <a16:creationId xmlns:a16="http://schemas.microsoft.com/office/drawing/2014/main" id="{93829C7B-7A51-48DF-812B-DBACDE9F041E}"/>
                  </a:ext>
                </a:extLst>
              </p:cNvPr>
              <p:cNvSpPr txBox="1">
                <a:spLocks noRot="1" noChangeAspect="1" noMove="1" noResize="1" noEditPoints="1" noAdjustHandles="1" noChangeArrowheads="1" noChangeShapeType="1" noTextEdit="1"/>
              </p:cNvSpPr>
              <p:nvPr/>
            </p:nvSpPr>
            <p:spPr>
              <a:xfrm>
                <a:off x="1049506" y="1944210"/>
                <a:ext cx="10402688" cy="708143"/>
              </a:xfrm>
              <a:prstGeom prst="rect">
                <a:avLst/>
              </a:prstGeom>
              <a:blipFill>
                <a:blip r:embed="rId4"/>
                <a:stretch>
                  <a:fillRect l="-469" t="-5172" b="-1034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8BD2C3-53B6-4D83-AFD7-B66B2E23F160}"/>
                  </a:ext>
                </a:extLst>
              </p:cNvPr>
              <p:cNvSpPr txBox="1"/>
              <p:nvPr/>
            </p:nvSpPr>
            <p:spPr>
              <a:xfrm>
                <a:off x="1049507" y="2652353"/>
                <a:ext cx="4428016" cy="691664"/>
              </a:xfrm>
              <a:prstGeom prst="rect">
                <a:avLst/>
              </a:prstGeom>
              <a:noFill/>
            </p:spPr>
            <p:txBody>
              <a:bodyPr wrap="square" rtlCol="0">
                <a:spAutoFit/>
              </a:bodyPr>
              <a:lstStyle/>
              <a:p>
                <a14:m>
                  <m:oMath xmlns:m="http://schemas.openxmlformats.org/officeDocument/2006/math">
                    <m:r>
                      <m:rPr>
                        <m:sty m:val="p"/>
                      </m:rPr>
                      <a:rPr lang="el-GR" i="1" smtClean="0">
                        <a:latin typeface="Cambria Math" panose="02040503050406030204" pitchFamily="18" charset="0"/>
                      </a:rPr>
                      <m:t>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0</m:t>
                        </m:r>
                      </m:sub>
                    </m:sSub>
                  </m:oMath>
                </a14:m>
                <a:r>
                  <a:rPr lang="en-IN" dirty="0"/>
                  <a:t>: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𝐻</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𝐷</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0</m:t>
                                </m:r>
                              </m:sub>
                            </m:sSub>
                          </m:e>
                          <m:sup>
                            <m:r>
                              <a:rPr lang="en-US" i="1">
                                <a:latin typeface="Cambria Math" panose="02040503050406030204" pitchFamily="18" charset="0"/>
                              </a:rPr>
                              <m:t>2</m:t>
                            </m:r>
                          </m:sup>
                        </m:sSup>
                      </m:sup>
                    </m:sSup>
                  </m:oMath>
                </a14:m>
                <a:endParaRPr lang="en-IN"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𝐷</m:t>
                        </m:r>
                      </m:e>
                      <m:sub>
                        <m:r>
                          <a:rPr lang="en-US" i="1">
                            <a:latin typeface="Cambria Math" panose="02040503050406030204" pitchFamily="18" charset="0"/>
                          </a:rPr>
                          <m:t>0</m:t>
                        </m:r>
                      </m:sub>
                    </m:sSub>
                  </m:oMath>
                </a14:m>
                <a:r>
                  <a:rPr lang="en-IN" dirty="0"/>
                  <a:t>: Cut-off frequency</a:t>
                </a:r>
              </a:p>
            </p:txBody>
          </p:sp>
        </mc:Choice>
        <mc:Fallback xmlns="">
          <p:sp>
            <p:nvSpPr>
              <p:cNvPr id="6" name="TextBox 5">
                <a:extLst>
                  <a:ext uri="{FF2B5EF4-FFF2-40B4-BE49-F238E27FC236}">
                    <a16:creationId xmlns:a16="http://schemas.microsoft.com/office/drawing/2014/main" id="{978BD2C3-53B6-4D83-AFD7-B66B2E23F160}"/>
                  </a:ext>
                </a:extLst>
              </p:cNvPr>
              <p:cNvSpPr txBox="1">
                <a:spLocks noRot="1" noChangeAspect="1" noMove="1" noResize="1" noEditPoints="1" noAdjustHandles="1" noChangeArrowheads="1" noChangeShapeType="1" noTextEdit="1"/>
              </p:cNvSpPr>
              <p:nvPr/>
            </p:nvSpPr>
            <p:spPr>
              <a:xfrm>
                <a:off x="1049507" y="2652353"/>
                <a:ext cx="4428016" cy="691664"/>
              </a:xfrm>
              <a:prstGeom prst="rect">
                <a:avLst/>
              </a:prstGeom>
              <a:blipFill>
                <a:blip r:embed="rId5"/>
                <a:stretch>
                  <a:fillRect b="-13158"/>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0BE4664C-8115-4C6F-A905-729AADEB4EE9}"/>
              </a:ext>
            </a:extLst>
          </p:cNvPr>
          <p:cNvPicPr>
            <a:picLocks noChangeAspect="1"/>
          </p:cNvPicPr>
          <p:nvPr/>
        </p:nvPicPr>
        <p:blipFill>
          <a:blip r:embed="rId6"/>
          <a:stretch>
            <a:fillRect/>
          </a:stretch>
        </p:blipFill>
        <p:spPr>
          <a:xfrm>
            <a:off x="432618" y="4205648"/>
            <a:ext cx="6315075" cy="1905000"/>
          </a:xfrm>
          <a:prstGeom prst="rect">
            <a:avLst/>
          </a:prstGeom>
        </p:spPr>
      </p:pic>
      <p:sp>
        <p:nvSpPr>
          <p:cNvPr id="10" name="TextBox 9">
            <a:extLst>
              <a:ext uri="{FF2B5EF4-FFF2-40B4-BE49-F238E27FC236}">
                <a16:creationId xmlns:a16="http://schemas.microsoft.com/office/drawing/2014/main" id="{13194A7E-BF17-407A-8E8B-5B338247E9EA}"/>
              </a:ext>
            </a:extLst>
          </p:cNvPr>
          <p:cNvSpPr txBox="1"/>
          <p:nvPr/>
        </p:nvSpPr>
        <p:spPr>
          <a:xfrm>
            <a:off x="667182" y="5843832"/>
            <a:ext cx="1899822" cy="369332"/>
          </a:xfrm>
          <a:prstGeom prst="rect">
            <a:avLst/>
          </a:prstGeom>
          <a:noFill/>
        </p:spPr>
        <p:txBody>
          <a:bodyPr wrap="square" rtlCol="0">
            <a:spAutoFit/>
          </a:bodyPr>
          <a:lstStyle/>
          <a:p>
            <a:r>
              <a:rPr lang="en-US" dirty="0"/>
              <a:t>Perspective map </a:t>
            </a:r>
            <a:endParaRPr lang="en-IN" dirty="0"/>
          </a:p>
        </p:txBody>
      </p:sp>
      <p:sp>
        <p:nvSpPr>
          <p:cNvPr id="11" name="TextBox 10">
            <a:extLst>
              <a:ext uri="{FF2B5EF4-FFF2-40B4-BE49-F238E27FC236}">
                <a16:creationId xmlns:a16="http://schemas.microsoft.com/office/drawing/2014/main" id="{0479D1B9-3EAE-4E92-A280-0722E98006CE}"/>
              </a:ext>
            </a:extLst>
          </p:cNvPr>
          <p:cNvSpPr txBox="1"/>
          <p:nvPr/>
        </p:nvSpPr>
        <p:spPr>
          <a:xfrm>
            <a:off x="2737159" y="5843832"/>
            <a:ext cx="1899822" cy="369332"/>
          </a:xfrm>
          <a:prstGeom prst="rect">
            <a:avLst/>
          </a:prstGeom>
          <a:noFill/>
        </p:spPr>
        <p:txBody>
          <a:bodyPr wrap="square" rtlCol="0">
            <a:spAutoFit/>
          </a:bodyPr>
          <a:lstStyle/>
          <a:p>
            <a:r>
              <a:rPr lang="en-US" dirty="0"/>
              <a:t>Filter as an image</a:t>
            </a:r>
            <a:endParaRPr lang="en-IN" dirty="0"/>
          </a:p>
        </p:txBody>
      </p:sp>
      <p:sp>
        <p:nvSpPr>
          <p:cNvPr id="12" name="TextBox 11">
            <a:extLst>
              <a:ext uri="{FF2B5EF4-FFF2-40B4-BE49-F238E27FC236}">
                <a16:creationId xmlns:a16="http://schemas.microsoft.com/office/drawing/2014/main" id="{A9298386-C49B-4205-BDDC-8019D5F30C92}"/>
              </a:ext>
            </a:extLst>
          </p:cNvPr>
          <p:cNvSpPr txBox="1"/>
          <p:nvPr/>
        </p:nvSpPr>
        <p:spPr>
          <a:xfrm>
            <a:off x="5153462" y="5826299"/>
            <a:ext cx="1489453" cy="646331"/>
          </a:xfrm>
          <a:prstGeom prst="rect">
            <a:avLst/>
          </a:prstGeom>
          <a:noFill/>
        </p:spPr>
        <p:txBody>
          <a:bodyPr wrap="square" rtlCol="0">
            <a:spAutoFit/>
          </a:bodyPr>
          <a:lstStyle/>
          <a:p>
            <a:r>
              <a:rPr lang="en-US" dirty="0"/>
              <a:t>Radial </a:t>
            </a:r>
          </a:p>
          <a:p>
            <a:r>
              <a:rPr lang="en-US" dirty="0"/>
              <a:t>crossection </a:t>
            </a:r>
            <a:endParaRPr lang="en-IN" dirty="0"/>
          </a:p>
        </p:txBody>
      </p:sp>
      <p:sp>
        <p:nvSpPr>
          <p:cNvPr id="13" name="TextBox 12">
            <a:extLst>
              <a:ext uri="{FF2B5EF4-FFF2-40B4-BE49-F238E27FC236}">
                <a16:creationId xmlns:a16="http://schemas.microsoft.com/office/drawing/2014/main" id="{73032568-E86D-4FED-8ABC-8EB12D9F77CA}"/>
              </a:ext>
            </a:extLst>
          </p:cNvPr>
          <p:cNvSpPr txBox="1"/>
          <p:nvPr/>
        </p:nvSpPr>
        <p:spPr>
          <a:xfrm>
            <a:off x="7439487" y="3429000"/>
            <a:ext cx="3694312" cy="2585323"/>
          </a:xfrm>
          <a:prstGeom prst="rect">
            <a:avLst/>
          </a:prstGeom>
          <a:noFill/>
        </p:spPr>
        <p:txBody>
          <a:bodyPr wrap="square" rtlCol="0">
            <a:spAutoFit/>
          </a:bodyPr>
          <a:lstStyle/>
          <a:p>
            <a:pPr algn="just"/>
            <a:r>
              <a:rPr lang="en-US" b="1" dirty="0"/>
              <a:t>Observations:</a:t>
            </a:r>
          </a:p>
          <a:p>
            <a:pPr marL="285750" indent="-285750" algn="just">
              <a:buFont typeface="Arial" panose="020B0604020202020204" pitchFamily="34" charset="0"/>
              <a:buChar char="•"/>
            </a:pPr>
            <a:r>
              <a:rPr lang="en-US" dirty="0"/>
              <a:t>GLPF is slightly less smoothing for same order and same cutoff frequency.</a:t>
            </a:r>
          </a:p>
          <a:p>
            <a:pPr marL="285750" indent="-285750" algn="just">
              <a:buFont typeface="Arial" panose="020B0604020202020204" pitchFamily="34" charset="0"/>
              <a:buChar char="•"/>
            </a:pPr>
            <a:r>
              <a:rPr lang="en-US" dirty="0"/>
              <a:t>No ringing effect in the GLPF</a:t>
            </a:r>
          </a:p>
          <a:p>
            <a:pPr marL="285750" indent="-285750" algn="just">
              <a:buFont typeface="Arial" panose="020B0604020202020204" pitchFamily="34" charset="0"/>
              <a:buChar char="•"/>
            </a:pPr>
            <a:r>
              <a:rPr lang="en-US" dirty="0"/>
              <a:t>BLPF provides tight transition among low and high frequencies around the cut off frequency. </a:t>
            </a:r>
          </a:p>
          <a:p>
            <a:endParaRPr lang="en-IN" dirty="0"/>
          </a:p>
        </p:txBody>
      </p:sp>
      <p:sp>
        <p:nvSpPr>
          <p:cNvPr id="15" name="TextBox 14">
            <a:extLst>
              <a:ext uri="{FF2B5EF4-FFF2-40B4-BE49-F238E27FC236}">
                <a16:creationId xmlns:a16="http://schemas.microsoft.com/office/drawing/2014/main" id="{ED845DFD-C0AB-466B-A5D8-1C52B3EC66D8}"/>
              </a:ext>
            </a:extLst>
          </p:cNvPr>
          <p:cNvSpPr txBox="1"/>
          <p:nvPr/>
        </p:nvSpPr>
        <p:spPr>
          <a:xfrm>
            <a:off x="8037850" y="2671344"/>
            <a:ext cx="701336" cy="369332"/>
          </a:xfrm>
          <a:prstGeom prst="rect">
            <a:avLst/>
          </a:prstGeom>
          <a:noFill/>
        </p:spPr>
        <p:txBody>
          <a:bodyPr wrap="square" rtlCol="0">
            <a:spAutoFit/>
          </a:bodyPr>
          <a:lstStyle/>
          <a:p>
            <a:r>
              <a:rPr lang="en-US" dirty="0"/>
              <a:t>BLPF</a:t>
            </a:r>
            <a:endParaRPr lang="en-IN" dirty="0"/>
          </a:p>
        </p:txBody>
      </p:sp>
      <p:pic>
        <p:nvPicPr>
          <p:cNvPr id="16" name="Picture 15">
            <a:extLst>
              <a:ext uri="{FF2B5EF4-FFF2-40B4-BE49-F238E27FC236}">
                <a16:creationId xmlns:a16="http://schemas.microsoft.com/office/drawing/2014/main" id="{84996B1F-EFC2-4BCF-8AB8-FE514B632F45}"/>
              </a:ext>
            </a:extLst>
          </p:cNvPr>
          <p:cNvPicPr>
            <a:picLocks noChangeAspect="1"/>
          </p:cNvPicPr>
          <p:nvPr/>
        </p:nvPicPr>
        <p:blipFill>
          <a:blip r:embed="rId7"/>
          <a:stretch>
            <a:fillRect/>
          </a:stretch>
        </p:blipFill>
        <p:spPr>
          <a:xfrm>
            <a:off x="7659856" y="1111363"/>
            <a:ext cx="1457325" cy="1514475"/>
          </a:xfrm>
          <a:prstGeom prst="rect">
            <a:avLst/>
          </a:prstGeom>
        </p:spPr>
      </p:pic>
      <p:pic>
        <p:nvPicPr>
          <p:cNvPr id="17" name="Picture 16">
            <a:extLst>
              <a:ext uri="{FF2B5EF4-FFF2-40B4-BE49-F238E27FC236}">
                <a16:creationId xmlns:a16="http://schemas.microsoft.com/office/drawing/2014/main" id="{BD56B498-0628-4672-92F0-6221302F6224}"/>
              </a:ext>
            </a:extLst>
          </p:cNvPr>
          <p:cNvPicPr>
            <a:picLocks noChangeAspect="1"/>
          </p:cNvPicPr>
          <p:nvPr/>
        </p:nvPicPr>
        <p:blipFill>
          <a:blip r:embed="rId8"/>
          <a:stretch>
            <a:fillRect/>
          </a:stretch>
        </p:blipFill>
        <p:spPr>
          <a:xfrm>
            <a:off x="9652613" y="1111362"/>
            <a:ext cx="1457325" cy="1514475"/>
          </a:xfrm>
          <a:prstGeom prst="rect">
            <a:avLst/>
          </a:prstGeom>
        </p:spPr>
      </p:pic>
      <p:sp>
        <p:nvSpPr>
          <p:cNvPr id="19" name="TextBox 18">
            <a:extLst>
              <a:ext uri="{FF2B5EF4-FFF2-40B4-BE49-F238E27FC236}">
                <a16:creationId xmlns:a16="http://schemas.microsoft.com/office/drawing/2014/main" id="{F721844B-2A57-4EA1-8221-ADA69DC7F83D}"/>
              </a:ext>
            </a:extLst>
          </p:cNvPr>
          <p:cNvSpPr txBox="1"/>
          <p:nvPr/>
        </p:nvSpPr>
        <p:spPr>
          <a:xfrm>
            <a:off x="10104081" y="2565122"/>
            <a:ext cx="701336" cy="369332"/>
          </a:xfrm>
          <a:prstGeom prst="rect">
            <a:avLst/>
          </a:prstGeom>
          <a:noFill/>
        </p:spPr>
        <p:txBody>
          <a:bodyPr wrap="square" rtlCol="0">
            <a:spAutoFit/>
          </a:bodyPr>
          <a:lstStyle/>
          <a:p>
            <a:r>
              <a:rPr lang="en-US" dirty="0"/>
              <a:t>GLPF</a:t>
            </a:r>
            <a:endParaRPr lang="en-IN" dirty="0"/>
          </a:p>
        </p:txBody>
      </p:sp>
    </p:spTree>
    <p:extLst>
      <p:ext uri="{BB962C8B-B14F-4D97-AF65-F5344CB8AC3E}">
        <p14:creationId xmlns:p14="http://schemas.microsoft.com/office/powerpoint/2010/main" val="38727453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712154" y="1055993"/>
            <a:ext cx="10084293" cy="461665"/>
          </a:xfrm>
          <a:prstGeom prst="rect">
            <a:avLst/>
          </a:prstGeom>
          <a:noFill/>
        </p:spPr>
        <p:txBody>
          <a:bodyPr wrap="square" rtlCol="0">
            <a:spAutoFit/>
          </a:bodyPr>
          <a:lstStyle/>
          <a:p>
            <a:r>
              <a:rPr lang="en-US" sz="2400" dirty="0"/>
              <a:t>Filtering in frequency domain</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D656E807-8005-4DF9-8429-3E6B976FA05D}"/>
              </a:ext>
            </a:extLst>
          </p:cNvPr>
          <p:cNvSpPr txBox="1"/>
          <p:nvPr/>
        </p:nvSpPr>
        <p:spPr>
          <a:xfrm>
            <a:off x="1049506" y="2041864"/>
            <a:ext cx="10304294" cy="4270159"/>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1AE7437F-46FA-44BF-AE5C-63DC64222BD9}"/>
              </a:ext>
            </a:extLst>
          </p:cNvPr>
          <p:cNvSpPr txBox="1"/>
          <p:nvPr/>
        </p:nvSpPr>
        <p:spPr>
          <a:xfrm>
            <a:off x="745772" y="1517658"/>
            <a:ext cx="4426258" cy="646331"/>
          </a:xfrm>
          <a:prstGeom prst="rect">
            <a:avLst/>
          </a:prstGeom>
          <a:noFill/>
        </p:spPr>
        <p:txBody>
          <a:bodyPr wrap="square" rtlCol="0">
            <a:spAutoFit/>
          </a:bodyPr>
          <a:lstStyle/>
          <a:p>
            <a:r>
              <a:rPr lang="en-US" dirty="0"/>
              <a:t>Few more examples of low pass filtering:</a:t>
            </a:r>
          </a:p>
          <a:p>
            <a:endParaRPr lang="en-IN" dirty="0"/>
          </a:p>
        </p:txBody>
      </p:sp>
      <p:pic>
        <p:nvPicPr>
          <p:cNvPr id="10" name="Picture 3">
            <a:extLst>
              <a:ext uri="{FF2B5EF4-FFF2-40B4-BE49-F238E27FC236}">
                <a16:creationId xmlns:a16="http://schemas.microsoft.com/office/drawing/2014/main" id="{B151BF12-8C7A-43EC-B027-B8F5A86E5F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28" y="1890943"/>
            <a:ext cx="4543425"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E21455FA-66D9-4D22-8679-C2FAFB58D6EB}"/>
              </a:ext>
            </a:extLst>
          </p:cNvPr>
          <p:cNvPicPr>
            <a:picLocks noChangeAspect="1"/>
          </p:cNvPicPr>
          <p:nvPr/>
        </p:nvPicPr>
        <p:blipFill>
          <a:blip r:embed="rId5"/>
          <a:stretch>
            <a:fillRect/>
          </a:stretch>
        </p:blipFill>
        <p:spPr>
          <a:xfrm>
            <a:off x="5183927" y="1616160"/>
            <a:ext cx="6753225" cy="3448050"/>
          </a:xfrm>
          <a:prstGeom prst="rect">
            <a:avLst/>
          </a:prstGeom>
        </p:spPr>
      </p:pic>
      <p:sp>
        <p:nvSpPr>
          <p:cNvPr id="11" name="TextBox 10">
            <a:extLst>
              <a:ext uri="{FF2B5EF4-FFF2-40B4-BE49-F238E27FC236}">
                <a16:creationId xmlns:a16="http://schemas.microsoft.com/office/drawing/2014/main" id="{D74C39A3-3F1D-4A9B-943D-B18CDE04B886}"/>
              </a:ext>
            </a:extLst>
          </p:cNvPr>
          <p:cNvSpPr txBox="1"/>
          <p:nvPr/>
        </p:nvSpPr>
        <p:spPr>
          <a:xfrm>
            <a:off x="432618" y="4682728"/>
            <a:ext cx="1857821" cy="1200329"/>
          </a:xfrm>
          <a:prstGeom prst="rect">
            <a:avLst/>
          </a:prstGeom>
          <a:noFill/>
        </p:spPr>
        <p:txBody>
          <a:bodyPr wrap="square" rtlCol="0">
            <a:spAutoFit/>
          </a:bodyPr>
          <a:lstStyle/>
          <a:p>
            <a:pPr algn="just"/>
            <a:r>
              <a:rPr lang="en-US" dirty="0"/>
              <a:t>Text with at low resolution and broken alphabets on zooming </a:t>
            </a:r>
            <a:endParaRPr lang="en-IN" dirty="0"/>
          </a:p>
        </p:txBody>
      </p:sp>
      <p:sp>
        <p:nvSpPr>
          <p:cNvPr id="12" name="TextBox 11">
            <a:extLst>
              <a:ext uri="{FF2B5EF4-FFF2-40B4-BE49-F238E27FC236}">
                <a16:creationId xmlns:a16="http://schemas.microsoft.com/office/drawing/2014/main" id="{F73D2FBF-C629-475C-83EE-B0BD7B9966E4}"/>
              </a:ext>
            </a:extLst>
          </p:cNvPr>
          <p:cNvSpPr txBox="1"/>
          <p:nvPr/>
        </p:nvSpPr>
        <p:spPr>
          <a:xfrm>
            <a:off x="2719496" y="4621666"/>
            <a:ext cx="2035374" cy="646331"/>
          </a:xfrm>
          <a:prstGeom prst="rect">
            <a:avLst/>
          </a:prstGeom>
          <a:noFill/>
        </p:spPr>
        <p:txBody>
          <a:bodyPr wrap="square" rtlCol="0">
            <a:spAutoFit/>
          </a:bodyPr>
          <a:lstStyle/>
          <a:p>
            <a:r>
              <a:rPr lang="en-US" dirty="0"/>
              <a:t>GBLPF: Broken lines are joined.</a:t>
            </a:r>
            <a:endParaRPr lang="en-IN" dirty="0"/>
          </a:p>
        </p:txBody>
      </p:sp>
      <p:sp>
        <p:nvSpPr>
          <p:cNvPr id="13" name="TextBox 12">
            <a:extLst>
              <a:ext uri="{FF2B5EF4-FFF2-40B4-BE49-F238E27FC236}">
                <a16:creationId xmlns:a16="http://schemas.microsoft.com/office/drawing/2014/main" id="{1085F797-B6E5-4D00-9AF2-1E493FBA2BF5}"/>
              </a:ext>
            </a:extLst>
          </p:cNvPr>
          <p:cNvSpPr txBox="1"/>
          <p:nvPr/>
        </p:nvSpPr>
        <p:spPr>
          <a:xfrm>
            <a:off x="5291091" y="4176943"/>
            <a:ext cx="2035374" cy="369332"/>
          </a:xfrm>
          <a:prstGeom prst="rect">
            <a:avLst/>
          </a:prstGeom>
          <a:noFill/>
        </p:spPr>
        <p:txBody>
          <a:bodyPr wrap="square" rtlCol="0">
            <a:spAutoFit/>
          </a:bodyPr>
          <a:lstStyle/>
          <a:p>
            <a:r>
              <a:rPr lang="en-US" dirty="0"/>
              <a:t>Original image</a:t>
            </a:r>
            <a:endParaRPr lang="en-IN"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AEE1781-FC5B-4F76-A6F2-2E4D4C199917}"/>
                  </a:ext>
                </a:extLst>
              </p:cNvPr>
              <p:cNvSpPr txBox="1"/>
              <p:nvPr/>
            </p:nvSpPr>
            <p:spPr>
              <a:xfrm>
                <a:off x="7490038" y="4546275"/>
                <a:ext cx="2035374" cy="369332"/>
              </a:xfrm>
              <a:prstGeom prst="rect">
                <a:avLst/>
              </a:prstGeom>
              <a:noFill/>
            </p:spPr>
            <p:txBody>
              <a:bodyPr wrap="square" rtlCol="0">
                <a:spAutoFit/>
              </a:bodyPr>
              <a:lstStyle/>
              <a:p>
                <a:r>
                  <a:rPr lang="en-US" dirty="0"/>
                  <a:t>GBLP: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𝐷</m:t>
                        </m:r>
                      </m:e>
                      <m:sub>
                        <m:r>
                          <a:rPr lang="en-US" i="1">
                            <a:latin typeface="Cambria Math" panose="02040503050406030204" pitchFamily="18" charset="0"/>
                          </a:rPr>
                          <m:t>0</m:t>
                        </m:r>
                      </m:sub>
                    </m:sSub>
                    <m:r>
                      <a:rPr lang="en-US" b="0" i="1" smtClean="0">
                        <a:latin typeface="Cambria Math" panose="02040503050406030204" pitchFamily="18" charset="0"/>
                      </a:rPr>
                      <m:t>=100</m:t>
                    </m:r>
                  </m:oMath>
                </a14:m>
                <a:endParaRPr lang="en-IN" dirty="0"/>
              </a:p>
            </p:txBody>
          </p:sp>
        </mc:Choice>
        <mc:Fallback xmlns="">
          <p:sp>
            <p:nvSpPr>
              <p:cNvPr id="14" name="TextBox 13">
                <a:extLst>
                  <a:ext uri="{FF2B5EF4-FFF2-40B4-BE49-F238E27FC236}">
                    <a16:creationId xmlns:a16="http://schemas.microsoft.com/office/drawing/2014/main" id="{6AEE1781-FC5B-4F76-A6F2-2E4D4C199917}"/>
                  </a:ext>
                </a:extLst>
              </p:cNvPr>
              <p:cNvSpPr txBox="1">
                <a:spLocks noRot="1" noChangeAspect="1" noMove="1" noResize="1" noEditPoints="1" noAdjustHandles="1" noChangeArrowheads="1" noChangeShapeType="1" noTextEdit="1"/>
              </p:cNvSpPr>
              <p:nvPr/>
            </p:nvSpPr>
            <p:spPr>
              <a:xfrm>
                <a:off x="7490038" y="4546275"/>
                <a:ext cx="2035374" cy="369332"/>
              </a:xfrm>
              <a:prstGeom prst="rect">
                <a:avLst/>
              </a:prstGeom>
              <a:blipFill>
                <a:blip r:embed="rId6"/>
                <a:stretch>
                  <a:fillRect l="-2695" t="-10000"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D49ED2-D9AF-43AF-8F7C-5EFF3186D6B8}"/>
                  </a:ext>
                </a:extLst>
              </p:cNvPr>
              <p:cNvSpPr txBox="1"/>
              <p:nvPr/>
            </p:nvSpPr>
            <p:spPr>
              <a:xfrm>
                <a:off x="9532955" y="5064210"/>
                <a:ext cx="2035374" cy="369332"/>
              </a:xfrm>
              <a:prstGeom prst="rect">
                <a:avLst/>
              </a:prstGeom>
              <a:noFill/>
            </p:spPr>
            <p:txBody>
              <a:bodyPr wrap="square" rtlCol="0">
                <a:spAutoFit/>
              </a:bodyPr>
              <a:lstStyle/>
              <a:p>
                <a:r>
                  <a:rPr lang="en-US" dirty="0"/>
                  <a:t>GBLP: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𝐷</m:t>
                        </m:r>
                      </m:e>
                      <m:sub>
                        <m:r>
                          <a:rPr lang="en-US" i="1">
                            <a:latin typeface="Cambria Math" panose="02040503050406030204" pitchFamily="18" charset="0"/>
                          </a:rPr>
                          <m:t>0</m:t>
                        </m:r>
                      </m:sub>
                    </m:sSub>
                    <m:r>
                      <a:rPr lang="en-US" b="0" i="1" smtClean="0">
                        <a:latin typeface="Cambria Math" panose="02040503050406030204" pitchFamily="18" charset="0"/>
                      </a:rPr>
                      <m:t>=80</m:t>
                    </m:r>
                  </m:oMath>
                </a14:m>
                <a:endParaRPr lang="en-IN" dirty="0"/>
              </a:p>
            </p:txBody>
          </p:sp>
        </mc:Choice>
        <mc:Fallback xmlns="">
          <p:sp>
            <p:nvSpPr>
              <p:cNvPr id="15" name="TextBox 14">
                <a:extLst>
                  <a:ext uri="{FF2B5EF4-FFF2-40B4-BE49-F238E27FC236}">
                    <a16:creationId xmlns:a16="http://schemas.microsoft.com/office/drawing/2014/main" id="{FED49ED2-D9AF-43AF-8F7C-5EFF3186D6B8}"/>
                  </a:ext>
                </a:extLst>
              </p:cNvPr>
              <p:cNvSpPr txBox="1">
                <a:spLocks noRot="1" noChangeAspect="1" noMove="1" noResize="1" noEditPoints="1" noAdjustHandles="1" noChangeArrowheads="1" noChangeShapeType="1" noTextEdit="1"/>
              </p:cNvSpPr>
              <p:nvPr/>
            </p:nvSpPr>
            <p:spPr>
              <a:xfrm>
                <a:off x="9532955" y="5064210"/>
                <a:ext cx="2035374" cy="369332"/>
              </a:xfrm>
              <a:prstGeom prst="rect">
                <a:avLst/>
              </a:prstGeom>
              <a:blipFill>
                <a:blip r:embed="rId7"/>
                <a:stretch>
                  <a:fillRect l="-2695" t="-10000" b="-26667"/>
                </a:stretch>
              </a:blipFill>
            </p:spPr>
            <p:txBody>
              <a:bodyPr/>
              <a:lstStyle/>
              <a:p>
                <a:r>
                  <a:rPr lang="en-IN">
                    <a:noFill/>
                  </a:rPr>
                  <a:t> </a:t>
                </a:r>
              </a:p>
            </p:txBody>
          </p:sp>
        </mc:Fallback>
      </mc:AlternateContent>
    </p:spTree>
    <p:extLst>
      <p:ext uri="{BB962C8B-B14F-4D97-AF65-F5344CB8AC3E}">
        <p14:creationId xmlns:p14="http://schemas.microsoft.com/office/powerpoint/2010/main" val="34224983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6391922" cy="461665"/>
          </a:xfrm>
          <a:prstGeom prst="rect">
            <a:avLst/>
          </a:prstGeom>
          <a:noFill/>
        </p:spPr>
        <p:txBody>
          <a:bodyPr wrap="square" rtlCol="0">
            <a:spAutoFit/>
          </a:bodyPr>
          <a:lstStyle/>
          <a:p>
            <a:r>
              <a:rPr lang="en-US" sz="2400" dirty="0"/>
              <a:t>Image sharpening using frequency domain filters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EEC5320-24CE-4155-9A35-B64D8D4BC4D3}"/>
                  </a:ext>
                </a:extLst>
              </p:cNvPr>
              <p:cNvSpPr txBox="1"/>
              <p:nvPr/>
            </p:nvSpPr>
            <p:spPr>
              <a:xfrm>
                <a:off x="1049507" y="1997476"/>
                <a:ext cx="10908714" cy="5078313"/>
              </a:xfrm>
              <a:prstGeom prst="rect">
                <a:avLst/>
              </a:prstGeom>
              <a:noFill/>
            </p:spPr>
            <p:txBody>
              <a:bodyPr wrap="square" rtlCol="0">
                <a:spAutoFit/>
              </a:bodyPr>
              <a:lstStyle/>
              <a:p>
                <a:pPr>
                  <a:lnSpc>
                    <a:spcPct val="200000"/>
                  </a:lnSpc>
                </a:pPr>
                <a:r>
                  <a:rPr lang="en-US" dirty="0"/>
                  <a:t>Attenuates the low frequency components without disturbing high frequency information in the Fourier transform.</a:t>
                </a:r>
              </a:p>
              <a:p>
                <a:pPr marL="285750" indent="-285750">
                  <a:lnSpc>
                    <a:spcPct val="200000"/>
                  </a:lnSpc>
                  <a:buFont typeface="Arial" panose="020B0604020202020204" pitchFamily="34" charset="0"/>
                  <a:buChar char="•"/>
                </a:pPr>
                <a14:m>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r>
                      <a:rPr lang="en-US" i="1" smtClean="0">
                        <a:latin typeface="Cambria Math" panose="02040503050406030204" pitchFamily="18" charset="0"/>
                      </a:rPr>
                      <m:t> </m:t>
                    </m:r>
                  </m:oMath>
                </a14:m>
                <a:r>
                  <a:rPr lang="en-US" dirty="0"/>
                  <a:t>= Discrete transfer Function of size P X Q , </a:t>
                </a:r>
                <a14:m>
                  <m:oMath xmlns:m="http://schemas.openxmlformats.org/officeDocument/2006/math">
                    <m:r>
                      <a:rPr lang="en-US" i="1">
                        <a:latin typeface="Cambria Math" panose="02040503050406030204" pitchFamily="18" charset="0"/>
                      </a:rPr>
                      <m:t>𝑢</m:t>
                    </m:r>
                  </m:oMath>
                </a14:m>
                <a:r>
                  <a:rPr lang="en-US" dirty="0"/>
                  <a:t>= 0,1,2,…….P-1 and </a:t>
                </a:r>
                <a14:m>
                  <m:oMath xmlns:m="http://schemas.openxmlformats.org/officeDocument/2006/math">
                    <m:r>
                      <a:rPr lang="en-US" b="0" i="1" smtClean="0">
                        <a:latin typeface="Cambria Math" panose="02040503050406030204" pitchFamily="18" charset="0"/>
                      </a:rPr>
                      <m:t>𝑣</m:t>
                    </m:r>
                  </m:oMath>
                </a14:m>
                <a:r>
                  <a:rPr lang="en-US" dirty="0"/>
                  <a:t>= 0,1,2,…….Q-1 </a:t>
                </a:r>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IN"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𝐻</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IN" dirty="0"/>
                  <a:t>,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𝐿𝑃</m:t>
                        </m:r>
                      </m:sub>
                    </m:sSub>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r>
                      <a:rPr lang="en-US" b="0" i="1" smtClean="0">
                        <a:latin typeface="Cambria Math" panose="02040503050406030204" pitchFamily="18" charset="0"/>
                      </a:rPr>
                      <m:t>:</m:t>
                    </m:r>
                  </m:oMath>
                </a14:m>
                <a:r>
                  <a:rPr lang="en-IN" dirty="0"/>
                  <a:t> Transfer function of LPF</a:t>
                </a:r>
              </a:p>
              <a:p>
                <a:pPr marL="285750" indent="-285750">
                  <a:lnSpc>
                    <a:spcPct val="200000"/>
                  </a:lnSpc>
                  <a:buFont typeface="Arial" panose="020B0604020202020204" pitchFamily="34" charset="0"/>
                  <a:buChar char="•"/>
                </a:pPr>
                <a:r>
                  <a:rPr lang="en-IN" dirty="0"/>
                  <a:t>The frequencies attenuated by LPF are passed by HPF.</a:t>
                </a:r>
              </a:p>
              <a:p>
                <a:pPr marL="742950" lvl="1" indent="-285750">
                  <a:lnSpc>
                    <a:spcPct val="200000"/>
                  </a:lnSpc>
                  <a:buFont typeface="Arial" panose="020B0604020202020204" pitchFamily="34" charset="0"/>
                  <a:buChar char="•"/>
                </a:pPr>
                <a:r>
                  <a:rPr lang="en-US" dirty="0"/>
                  <a:t>Ideal HPF</a:t>
                </a:r>
              </a:p>
              <a:p>
                <a:pPr marL="742950" lvl="1" indent="-285750">
                  <a:lnSpc>
                    <a:spcPct val="200000"/>
                  </a:lnSpc>
                  <a:buFont typeface="Arial" panose="020B0604020202020204" pitchFamily="34" charset="0"/>
                  <a:buChar char="•"/>
                </a:pPr>
                <a:r>
                  <a:rPr lang="en-US" dirty="0"/>
                  <a:t>Butterworth HPF</a:t>
                </a:r>
              </a:p>
              <a:p>
                <a:pPr marL="742950" lvl="1" indent="-285750">
                  <a:lnSpc>
                    <a:spcPct val="200000"/>
                  </a:lnSpc>
                  <a:buFont typeface="Arial" panose="020B0604020202020204" pitchFamily="34" charset="0"/>
                  <a:buChar char="•"/>
                </a:pPr>
                <a:r>
                  <a:rPr lang="en-US" dirty="0"/>
                  <a:t>Gaussian HPF</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mc:Choice>
        <mc:Fallback xmlns="">
          <p:sp>
            <p:nvSpPr>
              <p:cNvPr id="3" name="TextBox 2">
                <a:extLst>
                  <a:ext uri="{FF2B5EF4-FFF2-40B4-BE49-F238E27FC236}">
                    <a16:creationId xmlns:a16="http://schemas.microsoft.com/office/drawing/2014/main" id="{4EEC5320-24CE-4155-9A35-B64D8D4BC4D3}"/>
                  </a:ext>
                </a:extLst>
              </p:cNvPr>
              <p:cNvSpPr txBox="1">
                <a:spLocks noRot="1" noChangeAspect="1" noMove="1" noResize="1" noEditPoints="1" noAdjustHandles="1" noChangeArrowheads="1" noChangeShapeType="1" noTextEdit="1"/>
              </p:cNvSpPr>
              <p:nvPr/>
            </p:nvSpPr>
            <p:spPr>
              <a:xfrm>
                <a:off x="1049507" y="1997476"/>
                <a:ext cx="10908714" cy="5078313"/>
              </a:xfrm>
              <a:prstGeom prst="rect">
                <a:avLst/>
              </a:prstGeom>
              <a:blipFill>
                <a:blip r:embed="rId4"/>
                <a:stretch>
                  <a:fillRect l="-447" r="-56"/>
                </a:stretch>
              </a:blipFill>
            </p:spPr>
            <p:txBody>
              <a:bodyPr/>
              <a:lstStyle/>
              <a:p>
                <a:r>
                  <a:rPr lang="en-IN">
                    <a:noFill/>
                  </a:rPr>
                  <a:t> </a:t>
                </a:r>
              </a:p>
            </p:txBody>
          </p:sp>
        </mc:Fallback>
      </mc:AlternateContent>
    </p:spTree>
    <p:extLst>
      <p:ext uri="{BB962C8B-B14F-4D97-AF65-F5344CB8AC3E}">
        <p14:creationId xmlns:p14="http://schemas.microsoft.com/office/powerpoint/2010/main" val="38449552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961933" y="1018028"/>
            <a:ext cx="6391922" cy="461665"/>
          </a:xfrm>
          <a:prstGeom prst="rect">
            <a:avLst/>
          </a:prstGeom>
          <a:noFill/>
        </p:spPr>
        <p:txBody>
          <a:bodyPr wrap="square" rtlCol="0">
            <a:spAutoFit/>
          </a:bodyPr>
          <a:lstStyle/>
          <a:p>
            <a:r>
              <a:rPr lang="en-US" sz="2400" dirty="0"/>
              <a:t>Image sharpening using frequency domain filters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7B5D955-FC7E-48FF-931A-6769EDBE669E}"/>
                  </a:ext>
                </a:extLst>
              </p:cNvPr>
              <p:cNvSpPr txBox="1"/>
              <p:nvPr/>
            </p:nvSpPr>
            <p:spPr>
              <a:xfrm>
                <a:off x="641539" y="1442435"/>
                <a:ext cx="10743981" cy="3212867"/>
              </a:xfrm>
              <a:prstGeom prst="rect">
                <a:avLst/>
              </a:prstGeom>
              <a:noFill/>
            </p:spPr>
            <p:txBody>
              <a:bodyPr wrap="square" rtlCol="0">
                <a:spAutoFit/>
              </a:bodyPr>
              <a:lstStyle/>
              <a:p>
                <a:pPr marL="285750" indent="-285750">
                  <a:buFont typeface="Arial" panose="020B0604020202020204" pitchFamily="34" charset="0"/>
                  <a:buChar char="•"/>
                </a:pPr>
                <a:r>
                  <a:rPr lang="en-US" b="1" dirty="0"/>
                  <a:t>Ideal high pass filter</a:t>
                </a:r>
                <a:r>
                  <a:rPr lang="en-US" dirty="0"/>
                  <a:t>: A 2D low pass filter that attenuates  </a:t>
                </a:r>
              </a:p>
              <a:p>
                <a:r>
                  <a:rPr lang="en-US" dirty="0"/>
                  <a:t>all frequencies within a circle of </a:t>
                </a:r>
              </a:p>
              <a:p>
                <a:r>
                  <a:rPr lang="en-US" dirty="0"/>
                  <a:t>radius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oMath>
                </a14:m>
                <a:r>
                  <a:rPr lang="en-US" dirty="0"/>
                  <a:t>, and passes others without attenuation</a:t>
                </a:r>
              </a:p>
              <a:p>
                <a:endParaRPr lang="en-US" dirty="0"/>
              </a:p>
              <a:p>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𝐻</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b="0" i="1" smtClean="0">
                                  <a:latin typeface="Cambria Math" panose="02040503050406030204" pitchFamily="18" charset="0"/>
                                </a:rPr>
                                <m:t>0</m:t>
                              </m:r>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sSub>
                                <m:sSubPr>
                                  <m:ctrlPr>
                                    <a:rPr lang="en-IN"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e>
                            <m:e>
                              <m:r>
                                <a:rPr lang="en-US" i="1">
                                  <a:latin typeface="Cambria Math" panose="02040503050406030204" pitchFamily="18" charset="0"/>
                                </a:rPr>
                                <m:t>&amp;</m:t>
                              </m:r>
                              <m:r>
                                <a:rPr lang="en-US" b="0" i="1" smtClean="0">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𝐷</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r>
                                <a:rPr lang="en-US" i="1">
                                  <a:latin typeface="Cambria Math" panose="02040503050406030204" pitchFamily="18" charset="0"/>
                                </a:rPr>
                                <m:t>&gt;</m:t>
                              </m:r>
                              <m:sSub>
                                <m:sSubPr>
                                  <m:ctrlPr>
                                    <a:rPr lang="en-IN"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e>
                          </m:eqArr>
                        </m:e>
                      </m:d>
                    </m:oMath>
                  </m:oMathPara>
                </a14:m>
                <a:endParaRPr lang="en-US" dirty="0"/>
              </a:p>
              <a:p>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oMath>
                </a14:m>
                <a:r>
                  <a:rPr lang="en-US" dirty="0"/>
                  <a:t> : positive constant and </a:t>
                </a:r>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𝑃</m:t>
                                </m:r>
                              </m:num>
                              <m:den>
                                <m:r>
                                  <a:rPr lang="en-US" i="1">
                                    <a:latin typeface="Cambria Math" panose="02040503050406030204" pitchFamily="18" charset="0"/>
                                  </a:rPr>
                                  <m:t>2</m:t>
                                </m:r>
                              </m:den>
                            </m:f>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𝑄</m:t>
                                </m:r>
                              </m:num>
                              <m:den>
                                <m:r>
                                  <a:rPr lang="en-US" i="1">
                                    <a:latin typeface="Cambria Math" panose="02040503050406030204" pitchFamily="18" charset="0"/>
                                  </a:rPr>
                                  <m:t>2</m:t>
                                </m:r>
                              </m:den>
                            </m:f>
                            <m:r>
                              <a:rPr lang="en-US" i="1">
                                <a:latin typeface="Cambria Math" panose="02040503050406030204" pitchFamily="18" charset="0"/>
                              </a:rPr>
                              <m:t>)</m:t>
                            </m:r>
                          </m:e>
                          <m:sup>
                            <m:r>
                              <a:rPr lang="en-US" i="1">
                                <a:latin typeface="Cambria Math" panose="02040503050406030204" pitchFamily="18" charset="0"/>
                              </a:rPr>
                              <m:t>2</m:t>
                            </m:r>
                          </m:sup>
                        </m:sSup>
                      </m:e>
                    </m:rad>
                  </m:oMath>
                </a14:m>
                <a:endParaRPr lang="en-US" dirty="0"/>
              </a:p>
              <a:p>
                <a:endParaRPr lang="en-US" dirty="0"/>
              </a:p>
              <a:p>
                <a:endParaRPr lang="en-IN" dirty="0"/>
              </a:p>
            </p:txBody>
          </p:sp>
        </mc:Choice>
        <mc:Fallback xmlns="">
          <p:sp>
            <p:nvSpPr>
              <p:cNvPr id="3" name="TextBox 2">
                <a:extLst>
                  <a:ext uri="{FF2B5EF4-FFF2-40B4-BE49-F238E27FC236}">
                    <a16:creationId xmlns:a16="http://schemas.microsoft.com/office/drawing/2014/main" id="{37B5D955-FC7E-48FF-931A-6769EDBE669E}"/>
                  </a:ext>
                </a:extLst>
              </p:cNvPr>
              <p:cNvSpPr txBox="1">
                <a:spLocks noRot="1" noChangeAspect="1" noMove="1" noResize="1" noEditPoints="1" noAdjustHandles="1" noChangeArrowheads="1" noChangeShapeType="1" noTextEdit="1"/>
              </p:cNvSpPr>
              <p:nvPr/>
            </p:nvSpPr>
            <p:spPr>
              <a:xfrm>
                <a:off x="641539" y="1442435"/>
                <a:ext cx="10743981" cy="3212867"/>
              </a:xfrm>
              <a:prstGeom prst="rect">
                <a:avLst/>
              </a:prstGeom>
              <a:blipFill>
                <a:blip r:embed="rId4"/>
                <a:stretch>
                  <a:fillRect l="-454" t="-1139"/>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FDFF68B3-8294-45BB-8E50-135AB913191A}"/>
              </a:ext>
            </a:extLst>
          </p:cNvPr>
          <p:cNvPicPr>
            <a:picLocks noChangeAspect="1"/>
          </p:cNvPicPr>
          <p:nvPr/>
        </p:nvPicPr>
        <p:blipFill>
          <a:blip r:embed="rId5"/>
          <a:stretch>
            <a:fillRect/>
          </a:stretch>
        </p:blipFill>
        <p:spPr>
          <a:xfrm>
            <a:off x="3633635" y="4198639"/>
            <a:ext cx="7067550" cy="2390775"/>
          </a:xfrm>
          <a:prstGeom prst="rect">
            <a:avLst/>
          </a:prstGeom>
        </p:spPr>
      </p:pic>
      <p:pic>
        <p:nvPicPr>
          <p:cNvPr id="6" name="Picture 5">
            <a:extLst>
              <a:ext uri="{FF2B5EF4-FFF2-40B4-BE49-F238E27FC236}">
                <a16:creationId xmlns:a16="http://schemas.microsoft.com/office/drawing/2014/main" id="{DC403BDC-8C00-43A3-A5BC-F9BBCB587C67}"/>
              </a:ext>
            </a:extLst>
          </p:cNvPr>
          <p:cNvPicPr>
            <a:picLocks noChangeAspect="1"/>
          </p:cNvPicPr>
          <p:nvPr/>
        </p:nvPicPr>
        <p:blipFill>
          <a:blip r:embed="rId6"/>
          <a:stretch>
            <a:fillRect/>
          </a:stretch>
        </p:blipFill>
        <p:spPr>
          <a:xfrm>
            <a:off x="6915150" y="1910815"/>
            <a:ext cx="5276850" cy="1524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2A2252-1EAE-4721-92DC-4C01CBFFE03A}"/>
                  </a:ext>
                </a:extLst>
              </p:cNvPr>
              <p:cNvSpPr txBox="1"/>
              <p:nvPr/>
            </p:nvSpPr>
            <p:spPr>
              <a:xfrm>
                <a:off x="3210096" y="6488668"/>
                <a:ext cx="308591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b="0" i="1" smtClean="0">
                          <a:latin typeface="Cambria Math" panose="02040503050406030204" pitchFamily="18" charset="0"/>
                        </a:rPr>
                        <m:t>=30</m:t>
                      </m:r>
                    </m:oMath>
                  </m:oMathPara>
                </a14:m>
                <a:endParaRPr lang="en-IN" dirty="0"/>
              </a:p>
            </p:txBody>
          </p:sp>
        </mc:Choice>
        <mc:Fallback xmlns="">
          <p:sp>
            <p:nvSpPr>
              <p:cNvPr id="7" name="TextBox 6">
                <a:extLst>
                  <a:ext uri="{FF2B5EF4-FFF2-40B4-BE49-F238E27FC236}">
                    <a16:creationId xmlns:a16="http://schemas.microsoft.com/office/drawing/2014/main" id="{4A2A2252-1EAE-4721-92DC-4C01CBFFE03A}"/>
                  </a:ext>
                </a:extLst>
              </p:cNvPr>
              <p:cNvSpPr txBox="1">
                <a:spLocks noRot="1" noChangeAspect="1" noMove="1" noResize="1" noEditPoints="1" noAdjustHandles="1" noChangeArrowheads="1" noChangeShapeType="1" noTextEdit="1"/>
              </p:cNvSpPr>
              <p:nvPr/>
            </p:nvSpPr>
            <p:spPr>
              <a:xfrm>
                <a:off x="3210096" y="6488668"/>
                <a:ext cx="3085916" cy="369332"/>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74736E2-7934-46F8-824C-A9DD942576C4}"/>
                  </a:ext>
                </a:extLst>
              </p:cNvPr>
              <p:cNvSpPr/>
              <p:nvPr/>
            </p:nvSpPr>
            <p:spPr>
              <a:xfrm>
                <a:off x="6225225" y="6443007"/>
                <a:ext cx="188437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6</m:t>
                      </m:r>
                      <m:r>
                        <a:rPr lang="en-US" i="1">
                          <a:latin typeface="Cambria Math" panose="02040503050406030204" pitchFamily="18" charset="0"/>
                        </a:rPr>
                        <m:t>0</m:t>
                      </m:r>
                    </m:oMath>
                  </m:oMathPara>
                </a14:m>
                <a:endParaRPr lang="en-IN" dirty="0"/>
              </a:p>
            </p:txBody>
          </p:sp>
        </mc:Choice>
        <mc:Fallback xmlns="">
          <p:sp>
            <p:nvSpPr>
              <p:cNvPr id="10" name="Rectangle 9">
                <a:extLst>
                  <a:ext uri="{FF2B5EF4-FFF2-40B4-BE49-F238E27FC236}">
                    <a16:creationId xmlns:a16="http://schemas.microsoft.com/office/drawing/2014/main" id="{D74736E2-7934-46F8-824C-A9DD942576C4}"/>
                  </a:ext>
                </a:extLst>
              </p:cNvPr>
              <p:cNvSpPr>
                <a:spLocks noRot="1" noChangeAspect="1" noMove="1" noResize="1" noEditPoints="1" noAdjustHandles="1" noChangeArrowheads="1" noChangeShapeType="1" noTextEdit="1"/>
              </p:cNvSpPr>
              <p:nvPr/>
            </p:nvSpPr>
            <p:spPr>
              <a:xfrm>
                <a:off x="6225225" y="6443007"/>
                <a:ext cx="1884370" cy="369332"/>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C79220C-02A9-4B2F-8D56-7193ABE87017}"/>
                  </a:ext>
                </a:extLst>
              </p:cNvPr>
              <p:cNvSpPr/>
              <p:nvPr/>
            </p:nvSpPr>
            <p:spPr>
              <a:xfrm>
                <a:off x="8412956" y="6443007"/>
                <a:ext cx="21134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160</m:t>
                      </m:r>
                    </m:oMath>
                  </m:oMathPara>
                </a14:m>
                <a:endParaRPr lang="en-IN" dirty="0"/>
              </a:p>
            </p:txBody>
          </p:sp>
        </mc:Choice>
        <mc:Fallback xmlns="">
          <p:sp>
            <p:nvSpPr>
              <p:cNvPr id="11" name="Rectangle 10">
                <a:extLst>
                  <a:ext uri="{FF2B5EF4-FFF2-40B4-BE49-F238E27FC236}">
                    <a16:creationId xmlns:a16="http://schemas.microsoft.com/office/drawing/2014/main" id="{FC79220C-02A9-4B2F-8D56-7193ABE87017}"/>
                  </a:ext>
                </a:extLst>
              </p:cNvPr>
              <p:cNvSpPr>
                <a:spLocks noRot="1" noChangeAspect="1" noMove="1" noResize="1" noEditPoints="1" noAdjustHandles="1" noChangeArrowheads="1" noChangeShapeType="1" noTextEdit="1"/>
              </p:cNvSpPr>
              <p:nvPr/>
            </p:nvSpPr>
            <p:spPr>
              <a:xfrm>
                <a:off x="8412956" y="6443007"/>
                <a:ext cx="2113458" cy="369332"/>
              </a:xfrm>
              <a:prstGeom prst="rect">
                <a:avLst/>
              </a:prstGeom>
              <a:blipFill>
                <a:blip r:embed="rId9"/>
                <a:stretch>
                  <a:fillRect/>
                </a:stretch>
              </a:blipFill>
            </p:spPr>
            <p:txBody>
              <a:bodyPr/>
              <a:lstStyle/>
              <a:p>
                <a:r>
                  <a:rPr lang="en-IN">
                    <a:noFill/>
                  </a:rPr>
                  <a:t> </a:t>
                </a:r>
              </a:p>
            </p:txBody>
          </p:sp>
        </mc:Fallback>
      </mc:AlternateContent>
      <p:pic>
        <p:nvPicPr>
          <p:cNvPr id="16" name="Picture 15">
            <a:extLst>
              <a:ext uri="{FF2B5EF4-FFF2-40B4-BE49-F238E27FC236}">
                <a16:creationId xmlns:a16="http://schemas.microsoft.com/office/drawing/2014/main" id="{20F175FA-FEB0-4AD6-8191-5ED2406D766A}"/>
              </a:ext>
            </a:extLst>
          </p:cNvPr>
          <p:cNvPicPr>
            <a:picLocks noChangeAspect="1"/>
          </p:cNvPicPr>
          <p:nvPr/>
        </p:nvPicPr>
        <p:blipFill>
          <a:blip r:embed="rId10"/>
          <a:stretch>
            <a:fillRect/>
          </a:stretch>
        </p:blipFill>
        <p:spPr>
          <a:xfrm>
            <a:off x="800747" y="4201441"/>
            <a:ext cx="2249704" cy="2264408"/>
          </a:xfrm>
          <a:prstGeom prst="rect">
            <a:avLst/>
          </a:prstGeom>
        </p:spPr>
      </p:pic>
      <p:sp>
        <p:nvSpPr>
          <p:cNvPr id="12" name="TextBox 11">
            <a:extLst>
              <a:ext uri="{FF2B5EF4-FFF2-40B4-BE49-F238E27FC236}">
                <a16:creationId xmlns:a16="http://schemas.microsoft.com/office/drawing/2014/main" id="{54EA9685-5097-4C2C-AEDC-03C4036B7150}"/>
              </a:ext>
            </a:extLst>
          </p:cNvPr>
          <p:cNvSpPr txBox="1"/>
          <p:nvPr/>
        </p:nvSpPr>
        <p:spPr>
          <a:xfrm>
            <a:off x="1095294" y="6488668"/>
            <a:ext cx="1993652" cy="369332"/>
          </a:xfrm>
          <a:prstGeom prst="rect">
            <a:avLst/>
          </a:prstGeom>
          <a:noFill/>
        </p:spPr>
        <p:txBody>
          <a:bodyPr wrap="square" rtlCol="0">
            <a:spAutoFit/>
          </a:bodyPr>
          <a:lstStyle/>
          <a:p>
            <a:r>
              <a:rPr lang="en-US" dirty="0"/>
              <a:t>Original Image</a:t>
            </a:r>
            <a:endParaRPr lang="en-IN" dirty="0"/>
          </a:p>
        </p:txBody>
      </p:sp>
      <p:sp>
        <p:nvSpPr>
          <p:cNvPr id="13" name="TextBox 12">
            <a:extLst>
              <a:ext uri="{FF2B5EF4-FFF2-40B4-BE49-F238E27FC236}">
                <a16:creationId xmlns:a16="http://schemas.microsoft.com/office/drawing/2014/main" id="{A632C7CF-6CF8-4C6F-8C66-E661EF92E806}"/>
              </a:ext>
            </a:extLst>
          </p:cNvPr>
          <p:cNvSpPr txBox="1"/>
          <p:nvPr/>
        </p:nvSpPr>
        <p:spPr>
          <a:xfrm>
            <a:off x="941785" y="2383769"/>
            <a:ext cx="4938944" cy="369332"/>
          </a:xfrm>
          <a:prstGeom prst="rect">
            <a:avLst/>
          </a:prstGeom>
          <a:noFill/>
        </p:spPr>
        <p:txBody>
          <a:bodyPr wrap="square" rtlCol="0">
            <a:spAutoFit/>
          </a:bodyPr>
          <a:lstStyle/>
          <a:p>
            <a:r>
              <a:rPr lang="en-US" b="1" dirty="0"/>
              <a:t>High pass filtering is analogous to differentiation</a:t>
            </a:r>
            <a:endParaRPr lang="en-IN" b="1" dirty="0"/>
          </a:p>
        </p:txBody>
      </p:sp>
      <p:sp>
        <p:nvSpPr>
          <p:cNvPr id="17" name="TextBox 16">
            <a:extLst>
              <a:ext uri="{FF2B5EF4-FFF2-40B4-BE49-F238E27FC236}">
                <a16:creationId xmlns:a16="http://schemas.microsoft.com/office/drawing/2014/main" id="{5E06261A-CA2B-4052-A1A2-10F94DB3A1A1}"/>
              </a:ext>
            </a:extLst>
          </p:cNvPr>
          <p:cNvSpPr txBox="1"/>
          <p:nvPr/>
        </p:nvSpPr>
        <p:spPr>
          <a:xfrm>
            <a:off x="6693209" y="3207284"/>
            <a:ext cx="1749612" cy="369332"/>
          </a:xfrm>
          <a:prstGeom prst="rect">
            <a:avLst/>
          </a:prstGeom>
          <a:noFill/>
        </p:spPr>
        <p:txBody>
          <a:bodyPr wrap="square" rtlCol="0">
            <a:spAutoFit/>
          </a:bodyPr>
          <a:lstStyle/>
          <a:p>
            <a:r>
              <a:rPr lang="en-US" dirty="0"/>
              <a:t>Perspective map </a:t>
            </a:r>
            <a:endParaRPr lang="en-IN" dirty="0"/>
          </a:p>
        </p:txBody>
      </p:sp>
      <p:sp>
        <p:nvSpPr>
          <p:cNvPr id="18" name="TextBox 17">
            <a:extLst>
              <a:ext uri="{FF2B5EF4-FFF2-40B4-BE49-F238E27FC236}">
                <a16:creationId xmlns:a16="http://schemas.microsoft.com/office/drawing/2014/main" id="{58870C2C-69E9-4DD7-8625-509EB98C4106}"/>
              </a:ext>
            </a:extLst>
          </p:cNvPr>
          <p:cNvSpPr txBox="1"/>
          <p:nvPr/>
        </p:nvSpPr>
        <p:spPr>
          <a:xfrm>
            <a:off x="8454813" y="3268235"/>
            <a:ext cx="1244868" cy="646331"/>
          </a:xfrm>
          <a:prstGeom prst="rect">
            <a:avLst/>
          </a:prstGeom>
          <a:noFill/>
        </p:spPr>
        <p:txBody>
          <a:bodyPr wrap="square" rtlCol="0">
            <a:spAutoFit/>
          </a:bodyPr>
          <a:lstStyle/>
          <a:p>
            <a:r>
              <a:rPr lang="en-US" dirty="0"/>
              <a:t>Filter as an</a:t>
            </a:r>
          </a:p>
          <a:p>
            <a:r>
              <a:rPr lang="en-US" dirty="0"/>
              <a:t> image</a:t>
            </a:r>
            <a:endParaRPr lang="en-IN" dirty="0"/>
          </a:p>
        </p:txBody>
      </p:sp>
      <p:sp>
        <p:nvSpPr>
          <p:cNvPr id="19" name="TextBox 18">
            <a:extLst>
              <a:ext uri="{FF2B5EF4-FFF2-40B4-BE49-F238E27FC236}">
                <a16:creationId xmlns:a16="http://schemas.microsoft.com/office/drawing/2014/main" id="{9D43F6E4-58E8-4074-A147-E7C442DA3DB7}"/>
              </a:ext>
            </a:extLst>
          </p:cNvPr>
          <p:cNvSpPr txBox="1"/>
          <p:nvPr/>
        </p:nvSpPr>
        <p:spPr>
          <a:xfrm>
            <a:off x="10279338" y="3283722"/>
            <a:ext cx="1489453" cy="646331"/>
          </a:xfrm>
          <a:prstGeom prst="rect">
            <a:avLst/>
          </a:prstGeom>
          <a:noFill/>
        </p:spPr>
        <p:txBody>
          <a:bodyPr wrap="square" rtlCol="0">
            <a:spAutoFit/>
          </a:bodyPr>
          <a:lstStyle/>
          <a:p>
            <a:r>
              <a:rPr lang="en-US" dirty="0"/>
              <a:t>Radial </a:t>
            </a:r>
          </a:p>
          <a:p>
            <a:r>
              <a:rPr lang="en-US" dirty="0"/>
              <a:t>crossection </a:t>
            </a:r>
            <a:endParaRPr lang="en-IN" dirty="0"/>
          </a:p>
        </p:txBody>
      </p:sp>
    </p:spTree>
    <p:extLst>
      <p:ext uri="{BB962C8B-B14F-4D97-AF65-F5344CB8AC3E}">
        <p14:creationId xmlns:p14="http://schemas.microsoft.com/office/powerpoint/2010/main" val="34448605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915880" y="1250561"/>
            <a:ext cx="6391922" cy="461665"/>
          </a:xfrm>
          <a:prstGeom prst="rect">
            <a:avLst/>
          </a:prstGeom>
          <a:noFill/>
        </p:spPr>
        <p:txBody>
          <a:bodyPr wrap="square" rtlCol="0">
            <a:spAutoFit/>
          </a:bodyPr>
          <a:lstStyle/>
          <a:p>
            <a:r>
              <a:rPr lang="en-US" sz="2400" dirty="0"/>
              <a:t>Image sharpening using frequency domain filters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2A2252-1EAE-4721-92DC-4C01CBFFE03A}"/>
                  </a:ext>
                </a:extLst>
              </p:cNvPr>
              <p:cNvSpPr txBox="1"/>
              <p:nvPr/>
            </p:nvSpPr>
            <p:spPr>
              <a:xfrm>
                <a:off x="3210096" y="6488668"/>
                <a:ext cx="308591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b="0" i="1" smtClean="0">
                          <a:latin typeface="Cambria Math" panose="02040503050406030204" pitchFamily="18" charset="0"/>
                        </a:rPr>
                        <m:t>=30</m:t>
                      </m:r>
                    </m:oMath>
                  </m:oMathPara>
                </a14:m>
                <a:endParaRPr lang="en-IN" dirty="0"/>
              </a:p>
            </p:txBody>
          </p:sp>
        </mc:Choice>
        <mc:Fallback xmlns="">
          <p:sp>
            <p:nvSpPr>
              <p:cNvPr id="7" name="TextBox 6">
                <a:extLst>
                  <a:ext uri="{FF2B5EF4-FFF2-40B4-BE49-F238E27FC236}">
                    <a16:creationId xmlns:a16="http://schemas.microsoft.com/office/drawing/2014/main" id="{4A2A2252-1EAE-4721-92DC-4C01CBFFE03A}"/>
                  </a:ext>
                </a:extLst>
              </p:cNvPr>
              <p:cNvSpPr txBox="1">
                <a:spLocks noRot="1" noChangeAspect="1" noMove="1" noResize="1" noEditPoints="1" noAdjustHandles="1" noChangeArrowheads="1" noChangeShapeType="1" noTextEdit="1"/>
              </p:cNvSpPr>
              <p:nvPr/>
            </p:nvSpPr>
            <p:spPr>
              <a:xfrm>
                <a:off x="3210096" y="6488668"/>
                <a:ext cx="3085916" cy="369332"/>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74736E2-7934-46F8-824C-A9DD942576C4}"/>
                  </a:ext>
                </a:extLst>
              </p:cNvPr>
              <p:cNvSpPr/>
              <p:nvPr/>
            </p:nvSpPr>
            <p:spPr>
              <a:xfrm>
                <a:off x="6225225" y="6443007"/>
                <a:ext cx="188437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6</m:t>
                      </m:r>
                      <m:r>
                        <a:rPr lang="en-US" i="1">
                          <a:latin typeface="Cambria Math" panose="02040503050406030204" pitchFamily="18" charset="0"/>
                        </a:rPr>
                        <m:t>0</m:t>
                      </m:r>
                    </m:oMath>
                  </m:oMathPara>
                </a14:m>
                <a:endParaRPr lang="en-IN" dirty="0"/>
              </a:p>
            </p:txBody>
          </p:sp>
        </mc:Choice>
        <mc:Fallback xmlns="">
          <p:sp>
            <p:nvSpPr>
              <p:cNvPr id="10" name="Rectangle 9">
                <a:extLst>
                  <a:ext uri="{FF2B5EF4-FFF2-40B4-BE49-F238E27FC236}">
                    <a16:creationId xmlns:a16="http://schemas.microsoft.com/office/drawing/2014/main" id="{D74736E2-7934-46F8-824C-A9DD942576C4}"/>
                  </a:ext>
                </a:extLst>
              </p:cNvPr>
              <p:cNvSpPr>
                <a:spLocks noRot="1" noChangeAspect="1" noMove="1" noResize="1" noEditPoints="1" noAdjustHandles="1" noChangeArrowheads="1" noChangeShapeType="1" noTextEdit="1"/>
              </p:cNvSpPr>
              <p:nvPr/>
            </p:nvSpPr>
            <p:spPr>
              <a:xfrm>
                <a:off x="6225225" y="6443007"/>
                <a:ext cx="1884370" cy="36933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C79220C-02A9-4B2F-8D56-7193ABE87017}"/>
                  </a:ext>
                </a:extLst>
              </p:cNvPr>
              <p:cNvSpPr/>
              <p:nvPr/>
            </p:nvSpPr>
            <p:spPr>
              <a:xfrm>
                <a:off x="8412956" y="6443007"/>
                <a:ext cx="21134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160</m:t>
                      </m:r>
                    </m:oMath>
                  </m:oMathPara>
                </a14:m>
                <a:endParaRPr lang="en-IN" dirty="0"/>
              </a:p>
            </p:txBody>
          </p:sp>
        </mc:Choice>
        <mc:Fallback xmlns="">
          <p:sp>
            <p:nvSpPr>
              <p:cNvPr id="11" name="Rectangle 10">
                <a:extLst>
                  <a:ext uri="{FF2B5EF4-FFF2-40B4-BE49-F238E27FC236}">
                    <a16:creationId xmlns:a16="http://schemas.microsoft.com/office/drawing/2014/main" id="{FC79220C-02A9-4B2F-8D56-7193ABE87017}"/>
                  </a:ext>
                </a:extLst>
              </p:cNvPr>
              <p:cNvSpPr>
                <a:spLocks noRot="1" noChangeAspect="1" noMove="1" noResize="1" noEditPoints="1" noAdjustHandles="1" noChangeArrowheads="1" noChangeShapeType="1" noTextEdit="1"/>
              </p:cNvSpPr>
              <p:nvPr/>
            </p:nvSpPr>
            <p:spPr>
              <a:xfrm>
                <a:off x="8412956" y="6443007"/>
                <a:ext cx="2113458" cy="369332"/>
              </a:xfrm>
              <a:prstGeom prst="rect">
                <a:avLst/>
              </a:prstGeom>
              <a:blipFill>
                <a:blip r:embed="rId6"/>
                <a:stretch>
                  <a:fillRect/>
                </a:stretch>
              </a:blipFill>
            </p:spPr>
            <p:txBody>
              <a:bodyPr/>
              <a:lstStyle/>
              <a:p>
                <a:r>
                  <a:rPr lang="en-IN">
                    <a:noFill/>
                  </a:rPr>
                  <a:t> </a:t>
                </a:r>
              </a:p>
            </p:txBody>
          </p:sp>
        </mc:Fallback>
      </mc:AlternateContent>
      <p:pic>
        <p:nvPicPr>
          <p:cNvPr id="16" name="Picture 15">
            <a:extLst>
              <a:ext uri="{FF2B5EF4-FFF2-40B4-BE49-F238E27FC236}">
                <a16:creationId xmlns:a16="http://schemas.microsoft.com/office/drawing/2014/main" id="{20F175FA-FEB0-4AD6-8191-5ED2406D766A}"/>
              </a:ext>
            </a:extLst>
          </p:cNvPr>
          <p:cNvPicPr>
            <a:picLocks noChangeAspect="1"/>
          </p:cNvPicPr>
          <p:nvPr/>
        </p:nvPicPr>
        <p:blipFill>
          <a:blip r:embed="rId7"/>
          <a:stretch>
            <a:fillRect/>
          </a:stretch>
        </p:blipFill>
        <p:spPr>
          <a:xfrm>
            <a:off x="800747" y="4201441"/>
            <a:ext cx="2249704" cy="2264408"/>
          </a:xfrm>
          <a:prstGeom prst="rect">
            <a:avLst/>
          </a:prstGeom>
        </p:spPr>
      </p:pic>
      <p:sp>
        <p:nvSpPr>
          <p:cNvPr id="12" name="TextBox 11">
            <a:extLst>
              <a:ext uri="{FF2B5EF4-FFF2-40B4-BE49-F238E27FC236}">
                <a16:creationId xmlns:a16="http://schemas.microsoft.com/office/drawing/2014/main" id="{54EA9685-5097-4C2C-AEDC-03C4036B7150}"/>
              </a:ext>
            </a:extLst>
          </p:cNvPr>
          <p:cNvSpPr txBox="1"/>
          <p:nvPr/>
        </p:nvSpPr>
        <p:spPr>
          <a:xfrm>
            <a:off x="1095294" y="6488668"/>
            <a:ext cx="1993652" cy="369332"/>
          </a:xfrm>
          <a:prstGeom prst="rect">
            <a:avLst/>
          </a:prstGeom>
          <a:noFill/>
        </p:spPr>
        <p:txBody>
          <a:bodyPr wrap="square" rtlCol="0">
            <a:spAutoFit/>
          </a:bodyPr>
          <a:lstStyle/>
          <a:p>
            <a:r>
              <a:rPr lang="en-US" dirty="0"/>
              <a:t>Original Image</a:t>
            </a:r>
            <a:endParaRPr lang="en-IN"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C915659-FFE9-40EB-AEB2-17ED642A723C}"/>
                  </a:ext>
                </a:extLst>
              </p:cNvPr>
              <p:cNvSpPr txBox="1"/>
              <p:nvPr/>
            </p:nvSpPr>
            <p:spPr>
              <a:xfrm>
                <a:off x="890308" y="1783141"/>
                <a:ext cx="5772106" cy="1261820"/>
              </a:xfrm>
              <a:prstGeom prst="rect">
                <a:avLst/>
              </a:prstGeom>
              <a:noFill/>
            </p:spPr>
            <p:txBody>
              <a:bodyPr wrap="square" rtlCol="0">
                <a:spAutoFit/>
              </a:bodyPr>
              <a:lstStyle/>
              <a:p>
                <a:r>
                  <a:rPr lang="en-US" b="1" dirty="0"/>
                  <a:t>Butter worth lowpass filter (BLPF):</a:t>
                </a:r>
              </a:p>
              <a:p>
                <a:r>
                  <a:rPr lang="en-US" dirty="0"/>
                  <a:t>The transfer function of </a:t>
                </a:r>
                <a:r>
                  <a:rPr lang="en-US" i="1" dirty="0"/>
                  <a:t>nth</a:t>
                </a:r>
                <a:r>
                  <a:rPr lang="en-US" dirty="0"/>
                  <a:t>  order Butterworth filter: </a:t>
                </a:r>
                <a14:m>
                  <m:oMath xmlns:m="http://schemas.openxmlformats.org/officeDocument/2006/math">
                    <m:r>
                      <a:rPr lang="en-US" sz="2000" b="0" i="1" smtClean="0">
                        <a:latin typeface="Cambria Math" panose="02040503050406030204" pitchFamily="18" charset="0"/>
                      </a:rPr>
                      <m:t>𝐻</m:t>
                    </m:r>
                    <m:r>
                      <a:rPr lang="en-US" sz="2000" b="0" i="1" smtClean="0">
                        <a:latin typeface="Cambria Math" panose="02040503050406030204" pitchFamily="18" charset="0"/>
                      </a:rPr>
                      <m:t>(</m:t>
                    </m:r>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f>
                                  <m:fPr>
                                    <m:type m:val="skw"/>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0</m:t>
                                        </m:r>
                                      </m:sub>
                                    </m:sSub>
                                  </m:num>
                                  <m:den>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𝑢</m:t>
                                    </m:r>
                                    <m:r>
                                      <a:rPr lang="en-US" sz="2000" i="1">
                                        <a:latin typeface="Cambria Math" panose="02040503050406030204" pitchFamily="18" charset="0"/>
                                      </a:rPr>
                                      <m:t>,</m:t>
                                    </m:r>
                                    <m:r>
                                      <a:rPr lang="en-US" sz="2000" i="1">
                                        <a:latin typeface="Cambria Math" panose="02040503050406030204" pitchFamily="18" charset="0"/>
                                      </a:rPr>
                                      <m:t>𝑣</m:t>
                                    </m:r>
                                    <m:r>
                                      <a:rPr lang="en-US" sz="2000" i="1">
                                        <a:latin typeface="Cambria Math" panose="02040503050406030204" pitchFamily="18" charset="0"/>
                                      </a:rPr>
                                      <m:t>)</m:t>
                                    </m:r>
                                  </m:den>
                                </m:f>
                              </m:e>
                            </m:d>
                          </m:e>
                          <m:sup>
                            <m:r>
                              <a:rPr lang="en-US" sz="2000" b="0" i="1" smtClean="0">
                                <a:latin typeface="Cambria Math" panose="02040503050406030204" pitchFamily="18" charset="0"/>
                              </a:rPr>
                              <m:t>2</m:t>
                            </m:r>
                            <m:r>
                              <a:rPr lang="en-US" sz="2000" b="0" i="1" smtClean="0">
                                <a:latin typeface="Cambria Math" panose="02040503050406030204" pitchFamily="18" charset="0"/>
                              </a:rPr>
                              <m:t>𝑛</m:t>
                            </m:r>
                          </m:sup>
                        </m:sSup>
                      </m:den>
                    </m:f>
                  </m:oMath>
                </a14:m>
                <a:endParaRPr lang="en-IN" sz="2000" dirty="0"/>
              </a:p>
            </p:txBody>
          </p:sp>
        </mc:Choice>
        <mc:Fallback xmlns="">
          <p:sp>
            <p:nvSpPr>
              <p:cNvPr id="17" name="TextBox 16">
                <a:extLst>
                  <a:ext uri="{FF2B5EF4-FFF2-40B4-BE49-F238E27FC236}">
                    <a16:creationId xmlns:a16="http://schemas.microsoft.com/office/drawing/2014/main" id="{4C915659-FFE9-40EB-AEB2-17ED642A723C}"/>
                  </a:ext>
                </a:extLst>
              </p:cNvPr>
              <p:cNvSpPr txBox="1">
                <a:spLocks noRot="1" noChangeAspect="1" noMove="1" noResize="1" noEditPoints="1" noAdjustHandles="1" noChangeArrowheads="1" noChangeShapeType="1" noTextEdit="1"/>
              </p:cNvSpPr>
              <p:nvPr/>
            </p:nvSpPr>
            <p:spPr>
              <a:xfrm>
                <a:off x="890308" y="1783141"/>
                <a:ext cx="5772106" cy="1261820"/>
              </a:xfrm>
              <a:prstGeom prst="rect">
                <a:avLst/>
              </a:prstGeom>
              <a:blipFill>
                <a:blip r:embed="rId8"/>
                <a:stretch>
                  <a:fillRect l="-845" t="-2899" b="-5169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4089DC0-9851-4B86-AA3C-B6BEB268D4E3}"/>
                  </a:ext>
                </a:extLst>
              </p:cNvPr>
              <p:cNvSpPr/>
              <p:nvPr/>
            </p:nvSpPr>
            <p:spPr>
              <a:xfrm>
                <a:off x="-488272" y="3070431"/>
                <a:ext cx="6427433" cy="93301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                            </m:t>
                          </m:r>
                          <m:r>
                            <a:rPr lang="en-US" i="1" smtClean="0">
                              <a:latin typeface="Cambria Math" panose="02040503050406030204" pitchFamily="18" charset="0"/>
                            </a:rPr>
                            <m:t>𝐷</m:t>
                          </m:r>
                        </m:e>
                        <m:sub>
                          <m:r>
                            <a:rPr lang="en-US" i="1">
                              <a:latin typeface="Cambria Math" panose="02040503050406030204" pitchFamily="18" charset="0"/>
                            </a:rPr>
                            <m:t>0</m:t>
                          </m:r>
                        </m:sub>
                      </m:sSub>
                      <m:r>
                        <m:rPr>
                          <m:nor/>
                        </m:rPr>
                        <a:rPr lang="en-IN" dirty="0"/>
                        <m:t>: </m:t>
                      </m:r>
                      <m:r>
                        <m:rPr>
                          <m:nor/>
                        </m:rPr>
                        <a:rPr lang="en-IN" dirty="0"/>
                        <m:t>Cut</m:t>
                      </m:r>
                      <m:r>
                        <m:rPr>
                          <m:nor/>
                        </m:rPr>
                        <a:rPr lang="en-IN" dirty="0"/>
                        <m:t>−</m:t>
                      </m:r>
                      <m:r>
                        <m:rPr>
                          <m:nor/>
                        </m:rPr>
                        <a:rPr lang="en-IN" dirty="0"/>
                        <m:t>off</m:t>
                      </m:r>
                      <m:r>
                        <m:rPr>
                          <m:nor/>
                        </m:rPr>
                        <a:rPr lang="en-IN" dirty="0"/>
                        <m:t> </m:t>
                      </m:r>
                      <m:r>
                        <m:rPr>
                          <m:nor/>
                        </m:rPr>
                        <a:rPr lang="en-IN" dirty="0"/>
                        <m:t>frequency</m:t>
                      </m:r>
                    </m:oMath>
                  </m:oMathPara>
                </a14:m>
                <a:endParaRPr lang="en-IN"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𝑃</m:t>
                                  </m:r>
                                </m:num>
                                <m:den>
                                  <m:r>
                                    <a:rPr lang="en-US" i="1">
                                      <a:latin typeface="Cambria Math" panose="02040503050406030204" pitchFamily="18" charset="0"/>
                                    </a:rPr>
                                    <m:t>2</m:t>
                                  </m:r>
                                </m:den>
                              </m:f>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𝑄</m:t>
                                  </m:r>
                                </m:num>
                                <m:den>
                                  <m:r>
                                    <a:rPr lang="en-US" i="1">
                                      <a:latin typeface="Cambria Math" panose="02040503050406030204" pitchFamily="18" charset="0"/>
                                    </a:rPr>
                                    <m:t>2</m:t>
                                  </m:r>
                                </m:den>
                              </m:f>
                              <m:r>
                                <a:rPr lang="en-US" i="1">
                                  <a:latin typeface="Cambria Math" panose="02040503050406030204" pitchFamily="18" charset="0"/>
                                </a:rPr>
                                <m:t>)</m:t>
                              </m:r>
                            </m:e>
                            <m:sup>
                              <m:r>
                                <a:rPr lang="en-US" i="1">
                                  <a:latin typeface="Cambria Math" panose="02040503050406030204" pitchFamily="18" charset="0"/>
                                </a:rPr>
                                <m:t>2</m:t>
                              </m:r>
                            </m:sup>
                          </m:sSup>
                        </m:e>
                      </m:rad>
                    </m:oMath>
                  </m:oMathPara>
                </a14:m>
                <a:endParaRPr lang="en-IN" dirty="0"/>
              </a:p>
            </p:txBody>
          </p:sp>
        </mc:Choice>
        <mc:Fallback xmlns="">
          <p:sp>
            <p:nvSpPr>
              <p:cNvPr id="14" name="Rectangle 13">
                <a:extLst>
                  <a:ext uri="{FF2B5EF4-FFF2-40B4-BE49-F238E27FC236}">
                    <a16:creationId xmlns:a16="http://schemas.microsoft.com/office/drawing/2014/main" id="{C4089DC0-9851-4B86-AA3C-B6BEB268D4E3}"/>
                  </a:ext>
                </a:extLst>
              </p:cNvPr>
              <p:cNvSpPr>
                <a:spLocks noRot="1" noChangeAspect="1" noMove="1" noResize="1" noEditPoints="1" noAdjustHandles="1" noChangeArrowheads="1" noChangeShapeType="1" noTextEdit="1"/>
              </p:cNvSpPr>
              <p:nvPr/>
            </p:nvSpPr>
            <p:spPr>
              <a:xfrm>
                <a:off x="-488272" y="3070431"/>
                <a:ext cx="6427433" cy="933012"/>
              </a:xfrm>
              <a:prstGeom prst="rect">
                <a:avLst/>
              </a:prstGeom>
              <a:blipFill>
                <a:blip r:embed="rId9"/>
                <a:stretch>
                  <a:fillRect/>
                </a:stretch>
              </a:blipFill>
            </p:spPr>
            <p:txBody>
              <a:bodyPr/>
              <a:lstStyle/>
              <a:p>
                <a:r>
                  <a:rPr lang="en-IN">
                    <a:noFill/>
                  </a:rPr>
                  <a:t> </a:t>
                </a:r>
              </a:p>
            </p:txBody>
          </p:sp>
        </mc:Fallback>
      </mc:AlternateContent>
      <p:pic>
        <p:nvPicPr>
          <p:cNvPr id="18" name="Picture 17">
            <a:extLst>
              <a:ext uri="{FF2B5EF4-FFF2-40B4-BE49-F238E27FC236}">
                <a16:creationId xmlns:a16="http://schemas.microsoft.com/office/drawing/2014/main" id="{1226751A-0458-4D06-A04B-497DC4ECC099}"/>
              </a:ext>
            </a:extLst>
          </p:cNvPr>
          <p:cNvPicPr>
            <a:picLocks noChangeAspect="1"/>
          </p:cNvPicPr>
          <p:nvPr/>
        </p:nvPicPr>
        <p:blipFill>
          <a:blip r:embed="rId10"/>
          <a:stretch>
            <a:fillRect/>
          </a:stretch>
        </p:blipFill>
        <p:spPr>
          <a:xfrm>
            <a:off x="6766264" y="1589775"/>
            <a:ext cx="4800600" cy="2114550"/>
          </a:xfrm>
          <a:prstGeom prst="rect">
            <a:avLst/>
          </a:prstGeom>
        </p:spPr>
      </p:pic>
      <p:sp>
        <p:nvSpPr>
          <p:cNvPr id="19" name="TextBox 18">
            <a:extLst>
              <a:ext uri="{FF2B5EF4-FFF2-40B4-BE49-F238E27FC236}">
                <a16:creationId xmlns:a16="http://schemas.microsoft.com/office/drawing/2014/main" id="{11DBE485-892F-4E08-B230-A7AF15BC5A20}"/>
              </a:ext>
            </a:extLst>
          </p:cNvPr>
          <p:cNvSpPr txBox="1"/>
          <p:nvPr/>
        </p:nvSpPr>
        <p:spPr>
          <a:xfrm>
            <a:off x="6461741" y="3240157"/>
            <a:ext cx="1899822" cy="369332"/>
          </a:xfrm>
          <a:prstGeom prst="rect">
            <a:avLst/>
          </a:prstGeom>
          <a:noFill/>
        </p:spPr>
        <p:txBody>
          <a:bodyPr wrap="square" rtlCol="0">
            <a:spAutoFit/>
          </a:bodyPr>
          <a:lstStyle/>
          <a:p>
            <a:r>
              <a:rPr lang="en-US" dirty="0"/>
              <a:t>Perspective map </a:t>
            </a:r>
            <a:endParaRPr lang="en-IN" dirty="0"/>
          </a:p>
        </p:txBody>
      </p:sp>
      <p:sp>
        <p:nvSpPr>
          <p:cNvPr id="20" name="TextBox 19">
            <a:extLst>
              <a:ext uri="{FF2B5EF4-FFF2-40B4-BE49-F238E27FC236}">
                <a16:creationId xmlns:a16="http://schemas.microsoft.com/office/drawing/2014/main" id="{7974EE06-8577-46D7-B729-16A6E7B1E23A}"/>
              </a:ext>
            </a:extLst>
          </p:cNvPr>
          <p:cNvSpPr txBox="1"/>
          <p:nvPr/>
        </p:nvSpPr>
        <p:spPr>
          <a:xfrm>
            <a:off x="8380895" y="3348318"/>
            <a:ext cx="1195429" cy="646331"/>
          </a:xfrm>
          <a:prstGeom prst="rect">
            <a:avLst/>
          </a:prstGeom>
          <a:noFill/>
        </p:spPr>
        <p:txBody>
          <a:bodyPr wrap="square" rtlCol="0">
            <a:spAutoFit/>
          </a:bodyPr>
          <a:lstStyle/>
          <a:p>
            <a:r>
              <a:rPr lang="en-US" dirty="0"/>
              <a:t>Filter as an</a:t>
            </a:r>
          </a:p>
          <a:p>
            <a:r>
              <a:rPr lang="en-US" dirty="0"/>
              <a:t> image </a:t>
            </a:r>
            <a:endParaRPr lang="en-IN" dirty="0"/>
          </a:p>
        </p:txBody>
      </p:sp>
      <p:sp>
        <p:nvSpPr>
          <p:cNvPr id="21" name="TextBox 20">
            <a:extLst>
              <a:ext uri="{FF2B5EF4-FFF2-40B4-BE49-F238E27FC236}">
                <a16:creationId xmlns:a16="http://schemas.microsoft.com/office/drawing/2014/main" id="{F7C6FA12-222B-4606-B846-0541E8CDB040}"/>
              </a:ext>
            </a:extLst>
          </p:cNvPr>
          <p:cNvSpPr txBox="1"/>
          <p:nvPr/>
        </p:nvSpPr>
        <p:spPr>
          <a:xfrm>
            <a:off x="9825762" y="3353389"/>
            <a:ext cx="1489453" cy="646331"/>
          </a:xfrm>
          <a:prstGeom prst="rect">
            <a:avLst/>
          </a:prstGeom>
          <a:noFill/>
        </p:spPr>
        <p:txBody>
          <a:bodyPr wrap="square" rtlCol="0">
            <a:spAutoFit/>
          </a:bodyPr>
          <a:lstStyle/>
          <a:p>
            <a:r>
              <a:rPr lang="en-US" dirty="0"/>
              <a:t>Radial </a:t>
            </a:r>
          </a:p>
          <a:p>
            <a:r>
              <a:rPr lang="en-US" dirty="0"/>
              <a:t>crossection </a:t>
            </a:r>
            <a:endParaRPr lang="en-IN" dirty="0"/>
          </a:p>
        </p:txBody>
      </p:sp>
      <p:pic>
        <p:nvPicPr>
          <p:cNvPr id="22" name="Picture 21">
            <a:extLst>
              <a:ext uri="{FF2B5EF4-FFF2-40B4-BE49-F238E27FC236}">
                <a16:creationId xmlns:a16="http://schemas.microsoft.com/office/drawing/2014/main" id="{45CEB3D0-DEAC-4ABE-B1E8-25631BC5CF7F}"/>
              </a:ext>
            </a:extLst>
          </p:cNvPr>
          <p:cNvPicPr>
            <a:picLocks noChangeAspect="1"/>
          </p:cNvPicPr>
          <p:nvPr/>
        </p:nvPicPr>
        <p:blipFill>
          <a:blip r:embed="rId11"/>
          <a:stretch>
            <a:fillRect/>
          </a:stretch>
        </p:blipFill>
        <p:spPr>
          <a:xfrm>
            <a:off x="3769041" y="4210950"/>
            <a:ext cx="6867525" cy="2295525"/>
          </a:xfrm>
          <a:prstGeom prst="rect">
            <a:avLst/>
          </a:prstGeom>
        </p:spPr>
      </p:pic>
      <p:sp>
        <p:nvSpPr>
          <p:cNvPr id="23" name="Arrow: Right 22">
            <a:extLst>
              <a:ext uri="{FF2B5EF4-FFF2-40B4-BE49-F238E27FC236}">
                <a16:creationId xmlns:a16="http://schemas.microsoft.com/office/drawing/2014/main" id="{29B0ACDF-4A2D-4175-8293-DD493683D069}"/>
              </a:ext>
            </a:extLst>
          </p:cNvPr>
          <p:cNvSpPr/>
          <p:nvPr/>
        </p:nvSpPr>
        <p:spPr>
          <a:xfrm>
            <a:off x="3088946" y="5104660"/>
            <a:ext cx="641600" cy="284086"/>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8EDA87A6-1CE5-46A5-A3C9-7AF106EC92C7}"/>
              </a:ext>
            </a:extLst>
          </p:cNvPr>
          <p:cNvSpPr txBox="1"/>
          <p:nvPr/>
        </p:nvSpPr>
        <p:spPr>
          <a:xfrm>
            <a:off x="3050451" y="4517135"/>
            <a:ext cx="718589" cy="646331"/>
          </a:xfrm>
          <a:prstGeom prst="rect">
            <a:avLst/>
          </a:prstGeom>
          <a:noFill/>
        </p:spPr>
        <p:txBody>
          <a:bodyPr wrap="square" rtlCol="0">
            <a:spAutoFit/>
          </a:bodyPr>
          <a:lstStyle/>
          <a:p>
            <a:r>
              <a:rPr lang="en-US" dirty="0"/>
              <a:t>2</a:t>
            </a:r>
            <a:r>
              <a:rPr lang="en-US" baseline="30000" dirty="0"/>
              <a:t>nd</a:t>
            </a:r>
            <a:r>
              <a:rPr lang="en-US" dirty="0"/>
              <a:t> order</a:t>
            </a:r>
            <a:endParaRPr lang="en-IN" dirty="0"/>
          </a:p>
        </p:txBody>
      </p:sp>
    </p:spTree>
    <p:extLst>
      <p:ext uri="{BB962C8B-B14F-4D97-AF65-F5344CB8AC3E}">
        <p14:creationId xmlns:p14="http://schemas.microsoft.com/office/powerpoint/2010/main" val="9028799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915880" y="1250561"/>
            <a:ext cx="6391922" cy="461665"/>
          </a:xfrm>
          <a:prstGeom prst="rect">
            <a:avLst/>
          </a:prstGeom>
          <a:noFill/>
        </p:spPr>
        <p:txBody>
          <a:bodyPr wrap="square" rtlCol="0">
            <a:spAutoFit/>
          </a:bodyPr>
          <a:lstStyle/>
          <a:p>
            <a:r>
              <a:rPr lang="en-US" sz="2400" dirty="0"/>
              <a:t>Image sharpening using frequency domain filters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2A2252-1EAE-4721-92DC-4C01CBFFE03A}"/>
                  </a:ext>
                </a:extLst>
              </p:cNvPr>
              <p:cNvSpPr txBox="1"/>
              <p:nvPr/>
            </p:nvSpPr>
            <p:spPr>
              <a:xfrm>
                <a:off x="3210096" y="6488668"/>
                <a:ext cx="308591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b="0" i="1" smtClean="0">
                          <a:latin typeface="Cambria Math" panose="02040503050406030204" pitchFamily="18" charset="0"/>
                        </a:rPr>
                        <m:t>=30</m:t>
                      </m:r>
                    </m:oMath>
                  </m:oMathPara>
                </a14:m>
                <a:endParaRPr lang="en-IN" dirty="0"/>
              </a:p>
            </p:txBody>
          </p:sp>
        </mc:Choice>
        <mc:Fallback xmlns="">
          <p:sp>
            <p:nvSpPr>
              <p:cNvPr id="7" name="TextBox 6">
                <a:extLst>
                  <a:ext uri="{FF2B5EF4-FFF2-40B4-BE49-F238E27FC236}">
                    <a16:creationId xmlns:a16="http://schemas.microsoft.com/office/drawing/2014/main" id="{4A2A2252-1EAE-4721-92DC-4C01CBFFE03A}"/>
                  </a:ext>
                </a:extLst>
              </p:cNvPr>
              <p:cNvSpPr txBox="1">
                <a:spLocks noRot="1" noChangeAspect="1" noMove="1" noResize="1" noEditPoints="1" noAdjustHandles="1" noChangeArrowheads="1" noChangeShapeType="1" noTextEdit="1"/>
              </p:cNvSpPr>
              <p:nvPr/>
            </p:nvSpPr>
            <p:spPr>
              <a:xfrm>
                <a:off x="3210096" y="6488668"/>
                <a:ext cx="3085916" cy="369332"/>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74736E2-7934-46F8-824C-A9DD942576C4}"/>
                  </a:ext>
                </a:extLst>
              </p:cNvPr>
              <p:cNvSpPr/>
              <p:nvPr/>
            </p:nvSpPr>
            <p:spPr>
              <a:xfrm>
                <a:off x="6225225" y="6443007"/>
                <a:ext cx="188437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6</m:t>
                      </m:r>
                      <m:r>
                        <a:rPr lang="en-US" i="1">
                          <a:latin typeface="Cambria Math" panose="02040503050406030204" pitchFamily="18" charset="0"/>
                        </a:rPr>
                        <m:t>0</m:t>
                      </m:r>
                    </m:oMath>
                  </m:oMathPara>
                </a14:m>
                <a:endParaRPr lang="en-IN" dirty="0"/>
              </a:p>
            </p:txBody>
          </p:sp>
        </mc:Choice>
        <mc:Fallback xmlns="">
          <p:sp>
            <p:nvSpPr>
              <p:cNvPr id="10" name="Rectangle 9">
                <a:extLst>
                  <a:ext uri="{FF2B5EF4-FFF2-40B4-BE49-F238E27FC236}">
                    <a16:creationId xmlns:a16="http://schemas.microsoft.com/office/drawing/2014/main" id="{D74736E2-7934-46F8-824C-A9DD942576C4}"/>
                  </a:ext>
                </a:extLst>
              </p:cNvPr>
              <p:cNvSpPr>
                <a:spLocks noRot="1" noChangeAspect="1" noMove="1" noResize="1" noEditPoints="1" noAdjustHandles="1" noChangeArrowheads="1" noChangeShapeType="1" noTextEdit="1"/>
              </p:cNvSpPr>
              <p:nvPr/>
            </p:nvSpPr>
            <p:spPr>
              <a:xfrm>
                <a:off x="6225225" y="6443007"/>
                <a:ext cx="1884370" cy="36933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C79220C-02A9-4B2F-8D56-7193ABE87017}"/>
                  </a:ext>
                </a:extLst>
              </p:cNvPr>
              <p:cNvSpPr/>
              <p:nvPr/>
            </p:nvSpPr>
            <p:spPr>
              <a:xfrm>
                <a:off x="8412956" y="6443007"/>
                <a:ext cx="21134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160</m:t>
                      </m:r>
                    </m:oMath>
                  </m:oMathPara>
                </a14:m>
                <a:endParaRPr lang="en-IN" dirty="0"/>
              </a:p>
            </p:txBody>
          </p:sp>
        </mc:Choice>
        <mc:Fallback xmlns="">
          <p:sp>
            <p:nvSpPr>
              <p:cNvPr id="11" name="Rectangle 10">
                <a:extLst>
                  <a:ext uri="{FF2B5EF4-FFF2-40B4-BE49-F238E27FC236}">
                    <a16:creationId xmlns:a16="http://schemas.microsoft.com/office/drawing/2014/main" id="{FC79220C-02A9-4B2F-8D56-7193ABE87017}"/>
                  </a:ext>
                </a:extLst>
              </p:cNvPr>
              <p:cNvSpPr>
                <a:spLocks noRot="1" noChangeAspect="1" noMove="1" noResize="1" noEditPoints="1" noAdjustHandles="1" noChangeArrowheads="1" noChangeShapeType="1" noTextEdit="1"/>
              </p:cNvSpPr>
              <p:nvPr/>
            </p:nvSpPr>
            <p:spPr>
              <a:xfrm>
                <a:off x="8412956" y="6443007"/>
                <a:ext cx="2113458" cy="369332"/>
              </a:xfrm>
              <a:prstGeom prst="rect">
                <a:avLst/>
              </a:prstGeom>
              <a:blipFill>
                <a:blip r:embed="rId6"/>
                <a:stretch>
                  <a:fillRect/>
                </a:stretch>
              </a:blipFill>
            </p:spPr>
            <p:txBody>
              <a:bodyPr/>
              <a:lstStyle/>
              <a:p>
                <a:r>
                  <a:rPr lang="en-IN">
                    <a:noFill/>
                  </a:rPr>
                  <a:t> </a:t>
                </a:r>
              </a:p>
            </p:txBody>
          </p:sp>
        </mc:Fallback>
      </mc:AlternateContent>
      <p:pic>
        <p:nvPicPr>
          <p:cNvPr id="16" name="Picture 15">
            <a:extLst>
              <a:ext uri="{FF2B5EF4-FFF2-40B4-BE49-F238E27FC236}">
                <a16:creationId xmlns:a16="http://schemas.microsoft.com/office/drawing/2014/main" id="{20F175FA-FEB0-4AD6-8191-5ED2406D766A}"/>
              </a:ext>
            </a:extLst>
          </p:cNvPr>
          <p:cNvPicPr>
            <a:picLocks noChangeAspect="1"/>
          </p:cNvPicPr>
          <p:nvPr/>
        </p:nvPicPr>
        <p:blipFill>
          <a:blip r:embed="rId7"/>
          <a:stretch>
            <a:fillRect/>
          </a:stretch>
        </p:blipFill>
        <p:spPr>
          <a:xfrm>
            <a:off x="800747" y="4201441"/>
            <a:ext cx="2249704" cy="2264408"/>
          </a:xfrm>
          <a:prstGeom prst="rect">
            <a:avLst/>
          </a:prstGeom>
        </p:spPr>
      </p:pic>
      <p:sp>
        <p:nvSpPr>
          <p:cNvPr id="12" name="TextBox 11">
            <a:extLst>
              <a:ext uri="{FF2B5EF4-FFF2-40B4-BE49-F238E27FC236}">
                <a16:creationId xmlns:a16="http://schemas.microsoft.com/office/drawing/2014/main" id="{54EA9685-5097-4C2C-AEDC-03C4036B7150}"/>
              </a:ext>
            </a:extLst>
          </p:cNvPr>
          <p:cNvSpPr txBox="1"/>
          <p:nvPr/>
        </p:nvSpPr>
        <p:spPr>
          <a:xfrm>
            <a:off x="1095294" y="6488668"/>
            <a:ext cx="1993652" cy="369332"/>
          </a:xfrm>
          <a:prstGeom prst="rect">
            <a:avLst/>
          </a:prstGeom>
          <a:noFill/>
        </p:spPr>
        <p:txBody>
          <a:bodyPr wrap="square" rtlCol="0">
            <a:spAutoFit/>
          </a:bodyPr>
          <a:lstStyle/>
          <a:p>
            <a:r>
              <a:rPr lang="en-US" dirty="0"/>
              <a:t>Original Image</a:t>
            </a:r>
            <a:endParaRPr lang="en-IN"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C915659-FFE9-40EB-AEB2-17ED642A723C}"/>
                  </a:ext>
                </a:extLst>
              </p:cNvPr>
              <p:cNvSpPr txBox="1"/>
              <p:nvPr/>
            </p:nvSpPr>
            <p:spPr>
              <a:xfrm>
                <a:off x="890308" y="1735045"/>
                <a:ext cx="5772106" cy="996427"/>
              </a:xfrm>
              <a:prstGeom prst="rect">
                <a:avLst/>
              </a:prstGeom>
              <a:noFill/>
            </p:spPr>
            <p:txBody>
              <a:bodyPr wrap="square" rtlCol="0">
                <a:spAutoFit/>
              </a:bodyPr>
              <a:lstStyle/>
              <a:p>
                <a:r>
                  <a:rPr lang="en-US" b="1" dirty="0"/>
                  <a:t>Gaussian lowpass filter (GLPF):</a:t>
                </a:r>
              </a:p>
              <a:p>
                <a:r>
                  <a:rPr lang="en-US" dirty="0"/>
                  <a:t>The transfer function of </a:t>
                </a:r>
                <a:r>
                  <a:rPr lang="en-US" i="1" dirty="0"/>
                  <a:t>nth</a:t>
                </a:r>
                <a:r>
                  <a:rPr lang="en-US" dirty="0"/>
                  <a:t>  order Gaussian filter:</a:t>
                </a:r>
              </a:p>
              <a:p>
                <a:pPr/>
                <a14:m>
                  <m:oMathPara xmlns:m="http://schemas.openxmlformats.org/officeDocument/2006/math">
                    <m:oMathParaPr>
                      <m:jc m:val="centerGroup"/>
                    </m:oMathParaPr>
                    <m:oMath xmlns:m="http://schemas.openxmlformats.org/officeDocument/2006/math">
                      <m:r>
                        <a:rPr lang="en-US" sz="2000">
                          <a:latin typeface="Cambria Math" panose="02040503050406030204" pitchFamily="18" charset="0"/>
                        </a:rPr>
                        <m:t> </m:t>
                      </m:r>
                      <m:r>
                        <a:rPr lang="en-US" sz="2000" i="1">
                          <a:latin typeface="Cambria Math" panose="02040503050406030204" pitchFamily="18" charset="0"/>
                        </a:rPr>
                        <m:t>𝐻</m:t>
                      </m:r>
                      <m:r>
                        <a:rPr lang="en-US" sz="2000" i="1">
                          <a:latin typeface="Cambria Math" panose="02040503050406030204" pitchFamily="18" charset="0"/>
                        </a:rPr>
                        <m:t>(</m:t>
                      </m:r>
                      <m:r>
                        <a:rPr lang="en-US" sz="2000" i="1">
                          <a:latin typeface="Cambria Math" panose="02040503050406030204" pitchFamily="18" charset="0"/>
                        </a:rPr>
                        <m:t>𝑢</m:t>
                      </m:r>
                      <m:r>
                        <a:rPr lang="en-US" sz="2000" i="1">
                          <a:latin typeface="Cambria Math" panose="02040503050406030204" pitchFamily="18" charset="0"/>
                        </a:rPr>
                        <m:t>,</m:t>
                      </m:r>
                      <m:r>
                        <a:rPr lang="en-US" sz="2000" i="1">
                          <a:latin typeface="Cambria Math" panose="02040503050406030204" pitchFamily="18" charset="0"/>
                        </a:rPr>
                        <m:t>𝑣</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𝐷</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𝑢</m:t>
                          </m:r>
                          <m:r>
                            <a:rPr lang="en-US" sz="2000" i="1">
                              <a:latin typeface="Cambria Math" panose="02040503050406030204" pitchFamily="18" charset="0"/>
                            </a:rPr>
                            <m:t>,</m:t>
                          </m:r>
                          <m:r>
                            <a:rPr lang="en-US" sz="2000" i="1">
                              <a:latin typeface="Cambria Math" panose="02040503050406030204" pitchFamily="18" charset="0"/>
                            </a:rPr>
                            <m:t>𝑣</m:t>
                          </m:r>
                          <m:r>
                            <a:rPr lang="en-US" sz="2000" i="1">
                              <a:latin typeface="Cambria Math" panose="02040503050406030204" pitchFamily="18" charset="0"/>
                            </a:rPr>
                            <m:t>)/2</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𝐷</m:t>
                              </m:r>
                            </m:e>
                            <m:sub>
                              <m:r>
                                <a:rPr lang="en-US" sz="2000" b="0" i="1" smtClean="0">
                                  <a:latin typeface="Cambria Math" panose="02040503050406030204" pitchFamily="18" charset="0"/>
                                </a:rPr>
                                <m:t>0</m:t>
                              </m:r>
                            </m:sub>
                          </m:sSub>
                        </m:sup>
                      </m:sSup>
                    </m:oMath>
                  </m:oMathPara>
                </a14:m>
                <a:endParaRPr lang="en-IN" sz="2000" dirty="0"/>
              </a:p>
            </p:txBody>
          </p:sp>
        </mc:Choice>
        <mc:Fallback xmlns="">
          <p:sp>
            <p:nvSpPr>
              <p:cNvPr id="17" name="TextBox 16">
                <a:extLst>
                  <a:ext uri="{FF2B5EF4-FFF2-40B4-BE49-F238E27FC236}">
                    <a16:creationId xmlns:a16="http://schemas.microsoft.com/office/drawing/2014/main" id="{4C915659-FFE9-40EB-AEB2-17ED642A723C}"/>
                  </a:ext>
                </a:extLst>
              </p:cNvPr>
              <p:cNvSpPr txBox="1">
                <a:spLocks noRot="1" noChangeAspect="1" noMove="1" noResize="1" noEditPoints="1" noAdjustHandles="1" noChangeArrowheads="1" noChangeShapeType="1" noTextEdit="1"/>
              </p:cNvSpPr>
              <p:nvPr/>
            </p:nvSpPr>
            <p:spPr>
              <a:xfrm>
                <a:off x="890308" y="1735045"/>
                <a:ext cx="5772106" cy="996427"/>
              </a:xfrm>
              <a:prstGeom prst="rect">
                <a:avLst/>
              </a:prstGeom>
              <a:blipFill>
                <a:blip r:embed="rId8"/>
                <a:stretch>
                  <a:fillRect l="-845" t="-3681" b="-55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4089DC0-9851-4B86-AA3C-B6BEB268D4E3}"/>
                  </a:ext>
                </a:extLst>
              </p:cNvPr>
              <p:cNvSpPr/>
              <p:nvPr/>
            </p:nvSpPr>
            <p:spPr>
              <a:xfrm>
                <a:off x="-467628" y="3073948"/>
                <a:ext cx="6427433" cy="93301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                            </m:t>
                          </m:r>
                          <m:r>
                            <a:rPr lang="en-US" i="1" smtClean="0">
                              <a:latin typeface="Cambria Math" panose="02040503050406030204" pitchFamily="18" charset="0"/>
                            </a:rPr>
                            <m:t>𝐷</m:t>
                          </m:r>
                        </m:e>
                        <m:sub>
                          <m:r>
                            <a:rPr lang="en-US" i="1">
                              <a:latin typeface="Cambria Math" panose="02040503050406030204" pitchFamily="18" charset="0"/>
                            </a:rPr>
                            <m:t>0</m:t>
                          </m:r>
                        </m:sub>
                      </m:sSub>
                      <m:r>
                        <m:rPr>
                          <m:nor/>
                        </m:rPr>
                        <a:rPr lang="en-IN" dirty="0"/>
                        <m:t>: </m:t>
                      </m:r>
                      <m:r>
                        <m:rPr>
                          <m:nor/>
                        </m:rPr>
                        <a:rPr lang="en-IN" dirty="0"/>
                        <m:t>Cut</m:t>
                      </m:r>
                      <m:r>
                        <m:rPr>
                          <m:nor/>
                        </m:rPr>
                        <a:rPr lang="en-IN" dirty="0"/>
                        <m:t>−</m:t>
                      </m:r>
                      <m:r>
                        <m:rPr>
                          <m:nor/>
                        </m:rPr>
                        <a:rPr lang="en-IN" dirty="0"/>
                        <m:t>off</m:t>
                      </m:r>
                      <m:r>
                        <m:rPr>
                          <m:nor/>
                        </m:rPr>
                        <a:rPr lang="en-IN" dirty="0"/>
                        <m:t> </m:t>
                      </m:r>
                      <m:r>
                        <m:rPr>
                          <m:nor/>
                        </m:rPr>
                        <a:rPr lang="en-IN" dirty="0"/>
                        <m:t>frequency</m:t>
                      </m:r>
                    </m:oMath>
                  </m:oMathPara>
                </a14:m>
                <a:endParaRPr lang="en-IN"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𝑃</m:t>
                                  </m:r>
                                </m:num>
                                <m:den>
                                  <m:r>
                                    <a:rPr lang="en-US" i="1">
                                      <a:latin typeface="Cambria Math" panose="02040503050406030204" pitchFamily="18" charset="0"/>
                                    </a:rPr>
                                    <m:t>2</m:t>
                                  </m:r>
                                </m:den>
                              </m:f>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𝑄</m:t>
                                  </m:r>
                                </m:num>
                                <m:den>
                                  <m:r>
                                    <a:rPr lang="en-US" i="1">
                                      <a:latin typeface="Cambria Math" panose="02040503050406030204" pitchFamily="18" charset="0"/>
                                    </a:rPr>
                                    <m:t>2</m:t>
                                  </m:r>
                                </m:den>
                              </m:f>
                              <m:r>
                                <a:rPr lang="en-US" i="1">
                                  <a:latin typeface="Cambria Math" panose="02040503050406030204" pitchFamily="18" charset="0"/>
                                </a:rPr>
                                <m:t>)</m:t>
                              </m:r>
                            </m:e>
                            <m:sup>
                              <m:r>
                                <a:rPr lang="en-US" i="1">
                                  <a:latin typeface="Cambria Math" panose="02040503050406030204" pitchFamily="18" charset="0"/>
                                </a:rPr>
                                <m:t>2</m:t>
                              </m:r>
                            </m:sup>
                          </m:sSup>
                        </m:e>
                      </m:rad>
                    </m:oMath>
                  </m:oMathPara>
                </a14:m>
                <a:endParaRPr lang="en-IN" dirty="0"/>
              </a:p>
            </p:txBody>
          </p:sp>
        </mc:Choice>
        <mc:Fallback xmlns="">
          <p:sp>
            <p:nvSpPr>
              <p:cNvPr id="14" name="Rectangle 13">
                <a:extLst>
                  <a:ext uri="{FF2B5EF4-FFF2-40B4-BE49-F238E27FC236}">
                    <a16:creationId xmlns:a16="http://schemas.microsoft.com/office/drawing/2014/main" id="{C4089DC0-9851-4B86-AA3C-B6BEB268D4E3}"/>
                  </a:ext>
                </a:extLst>
              </p:cNvPr>
              <p:cNvSpPr>
                <a:spLocks noRot="1" noChangeAspect="1" noMove="1" noResize="1" noEditPoints="1" noAdjustHandles="1" noChangeArrowheads="1" noChangeShapeType="1" noTextEdit="1"/>
              </p:cNvSpPr>
              <p:nvPr/>
            </p:nvSpPr>
            <p:spPr>
              <a:xfrm>
                <a:off x="-467628" y="3073948"/>
                <a:ext cx="6427433" cy="933012"/>
              </a:xfrm>
              <a:prstGeom prst="rect">
                <a:avLst/>
              </a:prstGeom>
              <a:blipFill>
                <a:blip r:embed="rId9"/>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DCC35E24-79A6-40EE-A6C8-A6AA48499AB6}"/>
              </a:ext>
            </a:extLst>
          </p:cNvPr>
          <p:cNvPicPr>
            <a:picLocks noChangeAspect="1"/>
          </p:cNvPicPr>
          <p:nvPr/>
        </p:nvPicPr>
        <p:blipFill>
          <a:blip r:embed="rId10"/>
          <a:stretch>
            <a:fillRect/>
          </a:stretch>
        </p:blipFill>
        <p:spPr>
          <a:xfrm>
            <a:off x="6780575" y="1800113"/>
            <a:ext cx="4867275" cy="1790700"/>
          </a:xfrm>
          <a:prstGeom prst="rect">
            <a:avLst/>
          </a:prstGeom>
        </p:spPr>
      </p:pic>
      <p:sp>
        <p:nvSpPr>
          <p:cNvPr id="24" name="TextBox 23">
            <a:extLst>
              <a:ext uri="{FF2B5EF4-FFF2-40B4-BE49-F238E27FC236}">
                <a16:creationId xmlns:a16="http://schemas.microsoft.com/office/drawing/2014/main" id="{76BA0B20-936D-4311-A758-9FC0832A214C}"/>
              </a:ext>
            </a:extLst>
          </p:cNvPr>
          <p:cNvSpPr txBox="1"/>
          <p:nvPr/>
        </p:nvSpPr>
        <p:spPr>
          <a:xfrm>
            <a:off x="6495378" y="3213784"/>
            <a:ext cx="1899822" cy="369332"/>
          </a:xfrm>
          <a:prstGeom prst="rect">
            <a:avLst/>
          </a:prstGeom>
          <a:noFill/>
        </p:spPr>
        <p:txBody>
          <a:bodyPr wrap="square" rtlCol="0">
            <a:spAutoFit/>
          </a:bodyPr>
          <a:lstStyle/>
          <a:p>
            <a:r>
              <a:rPr lang="en-US" dirty="0"/>
              <a:t>Perspective map </a:t>
            </a:r>
            <a:endParaRPr lang="en-IN" dirty="0"/>
          </a:p>
        </p:txBody>
      </p:sp>
      <p:sp>
        <p:nvSpPr>
          <p:cNvPr id="25" name="TextBox 24">
            <a:extLst>
              <a:ext uri="{FF2B5EF4-FFF2-40B4-BE49-F238E27FC236}">
                <a16:creationId xmlns:a16="http://schemas.microsoft.com/office/drawing/2014/main" id="{23FC079D-7986-4A00-9DF6-4A460D707CA4}"/>
              </a:ext>
            </a:extLst>
          </p:cNvPr>
          <p:cNvSpPr txBox="1"/>
          <p:nvPr/>
        </p:nvSpPr>
        <p:spPr>
          <a:xfrm>
            <a:off x="8414532" y="3321945"/>
            <a:ext cx="1195429" cy="646331"/>
          </a:xfrm>
          <a:prstGeom prst="rect">
            <a:avLst/>
          </a:prstGeom>
          <a:noFill/>
        </p:spPr>
        <p:txBody>
          <a:bodyPr wrap="square" rtlCol="0">
            <a:spAutoFit/>
          </a:bodyPr>
          <a:lstStyle/>
          <a:p>
            <a:r>
              <a:rPr lang="en-US" dirty="0"/>
              <a:t>Filter as an</a:t>
            </a:r>
          </a:p>
          <a:p>
            <a:r>
              <a:rPr lang="en-US" dirty="0"/>
              <a:t> image</a:t>
            </a:r>
            <a:endParaRPr lang="en-IN" dirty="0"/>
          </a:p>
        </p:txBody>
      </p:sp>
      <p:sp>
        <p:nvSpPr>
          <p:cNvPr id="26" name="TextBox 25">
            <a:extLst>
              <a:ext uri="{FF2B5EF4-FFF2-40B4-BE49-F238E27FC236}">
                <a16:creationId xmlns:a16="http://schemas.microsoft.com/office/drawing/2014/main" id="{AACA5A8F-5C02-466D-B906-E2914AE9B59E}"/>
              </a:ext>
            </a:extLst>
          </p:cNvPr>
          <p:cNvSpPr txBox="1"/>
          <p:nvPr/>
        </p:nvSpPr>
        <p:spPr>
          <a:xfrm>
            <a:off x="9859399" y="3327016"/>
            <a:ext cx="1489453" cy="646331"/>
          </a:xfrm>
          <a:prstGeom prst="rect">
            <a:avLst/>
          </a:prstGeom>
          <a:noFill/>
        </p:spPr>
        <p:txBody>
          <a:bodyPr wrap="square" rtlCol="0">
            <a:spAutoFit/>
          </a:bodyPr>
          <a:lstStyle/>
          <a:p>
            <a:r>
              <a:rPr lang="en-US" dirty="0"/>
              <a:t>Radial </a:t>
            </a:r>
          </a:p>
          <a:p>
            <a:r>
              <a:rPr lang="en-US" dirty="0"/>
              <a:t>crossection </a:t>
            </a:r>
            <a:endParaRPr lang="en-IN" dirty="0"/>
          </a:p>
        </p:txBody>
      </p:sp>
      <p:pic>
        <p:nvPicPr>
          <p:cNvPr id="6" name="Picture 5">
            <a:extLst>
              <a:ext uri="{FF2B5EF4-FFF2-40B4-BE49-F238E27FC236}">
                <a16:creationId xmlns:a16="http://schemas.microsoft.com/office/drawing/2014/main" id="{10487271-856F-4BC6-8037-9A4626FB4CEE}"/>
              </a:ext>
            </a:extLst>
          </p:cNvPr>
          <p:cNvPicPr>
            <a:picLocks noChangeAspect="1"/>
          </p:cNvPicPr>
          <p:nvPr/>
        </p:nvPicPr>
        <p:blipFill>
          <a:blip r:embed="rId11"/>
          <a:stretch>
            <a:fillRect/>
          </a:stretch>
        </p:blipFill>
        <p:spPr>
          <a:xfrm>
            <a:off x="3776361" y="4193934"/>
            <a:ext cx="7019925" cy="2352675"/>
          </a:xfrm>
          <a:prstGeom prst="rect">
            <a:avLst/>
          </a:prstGeom>
        </p:spPr>
      </p:pic>
    </p:spTree>
    <p:extLst>
      <p:ext uri="{BB962C8B-B14F-4D97-AF65-F5344CB8AC3E}">
        <p14:creationId xmlns:p14="http://schemas.microsoft.com/office/powerpoint/2010/main" val="32245048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6391922" cy="461665"/>
          </a:xfrm>
          <a:prstGeom prst="rect">
            <a:avLst/>
          </a:prstGeom>
          <a:noFill/>
        </p:spPr>
        <p:txBody>
          <a:bodyPr wrap="square" rtlCol="0">
            <a:spAutoFit/>
          </a:bodyPr>
          <a:lstStyle/>
          <a:p>
            <a:r>
              <a:rPr lang="en-US" sz="2400" dirty="0"/>
              <a:t>Spatial domain Representation </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604310D0-9F78-4D03-85A2-1F2371E2711B}"/>
              </a:ext>
            </a:extLst>
          </p:cNvPr>
          <p:cNvPicPr>
            <a:picLocks noChangeAspect="1"/>
          </p:cNvPicPr>
          <p:nvPr/>
        </p:nvPicPr>
        <p:blipFill>
          <a:blip r:embed="rId4"/>
          <a:stretch>
            <a:fillRect/>
          </a:stretch>
        </p:blipFill>
        <p:spPr>
          <a:xfrm>
            <a:off x="1049507" y="2075433"/>
            <a:ext cx="5648325" cy="3257550"/>
          </a:xfrm>
          <a:prstGeom prst="rect">
            <a:avLst/>
          </a:prstGeom>
        </p:spPr>
      </p:pic>
      <p:sp>
        <p:nvSpPr>
          <p:cNvPr id="4" name="TextBox 3">
            <a:extLst>
              <a:ext uri="{FF2B5EF4-FFF2-40B4-BE49-F238E27FC236}">
                <a16:creationId xmlns:a16="http://schemas.microsoft.com/office/drawing/2014/main" id="{37F8A483-C09C-40E7-9371-8743E3472186}"/>
              </a:ext>
            </a:extLst>
          </p:cNvPr>
          <p:cNvSpPr txBox="1"/>
          <p:nvPr/>
        </p:nvSpPr>
        <p:spPr>
          <a:xfrm>
            <a:off x="1713391" y="5527442"/>
            <a:ext cx="807868" cy="369332"/>
          </a:xfrm>
          <a:prstGeom prst="rect">
            <a:avLst/>
          </a:prstGeom>
          <a:noFill/>
        </p:spPr>
        <p:txBody>
          <a:bodyPr wrap="square" rtlCol="0">
            <a:spAutoFit/>
          </a:bodyPr>
          <a:lstStyle/>
          <a:p>
            <a:r>
              <a:rPr lang="en-US" dirty="0"/>
              <a:t>IHPF</a:t>
            </a:r>
            <a:endParaRPr lang="en-IN" dirty="0"/>
          </a:p>
        </p:txBody>
      </p:sp>
      <p:sp>
        <p:nvSpPr>
          <p:cNvPr id="10" name="TextBox 9">
            <a:extLst>
              <a:ext uri="{FF2B5EF4-FFF2-40B4-BE49-F238E27FC236}">
                <a16:creationId xmlns:a16="http://schemas.microsoft.com/office/drawing/2014/main" id="{AEE0E7AD-0E5E-43A9-82F7-5AF3E54AC403}"/>
              </a:ext>
            </a:extLst>
          </p:cNvPr>
          <p:cNvSpPr txBox="1"/>
          <p:nvPr/>
        </p:nvSpPr>
        <p:spPr>
          <a:xfrm>
            <a:off x="3561426" y="5527442"/>
            <a:ext cx="807868" cy="369332"/>
          </a:xfrm>
          <a:prstGeom prst="rect">
            <a:avLst/>
          </a:prstGeom>
          <a:noFill/>
        </p:spPr>
        <p:txBody>
          <a:bodyPr wrap="square" rtlCol="0">
            <a:spAutoFit/>
          </a:bodyPr>
          <a:lstStyle/>
          <a:p>
            <a:r>
              <a:rPr lang="en-US" dirty="0"/>
              <a:t>BHPF</a:t>
            </a:r>
            <a:endParaRPr lang="en-IN" dirty="0"/>
          </a:p>
        </p:txBody>
      </p:sp>
      <p:sp>
        <p:nvSpPr>
          <p:cNvPr id="11" name="TextBox 10">
            <a:extLst>
              <a:ext uri="{FF2B5EF4-FFF2-40B4-BE49-F238E27FC236}">
                <a16:creationId xmlns:a16="http://schemas.microsoft.com/office/drawing/2014/main" id="{4FC08483-ED12-4C34-909C-B334FD31316B}"/>
              </a:ext>
            </a:extLst>
          </p:cNvPr>
          <p:cNvSpPr txBox="1"/>
          <p:nvPr/>
        </p:nvSpPr>
        <p:spPr>
          <a:xfrm>
            <a:off x="5418339" y="5527442"/>
            <a:ext cx="807868" cy="369332"/>
          </a:xfrm>
          <a:prstGeom prst="rect">
            <a:avLst/>
          </a:prstGeom>
          <a:noFill/>
        </p:spPr>
        <p:txBody>
          <a:bodyPr wrap="square" rtlCol="0">
            <a:spAutoFit/>
          </a:bodyPr>
          <a:lstStyle/>
          <a:p>
            <a:r>
              <a:rPr lang="en-US" dirty="0"/>
              <a:t>GHPF</a:t>
            </a:r>
            <a:endParaRPr lang="en-IN" dirty="0"/>
          </a:p>
        </p:txBody>
      </p:sp>
    </p:spTree>
    <p:extLst>
      <p:ext uri="{BB962C8B-B14F-4D97-AF65-F5344CB8AC3E}">
        <p14:creationId xmlns:p14="http://schemas.microsoft.com/office/powerpoint/2010/main" val="4461321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4623324" cy="461665"/>
          </a:xfrm>
          <a:prstGeom prst="rect">
            <a:avLst/>
          </a:prstGeom>
          <a:noFill/>
        </p:spPr>
        <p:txBody>
          <a:bodyPr wrap="square" rtlCol="0">
            <a:spAutoFit/>
          </a:bodyPr>
          <a:lstStyle/>
          <a:p>
            <a:r>
              <a:rPr lang="en-US" sz="2400" dirty="0"/>
              <a:t>Multi spectral image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15B7D2C-308B-4CF3-AD37-518933C36DC9}"/>
                  </a:ext>
                </a:extLst>
              </p:cNvPr>
              <p:cNvSpPr txBox="1"/>
              <p:nvPr/>
            </p:nvSpPr>
            <p:spPr>
              <a:xfrm>
                <a:off x="1056443" y="2015231"/>
                <a:ext cx="10297357" cy="3084306"/>
              </a:xfrm>
              <a:prstGeom prst="rect">
                <a:avLst/>
              </a:prstGeom>
              <a:noFill/>
            </p:spPr>
            <p:txBody>
              <a:bodyPr wrap="square" rtlCol="0">
                <a:spAutoFit/>
              </a:bodyPr>
              <a:lstStyle/>
              <a:p>
                <a:r>
                  <a:rPr lang="en-US" dirty="0"/>
                  <a:t>Sequence of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t>images,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=1,2,3,4….</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IN" dirty="0"/>
                  <a:t>combined to generate a single image. </a:t>
                </a:r>
              </a:p>
              <a:p>
                <a:r>
                  <a:rPr lang="en-IN" dirty="0"/>
                  <a:t>Methods to enhance such images: </a:t>
                </a:r>
              </a:p>
              <a:p>
                <a:pPr marL="285750" indent="-285750">
                  <a:buFont typeface="Arial" panose="020B0604020202020204" pitchFamily="34" charset="0"/>
                  <a:buChar char="•"/>
                </a:pPr>
                <a:r>
                  <a:rPr lang="en-IN" dirty="0"/>
                  <a:t>Intensity ratios:</a:t>
                </a:r>
              </a:p>
              <a:p>
                <a:pPr algn="ct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IN" i="1" smtClean="0">
                        <a:latin typeface="Cambria Math" panose="02040503050406030204" pitchFamily="18" charset="0"/>
                      </a:rPr>
                      <m:t>≜</m:t>
                    </m:r>
                    <m:f>
                      <m:fPr>
                        <m:ctrlPr>
                          <a:rPr lang="en-IN" i="1" smtClean="0">
                            <a:latin typeface="Cambria Math" panose="02040503050406030204" pitchFamily="18" charset="0"/>
                          </a:rPr>
                        </m:ctrlPr>
                      </m:fPr>
                      <m:num>
                        <m:sSub>
                          <m:sSubPr>
                            <m:ctrlPr>
                              <a:rPr lang="en-IN"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e>
                        </m:d>
                      </m:num>
                      <m:den>
                        <m:sSub>
                          <m:sSubPr>
                            <m:ctrlPr>
                              <a:rPr lang="en-IN"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den>
                    </m:f>
                    <m:r>
                      <a:rPr lang="en-US" b="0" i="1" smtClean="0">
                        <a:latin typeface="Cambria Math" panose="02040503050406030204" pitchFamily="18" charset="0"/>
                      </a:rPr>
                      <m:t> </m:t>
                    </m:r>
                  </m:oMath>
                </a14:m>
                <a:r>
                  <a:rPr lang="en-IN" dirty="0"/>
                  <a:t>          </a:t>
                </a:r>
              </a:p>
              <a:p>
                <a:pPr algn="ctr"/>
                <a14:m>
                  <m:oMath xmlns:m="http://schemas.openxmlformats.org/officeDocument/2006/math">
                    <m:sSup>
                      <m:sSupPr>
                        <m:ctrlPr>
                          <a:rPr lang="en-IN"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IN" dirty="0"/>
                  <a:t> combinations are available, suitable combinations are chosen.</a:t>
                </a:r>
              </a:p>
              <a:p>
                <a:pPr algn="ctr"/>
                <a:endParaRPr lang="en-IN" dirty="0"/>
              </a:p>
              <a:p>
                <a:pPr marL="285750" indent="-285750">
                  <a:buFont typeface="Arial" panose="020B0604020202020204" pitchFamily="34" charset="0"/>
                  <a:buChar char="•"/>
                </a:pPr>
                <a:r>
                  <a:rPr lang="en-IN" dirty="0"/>
                  <a:t>Log ratios: to reduce the high dynamic range towards display.</a:t>
                </a:r>
              </a:p>
              <a:p>
                <a:pPr lvl="7" algn="ctr"/>
                <a:r>
                  <a:rPr lang="en-IN" dirty="0"/>
                  <a:t>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𝐿</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e>
                      <m:sub>
                        <m:r>
                          <a:rPr lang="en-US" b="0" i="1" smtClean="0">
                            <a:latin typeface="Cambria Math" panose="02040503050406030204" pitchFamily="18" charset="0"/>
                          </a:rPr>
                          <m:t> </m:t>
                        </m:r>
                      </m:sub>
                    </m:sSub>
                  </m:oMath>
                </a14:m>
                <a:endParaRPr lang="en-IN" dirty="0"/>
              </a:p>
              <a:p>
                <a:pPr marL="285750" indent="-285750">
                  <a:buFont typeface="Arial" panose="020B0604020202020204" pitchFamily="34" charset="0"/>
                  <a:buChar char="•"/>
                </a:pPr>
                <a:r>
                  <a:rPr lang="en-IN" dirty="0"/>
                  <a:t>Principal Components:</a:t>
                </a:r>
              </a:p>
              <a:p>
                <a:pPr marL="285750" indent="-285750">
                  <a:buFont typeface="Arial" panose="020B0604020202020204" pitchFamily="34" charset="0"/>
                  <a:buChar char="•"/>
                </a:pPr>
                <a:endParaRPr lang="en-IN" dirty="0"/>
              </a:p>
            </p:txBody>
          </p:sp>
        </mc:Choice>
        <mc:Fallback xmlns="">
          <p:sp>
            <p:nvSpPr>
              <p:cNvPr id="3" name="TextBox 2">
                <a:extLst>
                  <a:ext uri="{FF2B5EF4-FFF2-40B4-BE49-F238E27FC236}">
                    <a16:creationId xmlns:a16="http://schemas.microsoft.com/office/drawing/2014/main" id="{215B7D2C-308B-4CF3-AD37-518933C36DC9}"/>
                  </a:ext>
                </a:extLst>
              </p:cNvPr>
              <p:cNvSpPr txBox="1">
                <a:spLocks noRot="1" noChangeAspect="1" noMove="1" noResize="1" noEditPoints="1" noAdjustHandles="1" noChangeArrowheads="1" noChangeShapeType="1" noTextEdit="1"/>
              </p:cNvSpPr>
              <p:nvPr/>
            </p:nvSpPr>
            <p:spPr>
              <a:xfrm>
                <a:off x="1056443" y="2015231"/>
                <a:ext cx="10297357" cy="3084306"/>
              </a:xfrm>
              <a:prstGeom prst="rect">
                <a:avLst/>
              </a:prstGeom>
              <a:blipFill>
                <a:blip r:embed="rId4"/>
                <a:stretch>
                  <a:fillRect l="-473" t="-1186"/>
                </a:stretch>
              </a:blipFill>
            </p:spPr>
            <p:txBody>
              <a:bodyPr/>
              <a:lstStyle/>
              <a:p>
                <a:r>
                  <a:rPr lang="en-IN">
                    <a:noFill/>
                  </a:rPr>
                  <a:t> </a:t>
                </a:r>
              </a:p>
            </p:txBody>
          </p:sp>
        </mc:Fallback>
      </mc:AlternateContent>
    </p:spTree>
    <p:extLst>
      <p:ext uri="{BB962C8B-B14F-4D97-AF65-F5344CB8AC3E}">
        <p14:creationId xmlns:p14="http://schemas.microsoft.com/office/powerpoint/2010/main" val="26677610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4623324" cy="461665"/>
          </a:xfrm>
          <a:prstGeom prst="rect">
            <a:avLst/>
          </a:prstGeom>
          <a:noFill/>
        </p:spPr>
        <p:txBody>
          <a:bodyPr wrap="square" rtlCol="0">
            <a:spAutoFit/>
          </a:bodyPr>
          <a:lstStyle/>
          <a:p>
            <a:r>
              <a:rPr lang="en-US" sz="2400" dirty="0"/>
              <a:t>Color image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F916B188-6694-450C-B0A9-E37FAB182889}"/>
              </a:ext>
            </a:extLst>
          </p:cNvPr>
          <p:cNvSpPr txBox="1"/>
          <p:nvPr/>
        </p:nvSpPr>
        <p:spPr>
          <a:xfrm>
            <a:off x="1127463" y="1926454"/>
            <a:ext cx="7830106" cy="1477328"/>
          </a:xfrm>
          <a:prstGeom prst="rect">
            <a:avLst/>
          </a:prstGeom>
          <a:noFill/>
        </p:spPr>
        <p:txBody>
          <a:bodyPr wrap="square" rtlCol="0">
            <a:spAutoFit/>
          </a:bodyPr>
          <a:lstStyle/>
          <a:p>
            <a:r>
              <a:rPr lang="en-US" dirty="0"/>
              <a:t>Objective:</a:t>
            </a:r>
          </a:p>
          <a:p>
            <a:r>
              <a:rPr lang="en-US" dirty="0"/>
              <a:t>Improvement of color balance or color contrast</a:t>
            </a:r>
          </a:p>
          <a:p>
            <a:endParaRPr lang="en-US" dirty="0"/>
          </a:p>
          <a:p>
            <a:r>
              <a:rPr lang="en-US" dirty="0"/>
              <a:t>Challenging  : as added dimension and added complexity of color perception</a:t>
            </a:r>
          </a:p>
          <a:p>
            <a:endParaRPr lang="en-IN" dirty="0"/>
          </a:p>
        </p:txBody>
      </p:sp>
      <p:pic>
        <p:nvPicPr>
          <p:cNvPr id="6" name="Picture 5">
            <a:extLst>
              <a:ext uri="{FF2B5EF4-FFF2-40B4-BE49-F238E27FC236}">
                <a16:creationId xmlns:a16="http://schemas.microsoft.com/office/drawing/2014/main" id="{8B514C06-01D1-4E72-80FE-78791F5F2946}"/>
              </a:ext>
            </a:extLst>
          </p:cNvPr>
          <p:cNvPicPr>
            <a:picLocks noChangeAspect="1"/>
          </p:cNvPicPr>
          <p:nvPr/>
        </p:nvPicPr>
        <p:blipFill>
          <a:blip r:embed="rId4"/>
          <a:stretch>
            <a:fillRect/>
          </a:stretch>
        </p:blipFill>
        <p:spPr>
          <a:xfrm>
            <a:off x="1127463" y="3529196"/>
            <a:ext cx="8728639" cy="2818338"/>
          </a:xfrm>
          <a:prstGeom prst="rect">
            <a:avLst/>
          </a:prstGeom>
        </p:spPr>
      </p:pic>
    </p:spTree>
    <p:extLst>
      <p:ext uri="{BB962C8B-B14F-4D97-AF65-F5344CB8AC3E}">
        <p14:creationId xmlns:p14="http://schemas.microsoft.com/office/powerpoint/2010/main" val="2193548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9" name="Picture 8">
            <a:extLst>
              <a:ext uri="{FF2B5EF4-FFF2-40B4-BE49-F238E27FC236}">
                <a16:creationId xmlns:a16="http://schemas.microsoft.com/office/drawing/2014/main" id="{2043ED41-303C-4158-ABD8-7E41F59DC62B}"/>
              </a:ext>
            </a:extLst>
          </p:cNvPr>
          <p:cNvPicPr>
            <a:picLocks noChangeAspect="1"/>
          </p:cNvPicPr>
          <p:nvPr/>
        </p:nvPicPr>
        <p:blipFill>
          <a:blip r:embed="rId4"/>
          <a:stretch>
            <a:fillRect/>
          </a:stretch>
        </p:blipFill>
        <p:spPr>
          <a:xfrm>
            <a:off x="2139518" y="1345842"/>
            <a:ext cx="7835832" cy="5001692"/>
          </a:xfrm>
          <a:prstGeom prst="rect">
            <a:avLst/>
          </a:prstGeom>
        </p:spPr>
      </p:pic>
    </p:spTree>
    <p:extLst>
      <p:ext uri="{BB962C8B-B14F-4D97-AF65-F5344CB8AC3E}">
        <p14:creationId xmlns:p14="http://schemas.microsoft.com/office/powerpoint/2010/main" val="1710375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2572582" cy="461665"/>
          </a:xfrm>
          <a:prstGeom prst="rect">
            <a:avLst/>
          </a:prstGeom>
          <a:noFill/>
        </p:spPr>
        <p:txBody>
          <a:bodyPr wrap="square" rtlCol="0">
            <a:spAutoFit/>
          </a:bodyPr>
          <a:lstStyle/>
          <a:p>
            <a:r>
              <a:rPr lang="en-US" sz="2400" dirty="0"/>
              <a:t>Image Transforms: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E01FE5D-29A0-4C99-9A60-95C7B80059C1}"/>
                  </a:ext>
                </a:extLst>
              </p:cNvPr>
              <p:cNvSpPr txBox="1"/>
              <p:nvPr/>
            </p:nvSpPr>
            <p:spPr>
              <a:xfrm>
                <a:off x="1049507" y="1908698"/>
                <a:ext cx="10855448" cy="41088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Transforms : class of unitary matrices used for representing images.</a:t>
                </a:r>
              </a:p>
              <a:p>
                <a:pPr marL="285750" indent="-285750">
                  <a:lnSpc>
                    <a:spcPct val="150000"/>
                  </a:lnSpc>
                  <a:buFont typeface="Arial" panose="020B0604020202020204" pitchFamily="34" charset="0"/>
                  <a:buChar char="•"/>
                </a:pPr>
                <a:r>
                  <a:rPr lang="en-US" dirty="0"/>
                  <a:t>Transform does not change the content of the image.</a:t>
                </a:r>
              </a:p>
              <a:p>
                <a:pPr marL="285750" indent="-285750">
                  <a:lnSpc>
                    <a:spcPct val="150000"/>
                  </a:lnSpc>
                  <a:buFont typeface="Arial" panose="020B0604020202020204" pitchFamily="34" charset="0"/>
                  <a:buChar char="•"/>
                </a:pPr>
                <a:r>
                  <a:rPr lang="en-US" dirty="0"/>
                  <a:t>A 1D signals can be represented by an orthogonal series of basis functions, an images are also expressed a basis arrays called </a:t>
                </a:r>
                <a:r>
                  <a:rPr lang="en-US" b="1" i="1" dirty="0"/>
                  <a:t>basis  images</a:t>
                </a:r>
                <a:r>
                  <a:rPr lang="en-US" dirty="0"/>
                  <a:t>. Basis images are generated by unitary matrices.</a:t>
                </a:r>
              </a:p>
              <a:p>
                <a:pPr marL="285750" indent="-285750">
                  <a:lnSpc>
                    <a:spcPct val="150000"/>
                  </a:lnSpc>
                  <a:buFont typeface="Arial" panose="020B0604020202020204" pitchFamily="34" charset="0"/>
                  <a:buChar char="•"/>
                </a:pPr>
                <a:r>
                  <a:rPr lang="en-US" dirty="0"/>
                  <a:t>What is unitary matrix: </a:t>
                </a:r>
              </a:p>
              <a:p>
                <a:pPr marL="285750" indent="-285750">
                  <a:lnSpc>
                    <a:spcPct val="150000"/>
                  </a:lnSpc>
                  <a:buFont typeface="Arial" panose="020B0604020202020204" pitchFamily="34" charset="0"/>
                  <a:buChar char="•"/>
                </a:pPr>
                <a:r>
                  <a:rPr lang="en-US" dirty="0"/>
                  <a:t>The transformation matrix </a:t>
                </a:r>
                <a:r>
                  <a:rPr lang="en-US" b="1" i="1" dirty="0"/>
                  <a:t>A</a:t>
                </a:r>
                <a:r>
                  <a:rPr lang="en-US" dirty="0"/>
                  <a:t> is unitary if it obeys the following condition:</a:t>
                </a:r>
              </a:p>
              <a:p>
                <a:pPr>
                  <a:lnSpc>
                    <a:spcPct val="150000"/>
                  </a:lnSpc>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r>
                            <a:rPr lang="en-US" b="0" i="1" smtClean="0">
                              <a:latin typeface="Cambria Math" panose="02040503050406030204" pitchFamily="18" charset="0"/>
                            </a:rPr>
                            <m:t>𝑇</m:t>
                          </m:r>
                        </m:sup>
                      </m:sSup>
                    </m:oMath>
                  </m:oMathPara>
                </a14:m>
                <a:endParaRPr lang="en-US" dirty="0"/>
              </a:p>
              <a:p>
                <a:pPr marL="285750" indent="-285750">
                  <a:lnSpc>
                    <a:spcPct val="150000"/>
                  </a:lnSpc>
                  <a:buFont typeface="Arial" panose="020B0604020202020204" pitchFamily="34" charset="0"/>
                  <a:buChar char="•"/>
                </a:pPr>
                <a:r>
                  <a:rPr lang="en-US" dirty="0"/>
                  <a:t>If the transformation matrix is unitary, the transformation is called unitary transform.</a:t>
                </a:r>
              </a:p>
              <a:p>
                <a:pPr>
                  <a:lnSpc>
                    <a:spcPct val="150000"/>
                  </a:lnSpc>
                </a:pPr>
                <a:endParaRPr lang="en-US" dirty="0"/>
              </a:p>
              <a:p>
                <a:endParaRPr lang="en-IN" dirty="0"/>
              </a:p>
            </p:txBody>
          </p:sp>
        </mc:Choice>
        <mc:Fallback xmlns="">
          <p:sp>
            <p:nvSpPr>
              <p:cNvPr id="3" name="TextBox 2">
                <a:extLst>
                  <a:ext uri="{FF2B5EF4-FFF2-40B4-BE49-F238E27FC236}">
                    <a16:creationId xmlns:a16="http://schemas.microsoft.com/office/drawing/2014/main" id="{1E01FE5D-29A0-4C99-9A60-95C7B80059C1}"/>
                  </a:ext>
                </a:extLst>
              </p:cNvPr>
              <p:cNvSpPr txBox="1">
                <a:spLocks noRot="1" noChangeAspect="1" noMove="1" noResize="1" noEditPoints="1" noAdjustHandles="1" noChangeArrowheads="1" noChangeShapeType="1" noTextEdit="1"/>
              </p:cNvSpPr>
              <p:nvPr/>
            </p:nvSpPr>
            <p:spPr>
              <a:xfrm>
                <a:off x="1049507" y="1908698"/>
                <a:ext cx="10855448" cy="4108817"/>
              </a:xfrm>
              <a:prstGeom prst="rect">
                <a:avLst/>
              </a:prstGeom>
              <a:blipFill>
                <a:blip r:embed="rId4"/>
                <a:stretch>
                  <a:fillRect l="-337" r="-618"/>
                </a:stretch>
              </a:blipFill>
            </p:spPr>
            <p:txBody>
              <a:bodyPr/>
              <a:lstStyle/>
              <a:p>
                <a:r>
                  <a:rPr lang="en-IN">
                    <a:noFill/>
                  </a:rPr>
                  <a:t> </a:t>
                </a:r>
              </a:p>
            </p:txBody>
          </p:sp>
        </mc:Fallback>
      </mc:AlternateContent>
    </p:spTree>
    <p:extLst>
      <p:ext uri="{BB962C8B-B14F-4D97-AF65-F5344CB8AC3E}">
        <p14:creationId xmlns:p14="http://schemas.microsoft.com/office/powerpoint/2010/main" val="3805514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2572582" cy="461665"/>
          </a:xfrm>
          <a:prstGeom prst="rect">
            <a:avLst/>
          </a:prstGeom>
          <a:noFill/>
        </p:spPr>
        <p:txBody>
          <a:bodyPr wrap="square" rtlCol="0">
            <a:spAutoFit/>
          </a:bodyPr>
          <a:lstStyle/>
          <a:p>
            <a:r>
              <a:rPr lang="en-US" sz="2400" dirty="0"/>
              <a:t>Image Transforms: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667786F-B0E8-4650-8ED6-330052430F24}"/>
                  </a:ext>
                </a:extLst>
              </p:cNvPr>
              <p:cNvSpPr txBox="1"/>
              <p:nvPr/>
            </p:nvSpPr>
            <p:spPr>
              <a:xfrm>
                <a:off x="1049507" y="2041864"/>
                <a:ext cx="10304293" cy="4420569"/>
              </a:xfrm>
              <a:prstGeom prst="rect">
                <a:avLst/>
              </a:prstGeom>
              <a:noFill/>
            </p:spPr>
            <p:txBody>
              <a:bodyPr wrap="square" rtlCol="0">
                <a:spAutoFit/>
              </a:bodyPr>
              <a:lstStyle/>
              <a:p>
                <a:r>
                  <a:rPr lang="en-US" dirty="0"/>
                  <a:t>A </a:t>
                </a:r>
                <a:r>
                  <a:rPr lang="en-US" dirty="0" err="1"/>
                  <a:t>unitay</a:t>
                </a:r>
                <a:r>
                  <a:rPr lang="en-US" dirty="0"/>
                  <a:t> transformation for  N length 1D sequence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IN" dirty="0"/>
                  <a:t> is given by,</a:t>
                </a: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IN" i="1" smtClean="0">
                          <a:latin typeface="Cambria Math" panose="02040503050406030204" pitchFamily="18" charset="0"/>
                        </a:rPr>
                        <m:t>=</m:t>
                      </m:r>
                      <m:r>
                        <a:rPr lang="en-US" b="1" i="1" smtClean="0">
                          <a:latin typeface="Cambria Math" panose="02040503050406030204" pitchFamily="18" charset="0"/>
                        </a:rPr>
                        <m:t>𝑨𝒖</m:t>
                      </m:r>
                    </m:oMath>
                  </m:oMathPara>
                </a14:m>
                <a:endParaRPr lang="en-IN" b="1" dirty="0"/>
              </a:p>
              <a:p>
                <a:endParaRPr lang="en-IN" b="1"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d>
                        <m:dPr>
                          <m:ctrlPr>
                            <a:rPr lang="en-US"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−1</m:t>
                          </m:r>
                        </m:sup>
                        <m:e>
                          <m:r>
                            <a:rPr lang="en-US" b="0" i="1" smtClean="0">
                              <a:latin typeface="Cambria Math" panose="02040503050406030204" pitchFamily="18" charset="0"/>
                            </a:rPr>
                            <m:t>𝑎</m:t>
                          </m:r>
                          <m:d>
                            <m:dPr>
                              <m:ctrlPr>
                                <a:rPr lang="en-US"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e>
                      </m:nary>
                      <m:r>
                        <a:rPr lang="en-US" b="0" i="1"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oMath>
                  </m:oMathPara>
                </a14:m>
                <a:endParaRPr lang="en-US" b="0" i="1" dirty="0">
                  <a:ea typeface="Cambria Math" panose="02040503050406030204" pitchFamily="18" charset="0"/>
                </a:endParaRPr>
              </a:p>
              <a:p>
                <a:endParaRPr lang="en-IN" i="1" dirty="0"/>
              </a:p>
              <a:p>
                <a:pPr algn="ctr"/>
                <a14:m>
                  <m:oMathPara xmlns:m="http://schemas.openxmlformats.org/officeDocument/2006/math">
                    <m:oMathParaPr>
                      <m:jc m:val="left"/>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i="1">
                              <a:latin typeface="Cambria Math" panose="02040503050406030204" pitchFamily="18" charset="0"/>
                            </a:rPr>
                            <m:t>𝑇</m:t>
                          </m:r>
                        </m:sup>
                      </m:sSup>
                      <m:r>
                        <a:rPr lang="en-US" b="1" i="1" smtClean="0">
                          <a:latin typeface="Cambria Math" panose="02040503050406030204" pitchFamily="18" charset="0"/>
                        </a:rPr>
                        <m:t>   </m:t>
                      </m:r>
                      <m:r>
                        <a:rPr lang="en-US" b="1" i="1" smtClean="0">
                          <a:latin typeface="Cambria Math" panose="02040503050406030204" pitchFamily="18" charset="0"/>
                        </a:rPr>
                        <m:t>𝒂𝒏𝒅</m:t>
                      </m:r>
                      <m:r>
                        <a:rPr lang="en-US" b="1" i="1" smtClean="0">
                          <a:latin typeface="Cambria Math" panose="02040503050406030204" pitchFamily="18" charset="0"/>
                        </a:rPr>
                        <m:t>  </m:t>
                      </m:r>
                      <m:r>
                        <a:rPr lang="en-US" b="1" i="1" smtClean="0">
                          <a:latin typeface="Cambria Math" panose="02040503050406030204" pitchFamily="18" charset="0"/>
                        </a:rPr>
                        <m:t>𝒖</m:t>
                      </m:r>
                      <m:r>
                        <a:rPr lang="en-IN"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i="1">
                              <a:latin typeface="Cambria Math" panose="02040503050406030204" pitchFamily="18" charset="0"/>
                            </a:rPr>
                            <m:t>𝑇</m:t>
                          </m:r>
                        </m:sup>
                      </m:sSup>
                      <m:r>
                        <a:rPr lang="en-US" b="1" i="1" smtClean="0">
                          <a:latin typeface="Cambria Math" panose="02040503050406030204" pitchFamily="18" charset="0"/>
                        </a:rPr>
                        <m:t>𝒗</m:t>
                      </m:r>
                    </m:oMath>
                  </m:oMathPara>
                </a14:m>
                <a:endParaRPr lang="en-IN" b="1" dirty="0"/>
              </a:p>
              <a:p>
                <a:pPr algn="ctr"/>
                <a:endParaRPr lang="en-IN" b="1"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d>
                        <m:dPr>
                          <m:ctrlPr>
                            <a:rPr lang="en-US" i="1">
                              <a:latin typeface="Cambria Math" panose="02040503050406030204" pitchFamily="18" charset="0"/>
                            </a:rPr>
                          </m:ctrlPr>
                        </m:dPr>
                        <m:e>
                          <m:r>
                            <a:rPr lang="en-US" b="0" i="1" smtClean="0">
                              <a:latin typeface="Cambria Math" panose="02040503050406030204" pitchFamily="18" charset="0"/>
                            </a:rPr>
                            <m:t>𝑛</m:t>
                          </m:r>
                        </m:e>
                      </m:d>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𝑛</m:t>
                              </m:r>
                            </m:e>
                          </m:d>
                          <m:r>
                            <a:rPr lang="en-US" b="0" i="1" smtClean="0">
                              <a:latin typeface="Cambria Math" panose="02040503050406030204" pitchFamily="18" charset="0"/>
                            </a:rPr>
                            <m:t>𝑣</m:t>
                          </m:r>
                          <m:r>
                            <a:rPr lang="en-US" i="1">
                              <a:latin typeface="Cambria Math" panose="02040503050406030204" pitchFamily="18" charset="0"/>
                            </a:rPr>
                            <m:t>(</m:t>
                          </m:r>
                          <m:r>
                            <a:rPr lang="en-US" b="0" i="1" smtClean="0">
                              <a:latin typeface="Cambria Math" panose="02040503050406030204" pitchFamily="18" charset="0"/>
                            </a:rPr>
                            <m:t>𝑘</m:t>
                          </m:r>
                          <m:r>
                            <a:rPr lang="en-US" i="1">
                              <a:latin typeface="Cambria Math" panose="02040503050406030204" pitchFamily="18" charset="0"/>
                            </a:rPr>
                            <m:t>)</m:t>
                          </m:r>
                        </m:e>
                      </m:nary>
                      <m:r>
                        <a:rPr lang="en-US" i="1">
                          <a:latin typeface="Cambria Math" panose="02040503050406030204" pitchFamily="18" charset="0"/>
                        </a:rPr>
                        <m:t>                       0</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−1</m:t>
                      </m:r>
                    </m:oMath>
                  </m:oMathPara>
                </a14:m>
                <a:endParaRPr lang="en-US" i="1" dirty="0">
                  <a:ea typeface="Cambria Math" panose="02040503050406030204" pitchFamily="18" charset="0"/>
                </a:endParaRPr>
              </a:p>
              <a:p>
                <a:pPr algn="ctr"/>
                <a:endParaRPr lang="en-IN" b="1" dirty="0"/>
              </a:p>
              <a:p>
                <a:pPr algn="ctr"/>
                <a:r>
                  <a:rPr lang="en-IN" b="1" dirty="0"/>
                  <a:t>                                                                                             </a:t>
                </a:r>
                <a:r>
                  <a:rPr lang="en-IN" dirty="0"/>
                  <a:t>Series representation of the sequence </a:t>
                </a:r>
                <a14:m>
                  <m:oMath xmlns:m="http://schemas.openxmlformats.org/officeDocument/2006/math">
                    <m:r>
                      <a:rPr lang="en-US" b="0" i="1">
                        <a:latin typeface="Cambria Math" panose="02040503050406030204" pitchFamily="18" charset="0"/>
                      </a:rPr>
                      <m:t>𝑢</m:t>
                    </m:r>
                    <m:d>
                      <m:dPr>
                        <m:ctrlPr>
                          <a:rPr lang="en-US" b="0" i="1">
                            <a:latin typeface="Cambria Math" panose="02040503050406030204" pitchFamily="18" charset="0"/>
                          </a:rPr>
                        </m:ctrlPr>
                      </m:dPr>
                      <m:e>
                        <m:r>
                          <a:rPr lang="en-US" b="0" i="1">
                            <a:latin typeface="Cambria Math" panose="02040503050406030204" pitchFamily="18" charset="0"/>
                          </a:rPr>
                          <m:t>𝑛</m:t>
                        </m:r>
                      </m:e>
                    </m:d>
                  </m:oMath>
                </a14:m>
                <a:endParaRPr lang="en-US" dirty="0"/>
              </a:p>
              <a:p>
                <a:pPr algn="ctr"/>
                <a:endParaRPr lang="en-US" dirty="0"/>
              </a:p>
              <a:p>
                <a:r>
                  <a:rPr lang="en-IN" dirty="0"/>
                  <a:t>The columns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r>
                          <a:rPr lang="en-US" i="1">
                            <a:latin typeface="Cambria Math" panose="02040503050406030204" pitchFamily="18" charset="0"/>
                          </a:rPr>
                          <m:t>𝑇</m:t>
                        </m:r>
                      </m:sup>
                    </m:sSup>
                  </m:oMath>
                </a14:m>
                <a:r>
                  <a:rPr lang="en-IN" b="1" dirty="0"/>
                  <a:t>, </a:t>
                </a:r>
                <a:r>
                  <a:rPr lang="en-IN" dirty="0" err="1"/>
                  <a:t>i.e</a:t>
                </a:r>
                <a:r>
                  <a:rPr lang="en-IN" dirty="0"/>
                  <a:t>  </a:t>
                </a:r>
                <a14:m>
                  <m:oMath xmlns:m="http://schemas.openxmlformats.org/officeDocument/2006/math">
                    <m:sSub>
                      <m:sSubPr>
                        <m:ctrlPr>
                          <a:rPr lang="en-IN" i="1" smtClean="0">
                            <a:latin typeface="Cambria Math" panose="02040503050406030204" pitchFamily="18" charset="0"/>
                          </a:rPr>
                        </m:ctrlPr>
                      </m:sSubPr>
                      <m:e>
                        <m:sSup>
                          <m:sSupPr>
                            <m:ctrlPr>
                              <a:rPr lang="en-IN"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e>
                      <m:sub>
                        <m:r>
                          <a:rPr lang="en-US" b="0" i="1" smtClean="0">
                            <a:latin typeface="Cambria Math" panose="02040503050406030204" pitchFamily="18" charset="0"/>
                          </a:rPr>
                          <m:t>𝑘</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𝑛</m:t>
                            </m:r>
                          </m:e>
                        </m:d>
                        <m:r>
                          <a:rPr lang="en-US" i="1">
                            <a:latin typeface="Cambria Math" panose="02040503050406030204" pitchFamily="18" charset="0"/>
                          </a:rPr>
                          <m:t>, 0</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−1}</m:t>
                        </m:r>
                        <m:r>
                          <m:rPr>
                            <m:nor/>
                          </m:rPr>
                          <a:rPr lang="en-IN" dirty="0"/>
                          <m:t> </m:t>
                        </m:r>
                      </m:e>
                      <m:sup>
                        <m:r>
                          <a:rPr lang="en-US" b="0" i="1" smtClean="0">
                            <a:latin typeface="Cambria Math" panose="02040503050406030204" pitchFamily="18" charset="0"/>
                          </a:rPr>
                          <m:t>𝑇</m:t>
                        </m:r>
                      </m:sup>
                    </m:sSup>
                  </m:oMath>
                </a14:m>
                <a:r>
                  <a:rPr lang="en-IN" i="1" dirty="0"/>
                  <a:t> : basis vectors.</a:t>
                </a:r>
              </a:p>
            </p:txBody>
          </p:sp>
        </mc:Choice>
        <mc:Fallback xmlns="">
          <p:sp>
            <p:nvSpPr>
              <p:cNvPr id="4" name="TextBox 3">
                <a:extLst>
                  <a:ext uri="{FF2B5EF4-FFF2-40B4-BE49-F238E27FC236}">
                    <a16:creationId xmlns:a16="http://schemas.microsoft.com/office/drawing/2014/main" id="{9667786F-B0E8-4650-8ED6-330052430F24}"/>
                  </a:ext>
                </a:extLst>
              </p:cNvPr>
              <p:cNvSpPr txBox="1">
                <a:spLocks noRot="1" noChangeAspect="1" noMove="1" noResize="1" noEditPoints="1" noAdjustHandles="1" noChangeArrowheads="1" noChangeShapeType="1" noTextEdit="1"/>
              </p:cNvSpPr>
              <p:nvPr/>
            </p:nvSpPr>
            <p:spPr>
              <a:xfrm>
                <a:off x="1049507" y="2041864"/>
                <a:ext cx="10304293" cy="4420569"/>
              </a:xfrm>
              <a:prstGeom prst="rect">
                <a:avLst/>
              </a:prstGeom>
              <a:blipFill>
                <a:blip r:embed="rId4"/>
                <a:stretch>
                  <a:fillRect l="-473" t="-828" b="-1379"/>
                </a:stretch>
              </a:blipFill>
            </p:spPr>
            <p:txBody>
              <a:bodyPr/>
              <a:lstStyle/>
              <a:p>
                <a:r>
                  <a:rPr lang="en-IN">
                    <a:noFill/>
                  </a:rPr>
                  <a:t> </a:t>
                </a:r>
              </a:p>
            </p:txBody>
          </p:sp>
        </mc:Fallback>
      </mc:AlternateContent>
      <p:cxnSp>
        <p:nvCxnSpPr>
          <p:cNvPr id="7" name="Connector: Elbow 6">
            <a:extLst>
              <a:ext uri="{FF2B5EF4-FFF2-40B4-BE49-F238E27FC236}">
                <a16:creationId xmlns:a16="http://schemas.microsoft.com/office/drawing/2014/main" id="{5C225CD6-A90F-4E10-A3FB-600D3F42FB36}"/>
              </a:ext>
            </a:extLst>
          </p:cNvPr>
          <p:cNvCxnSpPr/>
          <p:nvPr/>
        </p:nvCxnSpPr>
        <p:spPr>
          <a:xfrm>
            <a:off x="5184559" y="5175682"/>
            <a:ext cx="1313895" cy="5415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4450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Basis vectors of orthogonal transforms </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14018F98-BEE9-4F86-8753-763F8575D966}"/>
              </a:ext>
            </a:extLst>
          </p:cNvPr>
          <p:cNvPicPr>
            <a:picLocks noChangeAspect="1"/>
          </p:cNvPicPr>
          <p:nvPr/>
        </p:nvPicPr>
        <p:blipFill>
          <a:blip r:embed="rId4"/>
          <a:stretch>
            <a:fillRect/>
          </a:stretch>
        </p:blipFill>
        <p:spPr>
          <a:xfrm>
            <a:off x="838200" y="1838997"/>
            <a:ext cx="6929761" cy="4722692"/>
          </a:xfrm>
          <a:prstGeom prst="rect">
            <a:avLst/>
          </a:prstGeom>
        </p:spPr>
      </p:pic>
      <p:sp>
        <p:nvSpPr>
          <p:cNvPr id="6" name="TextBox 5">
            <a:extLst>
              <a:ext uri="{FF2B5EF4-FFF2-40B4-BE49-F238E27FC236}">
                <a16:creationId xmlns:a16="http://schemas.microsoft.com/office/drawing/2014/main" id="{29D503A8-2433-4724-8667-04D1F6FB3FF5}"/>
              </a:ext>
            </a:extLst>
          </p:cNvPr>
          <p:cNvSpPr txBox="1"/>
          <p:nvPr/>
        </p:nvSpPr>
        <p:spPr>
          <a:xfrm>
            <a:off x="8380520" y="1997476"/>
            <a:ext cx="3266983" cy="369332"/>
          </a:xfrm>
          <a:prstGeom prst="rect">
            <a:avLst/>
          </a:prstGeom>
          <a:noFill/>
        </p:spPr>
        <p:txBody>
          <a:bodyPr wrap="square" rtlCol="0">
            <a:spAutoFit/>
          </a:bodyPr>
          <a:lstStyle/>
          <a:p>
            <a:r>
              <a:rPr lang="en-US" dirty="0"/>
              <a:t>Orthogonal Transforms: </a:t>
            </a:r>
            <a:endParaRPr lang="en-IN" dirty="0"/>
          </a:p>
        </p:txBody>
      </p:sp>
    </p:spTree>
    <p:extLst>
      <p:ext uri="{BB962C8B-B14F-4D97-AF65-F5344CB8AC3E}">
        <p14:creationId xmlns:p14="http://schemas.microsoft.com/office/powerpoint/2010/main" val="2498135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Basis vectors of orthogonal transforms </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8DDD3EC-FFFB-48D6-9AAD-CB0535444745}"/>
                  </a:ext>
                </a:extLst>
              </p:cNvPr>
              <p:cNvSpPr txBox="1"/>
              <p:nvPr/>
            </p:nvSpPr>
            <p:spPr>
              <a:xfrm>
                <a:off x="1049507" y="1855433"/>
                <a:ext cx="10515600" cy="4968540"/>
              </a:xfrm>
              <a:prstGeom prst="rect">
                <a:avLst/>
              </a:prstGeom>
              <a:noFill/>
            </p:spPr>
            <p:txBody>
              <a:bodyPr wrap="square" rtlCol="0">
                <a:spAutoFit/>
              </a:bodyPr>
              <a:lstStyle/>
              <a:p>
                <a:pPr>
                  <a:lnSpc>
                    <a:spcPct val="150000"/>
                  </a:lnSpc>
                </a:pPr>
                <a:r>
                  <a:rPr lang="en-US" dirty="0"/>
                  <a:t>The general orthogonal series expansion for an </a:t>
                </a:r>
                <a:r>
                  <a:rPr lang="en-US" i="1" dirty="0"/>
                  <a:t>N X N </a:t>
                </a:r>
                <a:r>
                  <a:rPr lang="en-US" dirty="0"/>
                  <a:t>image </a:t>
                </a:r>
                <a:r>
                  <a:rPr lang="en-US" i="1" dirty="0"/>
                  <a:t>u(</a:t>
                </a:r>
                <a:r>
                  <a:rPr lang="en-US" i="1" dirty="0" err="1"/>
                  <a:t>m,n</a:t>
                </a:r>
                <a:r>
                  <a:rPr lang="en-US" i="1" dirty="0"/>
                  <a:t>)</a:t>
                </a:r>
                <a:r>
                  <a:rPr lang="en-US" dirty="0"/>
                  <a:t> is a pair of transformation of the form </a:t>
                </a:r>
              </a:p>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𝑚</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−1</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−1</m:t>
                              </m:r>
                            </m:sup>
                            <m:e>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e>
                          </m:nary>
                        </m:e>
                      </m:nary>
                    </m:oMath>
                  </m:oMathPara>
                </a14:m>
                <a:endParaRPr lang="en-IN" dirty="0"/>
              </a:p>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d>
                        <m:dPr>
                          <m:ctrlPr>
                            <a:rPr lang="en-US" i="1">
                              <a:latin typeface="Cambria Math" panose="02040503050406030204" pitchFamily="18" charset="0"/>
                            </a:rPr>
                          </m:ctrlPr>
                        </m:dPr>
                        <m:e>
                          <m:r>
                            <a:rPr lang="en-US" b="0" i="1" smtClean="0">
                              <a:latin typeface="Cambria Math" panose="02040503050406030204" pitchFamily="18" charset="0"/>
                            </a:rPr>
                            <m:t>𝑚</m:t>
                          </m:r>
                          <m:r>
                            <a:rPr lang="en-US" i="1">
                              <a:latin typeface="Cambria Math" panose="02040503050406030204" pitchFamily="18" charset="0"/>
                            </a:rPr>
                            <m:t>,</m:t>
                          </m:r>
                          <m:r>
                            <a:rPr lang="en-US" b="0" i="1" smtClean="0">
                              <a:latin typeface="Cambria Math" panose="02040503050406030204" pitchFamily="18" charset="0"/>
                            </a:rPr>
                            <m:t>𝑛</m:t>
                          </m:r>
                        </m:e>
                      </m:d>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nary>
                            <m:naryPr>
                              <m:chr m:val="∑"/>
                              <m:ctrlPr>
                                <a:rPr lang="en-US" i="1">
                                  <a:latin typeface="Cambria Math" panose="02040503050406030204" pitchFamily="18" charset="0"/>
                                </a:rPr>
                              </m:ctrlPr>
                            </m:naryPr>
                            <m:sub>
                              <m:r>
                                <a:rPr lang="en-US" b="0" i="1" smtClean="0">
                                  <a:latin typeface="Cambria Math" panose="02040503050406030204" pitchFamily="18" charset="0"/>
                                </a:rPr>
                                <m:t>𝑙</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𝑙</m:t>
                                  </m:r>
                                </m:e>
                              </m:d>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e>
                                <m:sup>
                                  <m:r>
                                    <a:rPr lang="en-US" b="0" i="1" smtClean="0">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r>
                                <a:rPr lang="en-US" i="1">
                                  <a:latin typeface="Cambria Math" panose="02040503050406030204" pitchFamily="18" charset="0"/>
                                </a:rPr>
                                <m:t>                                                  0</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−1</m:t>
                              </m:r>
                            </m:e>
                          </m:nary>
                        </m:e>
                      </m:nary>
                    </m:oMath>
                  </m:oMathPara>
                </a14:m>
                <a:endParaRPr lang="en-IN" dirty="0"/>
              </a:p>
              <a:p>
                <a:pPr lvl="3">
                  <a:lnSpc>
                    <a:spcPct val="15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sub>
                    </m:sSub>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oMath>
                </a14:m>
                <a:r>
                  <a:rPr lang="en-IN" dirty="0"/>
                  <a:t>: image transform, set of complete orthonormal discrete basis functions satisfying the orthonormality and completeness property.</a:t>
                </a:r>
              </a:p>
              <a:p>
                <a:pPr lvl="3">
                  <a:lnSpc>
                    <a:spcPct val="150000"/>
                  </a:lnSpc>
                </a:pPr>
                <a:endParaRPr lang="en-IN" dirty="0"/>
              </a:p>
              <a:p>
                <a:pPr marL="742950" lvl="1" indent="-285750">
                  <a:lnSpc>
                    <a:spcPct val="150000"/>
                  </a:lnSpc>
                  <a:buFont typeface="Arial" panose="020B0604020202020204" pitchFamily="34" charset="0"/>
                  <a:buChar char="•"/>
                </a:pPr>
                <a:r>
                  <a:rPr lang="en-IN" dirty="0"/>
                  <a:t>Orthonormality: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𝑚</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𝑎</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sub>
                            </m:sSub>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𝑎</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b>
                                </m:sSub>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r>
                              <a:rPr lang="en-US" b="0" i="1" smtClean="0">
                                <a:latin typeface="Cambria Math" panose="02040503050406030204" pitchFamily="18" charset="0"/>
                              </a:rPr>
                              <m:t>=</m:t>
                            </m:r>
                            <m:r>
                              <m:rPr>
                                <m:sty m:val="p"/>
                              </m:rPr>
                              <a:rPr lang="el-GR" b="0" i="1" smtClean="0">
                                <a:latin typeface="Cambria Math" panose="02040503050406030204" pitchFamily="18" charset="0"/>
                              </a:rPr>
                              <m:t>δ</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  </m:t>
                                </m:r>
                              </m:sup>
                            </m:sSup>
                            <m:r>
                              <a:rPr lang="en-US" b="0" i="1" smtClean="0">
                                <a:latin typeface="Cambria Math" panose="02040503050406030204" pitchFamily="18" charset="0"/>
                              </a:rPr>
                              <m:t>, </m:t>
                            </m:r>
                            <m:r>
                              <a:rPr lang="en-US" b="0" i="1" smtClean="0">
                                <a:latin typeface="Cambria Math" panose="02040503050406030204" pitchFamily="18" charset="0"/>
                              </a:rPr>
                              <m:t>𝑙</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m:t>
                                </m:r>
                              </m:sup>
                            </m:sSup>
                            <m:r>
                              <a:rPr lang="en-US" b="0" i="1" smtClean="0">
                                <a:latin typeface="Cambria Math" panose="02040503050406030204" pitchFamily="18" charset="0"/>
                              </a:rPr>
                              <m:t>)</m:t>
                            </m:r>
                          </m:e>
                        </m:nary>
                      </m:e>
                    </m:nary>
                  </m:oMath>
                </a14:m>
                <a:endParaRPr lang="en-IN" dirty="0"/>
              </a:p>
              <a:p>
                <a:pPr marL="742950" lvl="1" indent="-285750">
                  <a:lnSpc>
                    <a:spcPct val="150000"/>
                  </a:lnSpc>
                  <a:buFont typeface="Arial" panose="020B0604020202020204" pitchFamily="34" charset="0"/>
                  <a:buChar char="•"/>
                </a:pPr>
                <a:r>
                  <a:rPr lang="en-IN" dirty="0"/>
                  <a:t>Completeness:</a:t>
                </a:r>
                <a:r>
                  <a:rPr lang="en-US" dirty="0"/>
                  <a:t>                     </a:t>
                </a:r>
                <a14:m>
                  <m:oMath xmlns:m="http://schemas.openxmlformats.org/officeDocument/2006/math">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nary>
                          <m:naryPr>
                            <m:chr m:val="∑"/>
                            <m:ctrlPr>
                              <a:rPr lang="en-US" i="1">
                                <a:latin typeface="Cambria Math" panose="02040503050406030204" pitchFamily="18" charset="0"/>
                              </a:rPr>
                            </m:ctrlPr>
                          </m:naryPr>
                          <m:sub>
                            <m:r>
                              <a:rPr lang="en-US" b="0" i="1" smtClean="0">
                                <a:latin typeface="Cambria Math" panose="02040503050406030204" pitchFamily="18" charset="0"/>
                              </a:rPr>
                              <m:t>𝑙</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𝑎</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sub>
                            </m:sSub>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𝑎</m:t>
                                    </m:r>
                                  </m:e>
                                  <m:sub>
                                    <m:r>
                                      <a:rPr lang="en-US" i="1">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𝑙</m:t>
                                    </m:r>
                                  </m:sub>
                                </m:sSub>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𝑚</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𝑛</m:t>
                                </m:r>
                                <m:r>
                                  <a:rPr lang="en-US" b="0" i="1" smtClean="0">
                                    <a:latin typeface="Cambria Math" panose="02040503050406030204" pitchFamily="18" charset="0"/>
                                  </a:rPr>
                                  <m:t>′</m:t>
                                </m:r>
                              </m:e>
                            </m:d>
                            <m:r>
                              <a:rPr lang="en-US" i="1">
                                <a:latin typeface="Cambria Math" panose="02040503050406030204" pitchFamily="18" charset="0"/>
                              </a:rPr>
                              <m:t>=</m:t>
                            </m:r>
                            <m:r>
                              <m:rPr>
                                <m:sty m:val="p"/>
                              </m:rPr>
                              <a:rPr lang="el-GR" i="1">
                                <a:latin typeface="Cambria Math" panose="02040503050406030204" pitchFamily="18" charset="0"/>
                              </a:rPr>
                              <m:t>δ</m:t>
                            </m:r>
                            <m:r>
                              <a:rPr lang="en-US" i="1">
                                <a:latin typeface="Cambria Math" panose="02040503050406030204" pitchFamily="18" charset="0"/>
                              </a:rPr>
                              <m:t> (</m:t>
                            </m:r>
                            <m:r>
                              <a:rPr lang="en-US" b="0" i="1" smtClean="0">
                                <a:latin typeface="Cambria Math" panose="02040503050406030204" pitchFamily="18" charset="0"/>
                              </a:rPr>
                              <m:t>𝑚</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r>
                              <a:rPr lang="en-US" i="1">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e>
                        </m:nary>
                      </m:e>
                    </m:nary>
                  </m:oMath>
                </a14:m>
                <a:endParaRPr lang="en-IN" dirty="0"/>
              </a:p>
            </p:txBody>
          </p:sp>
        </mc:Choice>
        <mc:Fallback xmlns="">
          <p:sp>
            <p:nvSpPr>
              <p:cNvPr id="4" name="TextBox 3">
                <a:extLst>
                  <a:ext uri="{FF2B5EF4-FFF2-40B4-BE49-F238E27FC236}">
                    <a16:creationId xmlns:a16="http://schemas.microsoft.com/office/drawing/2014/main" id="{B8DDD3EC-FFFB-48D6-9AAD-CB0535444745}"/>
                  </a:ext>
                </a:extLst>
              </p:cNvPr>
              <p:cNvSpPr txBox="1">
                <a:spLocks noRot="1" noChangeAspect="1" noMove="1" noResize="1" noEditPoints="1" noAdjustHandles="1" noChangeArrowheads="1" noChangeShapeType="1" noTextEdit="1"/>
              </p:cNvSpPr>
              <p:nvPr/>
            </p:nvSpPr>
            <p:spPr>
              <a:xfrm>
                <a:off x="1049507" y="1855433"/>
                <a:ext cx="10515600" cy="4968540"/>
              </a:xfrm>
              <a:prstGeom prst="rect">
                <a:avLst/>
              </a:prstGeom>
              <a:blipFill>
                <a:blip r:embed="rId4"/>
                <a:stretch>
                  <a:fillRect l="-464" r="-348" b="-12761"/>
                </a:stretch>
              </a:blipFill>
            </p:spPr>
            <p:txBody>
              <a:bodyPr/>
              <a:lstStyle/>
              <a:p>
                <a:r>
                  <a:rPr lang="en-IN">
                    <a:noFill/>
                  </a:rPr>
                  <a:t> </a:t>
                </a:r>
              </a:p>
            </p:txBody>
          </p:sp>
        </mc:Fallback>
      </mc:AlternateContent>
    </p:spTree>
    <p:extLst>
      <p:ext uri="{BB962C8B-B14F-4D97-AF65-F5344CB8AC3E}">
        <p14:creationId xmlns:p14="http://schemas.microsoft.com/office/powerpoint/2010/main" val="39616605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Basis vectors of orthogonal transforms </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5BC7A1-B71E-4B6F-B56D-8FEB44955049}"/>
                  </a:ext>
                </a:extLst>
              </p:cNvPr>
              <p:cNvSpPr txBox="1"/>
              <p:nvPr/>
            </p:nvSpPr>
            <p:spPr>
              <a:xfrm>
                <a:off x="1295769" y="1953087"/>
                <a:ext cx="9978501" cy="4464812"/>
              </a:xfrm>
              <a:prstGeom prst="rect">
                <a:avLst/>
              </a:prstGeom>
              <a:noFill/>
            </p:spPr>
            <p:txBody>
              <a:bodyPr wrap="square" rtlCol="0">
                <a:spAutoFit/>
              </a:bodyPr>
              <a:lstStyle/>
              <a:p>
                <a:pPr>
                  <a:lnSpc>
                    <a:spcPct val="150000"/>
                  </a:lnSpc>
                </a:pPr>
                <a14:m>
                  <m:oMath xmlns:m="http://schemas.openxmlformats.org/officeDocument/2006/math">
                    <m:r>
                      <a:rPr lang="en-US"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d>
                  </m:oMath>
                </a14:m>
                <a:r>
                  <a:rPr lang="en-IN" dirty="0"/>
                  <a:t>: transformed coefficients, and </a:t>
                </a:r>
                <a:r>
                  <a:rPr lang="en-IN" b="1" dirty="0"/>
                  <a:t>V</a:t>
                </a:r>
                <a14:m>
                  <m:oMath xmlns:m="http://schemas.openxmlformats.org/officeDocument/2006/math">
                    <m:r>
                      <a:rPr lang="el-GR"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oMath>
                </a14:m>
                <a:r>
                  <a:rPr lang="en-IN" dirty="0"/>
                  <a:t> : transformed images.</a:t>
                </a:r>
              </a:p>
              <a:p>
                <a:pPr>
                  <a:lnSpc>
                    <a:spcPct val="150000"/>
                  </a:lnSpc>
                </a:pPr>
                <a:endParaRPr lang="en-IN" dirty="0"/>
              </a:p>
              <a:p>
                <a:pPr>
                  <a:lnSpc>
                    <a:spcPct val="150000"/>
                  </a:lnSpc>
                </a:pPr>
                <a:r>
                  <a:rPr lang="en-IN" dirty="0"/>
                  <a:t>Orthonormality :  assures any truncated series expansion of the form </a:t>
                </a:r>
              </a:p>
              <a:p>
                <a:pPr lvl="4">
                  <a:lnSpc>
                    <a:spcPct val="150000"/>
                  </a:lnSpc>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𝑄</m:t>
                          </m:r>
                        </m:sub>
                      </m:sSub>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r>
                        <a:rPr lang="en-US" i="1" smtClean="0">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𝑃</m:t>
                          </m:r>
                          <m:r>
                            <a:rPr lang="en-US" i="1">
                              <a:latin typeface="Cambria Math" panose="02040503050406030204" pitchFamily="18" charset="0"/>
                            </a:rPr>
                            <m:t>−1</m:t>
                          </m:r>
                        </m:sup>
                        <m:e>
                          <m:nary>
                            <m:naryPr>
                              <m:chr m:val="∑"/>
                              <m:ctrlPr>
                                <a:rPr lang="en-US" i="1">
                                  <a:latin typeface="Cambria Math" panose="02040503050406030204" pitchFamily="18" charset="0"/>
                                </a:rPr>
                              </m:ctrlPr>
                            </m:naryPr>
                            <m:sub>
                              <m:r>
                                <a:rPr lang="en-US" b="0" i="1" smtClean="0">
                                  <a:latin typeface="Cambria Math" panose="02040503050406030204" pitchFamily="18" charset="0"/>
                                </a:rPr>
                                <m:t>𝑙</m:t>
                              </m:r>
                              <m:r>
                                <a:rPr lang="en-US" i="1">
                                  <a:latin typeface="Cambria Math" panose="02040503050406030204" pitchFamily="18" charset="0"/>
                                </a:rPr>
                                <m:t>=0</m:t>
                              </m:r>
                            </m:sub>
                            <m:sup>
                              <m:r>
                                <a:rPr lang="en-US" b="0" i="1" smtClean="0">
                                  <a:latin typeface="Cambria Math" panose="02040503050406030204" pitchFamily="18" charset="0"/>
                                </a:rPr>
                                <m:t>𝑄</m:t>
                              </m:r>
                              <m:r>
                                <a:rPr lang="en-US" i="1">
                                  <a:latin typeface="Cambria Math" panose="02040503050406030204" pitchFamily="18" charset="0"/>
                                </a:rPr>
                                <m:t>−1</m:t>
                              </m:r>
                            </m:sup>
                            <m:e>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d>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sub>
                                  </m:sSub>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r>
                                <a:rPr lang="en-US" i="1">
                                  <a:latin typeface="Cambria Math" panose="02040503050406030204" pitchFamily="18" charset="0"/>
                                </a:rPr>
                                <m:t>                                                  </m:t>
                              </m:r>
                              <m:r>
                                <a:rPr lang="en-US" b="0" i="1" smtClean="0">
                                  <a:latin typeface="Cambria Math" panose="02040503050406030204" pitchFamily="18" charset="0"/>
                                </a:rPr>
                                <m:t>𝑃</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e>
                          </m:nary>
                        </m:e>
                      </m:nary>
                    </m:oMath>
                  </m:oMathPara>
                </a14:m>
                <a:endParaRPr lang="en-IN" dirty="0"/>
              </a:p>
              <a:p>
                <a:pPr>
                  <a:lnSpc>
                    <a:spcPct val="150000"/>
                  </a:lnSpc>
                </a:pPr>
                <a:r>
                  <a:rPr lang="en-IN" dirty="0"/>
                  <a:t> minimize the sum of square error,</a:t>
                </a:r>
              </a:p>
              <a:p>
                <a:pPr lvl="4" algn="ctr">
                  <a:lnSpc>
                    <a:spcPct val="150000"/>
                  </a:lnSpc>
                </a:pPr>
                <a14:m>
                  <m:oMathPara xmlns:m="http://schemas.openxmlformats.org/officeDocument/2006/math">
                    <m:oMathParaPr>
                      <m:jc m:val="left"/>
                    </m:oMathParaPr>
                    <m:oMath xmlns:m="http://schemas.openxmlformats.org/officeDocument/2006/math">
                      <m:sSup>
                        <m:sSupPr>
                          <m:ctrlPr>
                            <a:rPr lang="en-IN" i="1" smtClean="0">
                              <a:latin typeface="Cambria Math" panose="02040503050406030204" pitchFamily="18" charset="0"/>
                            </a:rPr>
                          </m:ctrlPr>
                        </m:sSupPr>
                        <m:e>
                          <m:sSub>
                            <m:sSubPr>
                              <m:ctrlPr>
                                <a:rPr lang="en-IN" i="1" smtClean="0">
                                  <a:latin typeface="Cambria Math" panose="02040503050406030204" pitchFamily="18" charset="0"/>
                                </a:rPr>
                              </m:ctrlPr>
                            </m:sSubPr>
                            <m:e>
                              <m:r>
                                <m:rPr>
                                  <m:sty m:val="p"/>
                                </m:rPr>
                                <a:rPr lang="el-GR" i="1">
                                  <a:latin typeface="Cambria Math" panose="02040503050406030204" pitchFamily="18" charset="0"/>
                                </a:rPr>
                                <m:t>σ</m:t>
                              </m:r>
                            </m:e>
                            <m:sub>
                              <m:r>
                                <a:rPr lang="en-US" b="0" i="1" smtClean="0">
                                  <a:latin typeface="Cambria Math" panose="02040503050406030204" pitchFamily="18" charset="0"/>
                                </a:rPr>
                                <m:t>𝑒</m:t>
                              </m:r>
                            </m:sub>
                          </m:sSub>
                        </m:e>
                        <m:sup>
                          <m:r>
                            <a:rPr lang="en-US" b="0" i="1" smtClean="0">
                              <a:latin typeface="Cambria Math" panose="02040503050406030204" pitchFamily="18" charset="0"/>
                            </a:rPr>
                            <m:t>2</m:t>
                          </m:r>
                        </m:sup>
                      </m:sSup>
                      <m:r>
                        <a:rPr lang="en-IN"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𝑚</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𝑄</m:t>
                                      </m:r>
                                    </m:sub>
                                  </m:sSub>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e>
                          </m:nary>
                        </m:e>
                      </m:nary>
                    </m:oMath>
                  </m:oMathPara>
                </a14:m>
                <a:endParaRPr lang="en-IN" dirty="0"/>
              </a:p>
              <a:p>
                <a:pPr>
                  <a:lnSpc>
                    <a:spcPct val="150000"/>
                  </a:lnSpc>
                </a:pPr>
                <a:r>
                  <a:rPr lang="en-IN" dirty="0"/>
                  <a:t> Completeness : assures </a:t>
                </a:r>
                <a14:m>
                  <m:oMath xmlns:m="http://schemas.openxmlformats.org/officeDocument/2006/math">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m:rPr>
                                <m:sty m:val="p"/>
                              </m:rPr>
                              <a:rPr lang="el-GR" i="1">
                                <a:latin typeface="Cambria Math" panose="02040503050406030204" pitchFamily="18" charset="0"/>
                              </a:rPr>
                              <m:t>σ</m:t>
                            </m:r>
                          </m:e>
                          <m:sub>
                            <m:r>
                              <a:rPr lang="en-US" i="1">
                                <a:latin typeface="Cambria Math" panose="02040503050406030204" pitchFamily="18" charset="0"/>
                              </a:rPr>
                              <m:t>𝑒</m:t>
                            </m:r>
                          </m:sub>
                        </m:sSub>
                      </m:e>
                      <m:sup>
                        <m:r>
                          <a:rPr lang="en-US" i="1">
                            <a:latin typeface="Cambria Math" panose="02040503050406030204" pitchFamily="18" charset="0"/>
                          </a:rPr>
                          <m:t>2</m:t>
                        </m:r>
                      </m:sup>
                    </m:sSup>
                  </m:oMath>
                </a14:m>
                <a:r>
                  <a:rPr lang="en-IN" dirty="0"/>
                  <a:t> is zero for </a:t>
                </a:r>
                <a:r>
                  <a:rPr lang="en-IN" i="1" dirty="0"/>
                  <a:t>P=Q=N</a:t>
                </a:r>
              </a:p>
            </p:txBody>
          </p:sp>
        </mc:Choice>
        <mc:Fallback xmlns="">
          <p:sp>
            <p:nvSpPr>
              <p:cNvPr id="7" name="TextBox 6">
                <a:extLst>
                  <a:ext uri="{FF2B5EF4-FFF2-40B4-BE49-F238E27FC236}">
                    <a16:creationId xmlns:a16="http://schemas.microsoft.com/office/drawing/2014/main" id="{5D5BC7A1-B71E-4B6F-B56D-8FEB44955049}"/>
                  </a:ext>
                </a:extLst>
              </p:cNvPr>
              <p:cNvSpPr txBox="1">
                <a:spLocks noRot="1" noChangeAspect="1" noMove="1" noResize="1" noEditPoints="1" noAdjustHandles="1" noChangeArrowheads="1" noChangeShapeType="1" noTextEdit="1"/>
              </p:cNvSpPr>
              <p:nvPr/>
            </p:nvSpPr>
            <p:spPr>
              <a:xfrm>
                <a:off x="1295769" y="1953087"/>
                <a:ext cx="9978501" cy="4464812"/>
              </a:xfrm>
              <a:prstGeom prst="rect">
                <a:avLst/>
              </a:prstGeom>
              <a:blipFill>
                <a:blip r:embed="rId4"/>
                <a:stretch>
                  <a:fillRect l="-550" b="-1228"/>
                </a:stretch>
              </a:blipFill>
            </p:spPr>
            <p:txBody>
              <a:bodyPr/>
              <a:lstStyle/>
              <a:p>
                <a:r>
                  <a:rPr lang="en-IN">
                    <a:noFill/>
                  </a:rPr>
                  <a:t> </a:t>
                </a:r>
              </a:p>
            </p:txBody>
          </p:sp>
        </mc:Fallback>
      </mc:AlternateContent>
    </p:spTree>
    <p:extLst>
      <p:ext uri="{BB962C8B-B14F-4D97-AF65-F5344CB8AC3E}">
        <p14:creationId xmlns:p14="http://schemas.microsoft.com/office/powerpoint/2010/main" val="133786233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Separable Unitary Transforms: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D3495B-92E4-48F6-B2EB-BCFD5F275146}"/>
                  </a:ext>
                </a:extLst>
              </p:cNvPr>
              <p:cNvSpPr txBox="1"/>
              <p:nvPr/>
            </p:nvSpPr>
            <p:spPr>
              <a:xfrm>
                <a:off x="1047565" y="2068497"/>
                <a:ext cx="10875146" cy="1511696"/>
              </a:xfrm>
              <a:prstGeom prst="rect">
                <a:avLst/>
              </a:prstGeom>
              <a:noFill/>
            </p:spPr>
            <p:txBody>
              <a:bodyPr wrap="square" rtlCol="0">
                <a:spAutoFit/>
              </a:bodyPr>
              <a:lstStyle/>
              <a:p>
                <a:r>
                  <a:rPr lang="en-US" dirty="0"/>
                  <a:t># of Computations for</a:t>
                </a:r>
              </a:p>
              <a:p>
                <a:pPr algn="ctr"/>
                <a:r>
                  <a:rPr lang="en-US" dirty="0"/>
                  <a:t>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𝑚</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sub>
                            </m:sSub>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r>
                              <a:rPr lang="en-US" i="1">
                                <a:latin typeface="Cambria Math" panose="02040503050406030204" pitchFamily="18" charset="0"/>
                              </a:rPr>
                              <m:t>                                                  </m:t>
                            </m:r>
                          </m:e>
                        </m:nary>
                      </m:e>
                    </m:nary>
                  </m:oMath>
                </a14:m>
                <a:endParaRPr lang="en-IN" i="1" dirty="0">
                  <a:latin typeface="Cambria Math" panose="02040503050406030204" pitchFamily="18" charset="0"/>
                </a:endParaRPr>
              </a:p>
              <a:p>
                <a:r>
                  <a:rPr lang="en-IN" dirty="0">
                    <a:latin typeface="Cambria Math" panose="02040503050406030204" pitchFamily="18" charset="0"/>
                  </a:rPr>
                  <a:t>is </a:t>
                </a:r>
                <a14:m>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4</m:t>
                        </m:r>
                      </m:sup>
                    </m:sSup>
                    <m:r>
                      <a:rPr lang="en-US" b="0" i="1" smtClean="0">
                        <a:latin typeface="Cambria Math" panose="02040503050406030204" pitchFamily="18" charset="0"/>
                      </a:rPr>
                      <m:t>)</m:t>
                    </m:r>
                  </m:oMath>
                </a14:m>
                <a:r>
                  <a:rPr lang="en-IN" dirty="0">
                    <a:latin typeface="Cambria Math" panose="02040503050406030204" pitchFamily="18" charset="0"/>
                  </a:rPr>
                  <a:t>, and can be reduced to </a:t>
                </a:r>
                <a14:m>
                  <m:oMath xmlns:m="http://schemas.openxmlformats.org/officeDocument/2006/math">
                    <m:r>
                      <a:rPr lang="en-US" i="1">
                        <a:latin typeface="Cambria Math" panose="02040503050406030204" pitchFamily="18" charset="0"/>
                      </a:rPr>
                      <m:t>𝑜</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b="0" i="1" smtClean="0">
                            <a:latin typeface="Cambria Math" panose="02040503050406030204" pitchFamily="18" charset="0"/>
                          </a:rPr>
                          <m:t>3</m:t>
                        </m:r>
                      </m:sup>
                    </m:sSup>
                    <m:r>
                      <a:rPr lang="en-US" i="1">
                        <a:latin typeface="Cambria Math" panose="02040503050406030204" pitchFamily="18" charset="0"/>
                      </a:rPr>
                      <m:t>)</m:t>
                    </m:r>
                  </m:oMath>
                </a14:m>
                <a:r>
                  <a:rPr lang="en-IN" dirty="0">
                    <a:latin typeface="Cambria Math" panose="02040503050406030204" pitchFamily="18" charset="0"/>
                  </a:rPr>
                  <a:t> when the transformation is separable </a:t>
                </a:r>
                <a:r>
                  <a:rPr lang="en-IN" dirty="0" err="1">
                    <a:latin typeface="Cambria Math" panose="02040503050406030204" pitchFamily="18" charset="0"/>
                  </a:rPr>
                  <a:t>i.e</a:t>
                </a:r>
                <a:endParaRPr lang="en-IN" dirty="0">
                  <a:latin typeface="Cambria Math" panose="02040503050406030204" pitchFamily="18" charset="0"/>
                </a:endParaRPr>
              </a:p>
              <a:p>
                <a:endParaRPr lang="en-IN"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sub>
                    </m:sSub>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oMath>
                </a14:m>
                <a:r>
                  <a:rPr lang="en-IN" dirty="0">
                    <a:latin typeface="Cambria Math" panose="02040503050406030204" pitchFamily="18" charset="0"/>
                  </a:rPr>
                  <a:t>=</a:t>
                </a:r>
                <a14:m>
                  <m:oMath xmlns:m="http://schemas.openxmlformats.org/officeDocument/2006/math">
                    <m:sSub>
                      <m:sSubPr>
                        <m:ctrlPr>
                          <a:rPr lang="en-IN"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𝑘</m:t>
                        </m:r>
                      </m:sub>
                    </m:sSub>
                    <m:r>
                      <a:rPr lang="en-US" b="0" i="1" dirty="0" smtClean="0">
                        <a:latin typeface="Cambria Math" panose="02040503050406030204" pitchFamily="18" charset="0"/>
                      </a:rPr>
                      <m:t>(</m:t>
                    </m:r>
                    <m:r>
                      <a:rPr lang="en-US" b="0" i="1" dirty="0" smtClean="0">
                        <a:latin typeface="Cambria Math" panose="02040503050406030204" pitchFamily="18" charset="0"/>
                      </a:rPr>
                      <m:t>𝑚</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𝑙</m:t>
                        </m:r>
                      </m:sub>
                    </m:sSub>
                    <m:r>
                      <a:rPr lang="en-US" b="0"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𝑎</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𝑚</m:t>
                        </m:r>
                      </m:e>
                    </m:d>
                    <m:r>
                      <a:rPr lang="en-US" b="0" i="1" dirty="0" smtClean="0">
                        <a:latin typeface="Cambria Math" panose="02040503050406030204" pitchFamily="18" charset="0"/>
                      </a:rPr>
                      <m:t>𝑏</m:t>
                    </m:r>
                    <m:r>
                      <a:rPr lang="en-US" b="0" i="1" dirty="0" smtClean="0">
                        <a:latin typeface="Cambria Math" panose="02040503050406030204" pitchFamily="18" charset="0"/>
                      </a:rPr>
                      <m:t>(</m:t>
                    </m:r>
                    <m:r>
                      <a:rPr lang="en-US" b="0" i="1" dirty="0" smtClean="0">
                        <a:latin typeface="Cambria Math" panose="02040503050406030204" pitchFamily="18" charset="0"/>
                      </a:rPr>
                      <m:t>𝑙</m:t>
                    </m:r>
                    <m:r>
                      <a:rPr lang="en-US" b="0"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rPr>
                      <m:t>)</m:t>
                    </m:r>
                  </m:oMath>
                </a14:m>
                <a:r>
                  <a:rPr lang="en-IN" dirty="0">
                    <a:latin typeface="Cambria Math" panose="02040503050406030204" pitchFamily="18" charset="0"/>
                  </a:rPr>
                  <a:t>                       : </a:t>
                </a:r>
                <a:r>
                  <a:rPr lang="en-IN" b="1" dirty="0">
                    <a:latin typeface="Cambria Math" panose="02040503050406030204" pitchFamily="18" charset="0"/>
                  </a:rPr>
                  <a:t>A</a:t>
                </a:r>
                <a14:m>
                  <m:oMath xmlns:m="http://schemas.openxmlformats.org/officeDocument/2006/math">
                    <m:r>
                      <a:rPr lang="en-IN"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e>
                        </m:d>
                      </m:e>
                    </m:d>
                    <m:r>
                      <a:rPr lang="en-US" b="0" i="1" smtClean="0">
                        <a:latin typeface="Cambria Math" panose="02040503050406030204" pitchFamily="18" charset="0"/>
                      </a:rPr>
                      <m:t> </m:t>
                    </m:r>
                    <m:r>
                      <a:rPr lang="en-US" b="0" i="1" smtClean="0">
                        <a:latin typeface="Cambria Math" panose="02040503050406030204" pitchFamily="18" charset="0"/>
                      </a:rPr>
                      <m:t>𝑎𝑛𝑑</m:t>
                    </m:r>
                    <m:r>
                      <m:rPr>
                        <m:nor/>
                      </m:rPr>
                      <a:rPr lang="en-US" b="0" i="0" smtClean="0">
                        <a:latin typeface="Cambria Math" panose="02040503050406030204" pitchFamily="18" charset="0"/>
                      </a:rPr>
                      <m:t> </m:t>
                    </m:r>
                    <m:r>
                      <m:rPr>
                        <m:nor/>
                      </m:rPr>
                      <a:rPr lang="en-US" b="1" i="0" dirty="0" smtClean="0">
                        <a:latin typeface="Cambria Math" panose="02040503050406030204" pitchFamily="18" charset="0"/>
                      </a:rPr>
                      <m:t>B</m:t>
                    </m:r>
                    <m:r>
                      <a:rPr lang="en-IN"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𝑏</m:t>
                        </m:r>
                        <m:d>
                          <m:dPr>
                            <m:ctrlPr>
                              <a:rPr lang="en-US" i="1">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𝑛</m:t>
                            </m:r>
                          </m:e>
                        </m:d>
                      </m:e>
                    </m:d>
                  </m:oMath>
                </a14:m>
                <a:r>
                  <a:rPr lang="en-IN" dirty="0">
                    <a:latin typeface="Cambria Math" panose="02040503050406030204" pitchFamily="18" charset="0"/>
                  </a:rPr>
                  <a:t> are unitary, choose </a:t>
                </a:r>
                <a:r>
                  <a:rPr lang="en-IN" b="1" dirty="0">
                    <a:latin typeface="Cambria Math" panose="02040503050406030204" pitchFamily="18" charset="0"/>
                  </a:rPr>
                  <a:t> A</a:t>
                </a:r>
                <a:r>
                  <a:rPr lang="en-IN" dirty="0">
                    <a:latin typeface="Cambria Math" panose="02040503050406030204" pitchFamily="18" charset="0"/>
                  </a:rPr>
                  <a:t>=</a:t>
                </a:r>
                <a:r>
                  <a:rPr lang="en-IN" b="1" dirty="0">
                    <a:latin typeface="Cambria Math" panose="02040503050406030204" pitchFamily="18" charset="0"/>
                  </a:rPr>
                  <a:t>B</a:t>
                </a:r>
              </a:p>
            </p:txBody>
          </p:sp>
        </mc:Choice>
        <mc:Fallback xmlns="">
          <p:sp>
            <p:nvSpPr>
              <p:cNvPr id="3" name="TextBox 2">
                <a:extLst>
                  <a:ext uri="{FF2B5EF4-FFF2-40B4-BE49-F238E27FC236}">
                    <a16:creationId xmlns:a16="http://schemas.microsoft.com/office/drawing/2014/main" id="{FBD3495B-92E4-48F6-B2EB-BCFD5F275146}"/>
                  </a:ext>
                </a:extLst>
              </p:cNvPr>
              <p:cNvSpPr txBox="1">
                <a:spLocks noRot="1" noChangeAspect="1" noMove="1" noResize="1" noEditPoints="1" noAdjustHandles="1" noChangeArrowheads="1" noChangeShapeType="1" noTextEdit="1"/>
              </p:cNvSpPr>
              <p:nvPr/>
            </p:nvSpPr>
            <p:spPr>
              <a:xfrm>
                <a:off x="1047565" y="2068497"/>
                <a:ext cx="10875146" cy="1511696"/>
              </a:xfrm>
              <a:prstGeom prst="rect">
                <a:avLst/>
              </a:prstGeom>
              <a:blipFill>
                <a:blip r:embed="rId4"/>
                <a:stretch>
                  <a:fillRect l="-504" t="-10484" b="-4032"/>
                </a:stretch>
              </a:blipFill>
            </p:spPr>
            <p:txBody>
              <a:bodyPr/>
              <a:lstStyle/>
              <a:p>
                <a:r>
                  <a:rPr lang="en-IN">
                    <a:noFill/>
                  </a:rPr>
                  <a:t> </a:t>
                </a:r>
              </a:p>
            </p:txBody>
          </p:sp>
        </mc:Fallback>
      </mc:AlternateContent>
      <p:cxnSp>
        <p:nvCxnSpPr>
          <p:cNvPr id="10" name="Connector: Elbow 9">
            <a:extLst>
              <a:ext uri="{FF2B5EF4-FFF2-40B4-BE49-F238E27FC236}">
                <a16:creationId xmlns:a16="http://schemas.microsoft.com/office/drawing/2014/main" id="{F6735D7C-3DB4-44BE-9272-9DFD2E5180F1}"/>
              </a:ext>
            </a:extLst>
          </p:cNvPr>
          <p:cNvCxnSpPr>
            <a:cxnSpLocks/>
          </p:cNvCxnSpPr>
          <p:nvPr/>
        </p:nvCxnSpPr>
        <p:spPr>
          <a:xfrm>
            <a:off x="2405849" y="3568010"/>
            <a:ext cx="2041864" cy="28489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DF18FC1-995C-431F-AFBC-CC223AD3CB0F}"/>
              </a:ext>
            </a:extLst>
          </p:cNvPr>
          <p:cNvSpPr txBox="1"/>
          <p:nvPr/>
        </p:nvSpPr>
        <p:spPr>
          <a:xfrm>
            <a:off x="4545366" y="3719744"/>
            <a:ext cx="6365289" cy="369332"/>
          </a:xfrm>
          <a:prstGeom prst="rect">
            <a:avLst/>
          </a:prstGeom>
          <a:noFill/>
        </p:spPr>
        <p:txBody>
          <a:bodyPr wrap="square" rtlCol="0">
            <a:spAutoFit/>
          </a:bodyPr>
          <a:lstStyle/>
          <a:p>
            <a:r>
              <a:rPr lang="en-US" dirty="0"/>
              <a:t>One dimensional complete orthonormal sets of basis vectors.</a:t>
            </a:r>
            <a:endParaRPr lang="en-IN"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89E6C3C-BAAC-49C3-BBD5-7AFB96B208D4}"/>
                  </a:ext>
                </a:extLst>
              </p:cNvPr>
              <p:cNvSpPr txBox="1"/>
              <p:nvPr/>
            </p:nvSpPr>
            <p:spPr>
              <a:xfrm>
                <a:off x="1160015" y="4228627"/>
                <a:ext cx="9871969" cy="2758576"/>
              </a:xfrm>
              <a:prstGeom prst="rect">
                <a:avLst/>
              </a:prstGeom>
              <a:noFill/>
            </p:spPr>
            <p:txBody>
              <a:bodyPr wrap="square" rtlCol="0">
                <a:spAutoFit/>
              </a:bodyPr>
              <a:lstStyle/>
              <a:p>
                <a:r>
                  <a:rPr lang="en-US" dirty="0"/>
                  <a:t>The transformed image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oMath>
                </a14:m>
                <a:r>
                  <a:rPr lang="en-US" dirty="0"/>
                  <a:t>and the reconstructed image </a:t>
                </a:r>
                <a14:m>
                  <m:oMath xmlns:m="http://schemas.openxmlformats.org/officeDocument/2006/math">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r>
                      <a:rPr lang="en-US" i="1">
                        <a:latin typeface="Cambria Math" panose="02040503050406030204" pitchFamily="18" charset="0"/>
                      </a:rPr>
                      <m:t> </m:t>
                    </m:r>
                  </m:oMath>
                </a14:m>
                <a:r>
                  <a:rPr lang="en-US" dirty="0"/>
                  <a:t>would be: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𝑚</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r>
                                <a:rPr lang="en-US" i="1" dirty="0">
                                  <a:latin typeface="Cambria Math" panose="02040503050406030204" pitchFamily="18" charset="0"/>
                                </a:rPr>
                                <m:t>𝑎</m:t>
                              </m:r>
                              <m:d>
                                <m:dPr>
                                  <m:ctrlPr>
                                    <a:rPr lang="en-US" i="1" dirty="0">
                                      <a:latin typeface="Cambria Math" panose="02040503050406030204" pitchFamily="18" charset="0"/>
                                    </a:rPr>
                                  </m:ctrlPr>
                                </m:dPr>
                                <m:e>
                                  <m:r>
                                    <a:rPr lang="en-US" i="1" dirty="0">
                                      <a:latin typeface="Cambria Math" panose="02040503050406030204" pitchFamily="18" charset="0"/>
                                    </a:rPr>
                                    <m:t>𝑘</m:t>
                                  </m:r>
                                  <m:r>
                                    <a:rPr lang="en-US" i="1" dirty="0">
                                      <a:latin typeface="Cambria Math" panose="02040503050406030204" pitchFamily="18" charset="0"/>
                                    </a:rPr>
                                    <m:t>,</m:t>
                                  </m:r>
                                  <m:r>
                                    <a:rPr lang="en-US" i="1" dirty="0">
                                      <a:latin typeface="Cambria Math" panose="02040503050406030204" pitchFamily="18" charset="0"/>
                                    </a:rPr>
                                    <m:t>𝑚</m:t>
                                  </m:r>
                                </m:e>
                              </m:d>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e>
                              </m:d>
                              <m:r>
                                <a:rPr lang="en-US" i="1" dirty="0">
                                  <a:latin typeface="Cambria Math" panose="02040503050406030204" pitchFamily="18" charset="0"/>
                                </a:rPr>
                                <m:t>𝑎</m:t>
                              </m:r>
                              <m:d>
                                <m:dPr>
                                  <m:ctrlPr>
                                    <a:rPr lang="en-US" i="1" dirty="0">
                                      <a:latin typeface="Cambria Math" panose="02040503050406030204" pitchFamily="18" charset="0"/>
                                    </a:rPr>
                                  </m:ctrlPr>
                                </m:dPr>
                                <m:e>
                                  <m:r>
                                    <a:rPr lang="en-US" i="1" dirty="0">
                                      <a:latin typeface="Cambria Math" panose="02040503050406030204" pitchFamily="18" charset="0"/>
                                    </a:rPr>
                                    <m:t>𝑙</m:t>
                                  </m:r>
                                  <m:r>
                                    <a:rPr lang="en-US" i="1" dirty="0">
                                      <a:latin typeface="Cambria Math" panose="02040503050406030204" pitchFamily="18" charset="0"/>
                                    </a:rPr>
                                    <m:t>,</m:t>
                                  </m:r>
                                  <m:r>
                                    <a:rPr lang="en-US" i="1" dirty="0">
                                      <a:latin typeface="Cambria Math" panose="02040503050406030204" pitchFamily="18" charset="0"/>
                                    </a:rPr>
                                    <m:t>𝑛</m:t>
                                  </m:r>
                                </m:e>
                              </m:d>
                              <m:r>
                                <a:rPr lang="en-US"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ea typeface="Cambria Math" panose="02040503050406030204" pitchFamily="18" charset="0"/>
                                </a:rPr>
                                <m:t>𝑽</m:t>
                              </m:r>
                              <m:r>
                                <a:rPr lang="en-US" b="1"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ea typeface="Cambria Math" panose="02040503050406030204" pitchFamily="18" charset="0"/>
                                </a:rPr>
                                <m:t>𝑨𝑼</m:t>
                              </m:r>
                              <m:sSup>
                                <m:sSupPr>
                                  <m:ctrlPr>
                                    <a:rPr lang="en-US" b="1" i="1" dirty="0">
                                      <a:latin typeface="Cambria Math" panose="02040503050406030204" pitchFamily="18" charset="0"/>
                                      <a:ea typeface="Cambria Math" panose="02040503050406030204" pitchFamily="18" charset="0"/>
                                    </a:rPr>
                                  </m:ctrlPr>
                                </m:sSupPr>
                                <m:e>
                                  <m:r>
                                    <a:rPr lang="en-US" b="1" i="1" dirty="0">
                                      <a:latin typeface="Cambria Math" panose="02040503050406030204" pitchFamily="18" charset="0"/>
                                      <a:ea typeface="Cambria Math" panose="02040503050406030204" pitchFamily="18" charset="0"/>
                                    </a:rPr>
                                    <m:t>𝑨</m:t>
                                  </m:r>
                                </m:e>
                                <m:sup>
                                  <m:r>
                                    <a:rPr lang="en-US" b="1" i="1" dirty="0">
                                      <a:latin typeface="Cambria Math" panose="02040503050406030204" pitchFamily="18" charset="0"/>
                                      <a:ea typeface="Cambria Math" panose="02040503050406030204" pitchFamily="18" charset="0"/>
                                    </a:rPr>
                                    <m:t>𝑻</m:t>
                                  </m:r>
                                </m:sup>
                              </m:sSup>
                            </m:e>
                          </m:nary>
                        </m:e>
                      </m:nary>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d>
                        <m:dPr>
                          <m:ctrlPr>
                            <a:rPr lang="en-US" i="1">
                              <a:latin typeface="Cambria Math" panose="02040503050406030204" pitchFamily="18" charset="0"/>
                            </a:rPr>
                          </m:ctrlPr>
                        </m:dPr>
                        <m:e>
                          <m:r>
                            <a:rPr lang="en-US" b="0" i="1" smtClean="0">
                              <a:latin typeface="Cambria Math" panose="02040503050406030204" pitchFamily="18" charset="0"/>
                            </a:rPr>
                            <m:t>𝑚</m:t>
                          </m:r>
                          <m:r>
                            <a:rPr lang="en-US" i="1">
                              <a:latin typeface="Cambria Math" panose="02040503050406030204" pitchFamily="18" charset="0"/>
                            </a:rPr>
                            <m:t>,</m:t>
                          </m:r>
                          <m:r>
                            <a:rPr lang="en-US" b="0" i="1" smtClean="0">
                              <a:latin typeface="Cambria Math" panose="02040503050406030204" pitchFamily="18" charset="0"/>
                            </a:rPr>
                            <m:t>𝑛</m:t>
                          </m:r>
                        </m:e>
                      </m:d>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nary>
                            <m:naryPr>
                              <m:chr m:val="∑"/>
                              <m:ctrlPr>
                                <a:rPr lang="en-US" i="1">
                                  <a:latin typeface="Cambria Math" panose="02040503050406030204" pitchFamily="18" charset="0"/>
                                </a:rPr>
                              </m:ctrlPr>
                            </m:naryPr>
                            <m:sub>
                              <m:r>
                                <a:rPr lang="en-US" b="0" i="1" smtClean="0">
                                  <a:latin typeface="Cambria Math" panose="02040503050406030204" pitchFamily="18" charset="0"/>
                                </a:rPr>
                                <m:t>𝑙</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d>
                                <m:dPr>
                                  <m:ctrlPr>
                                    <a:rPr lang="en-US" i="1" dirty="0">
                                      <a:latin typeface="Cambria Math" panose="02040503050406030204" pitchFamily="18" charset="0"/>
                                    </a:rPr>
                                  </m:ctrlPr>
                                </m:dPr>
                                <m:e>
                                  <m:r>
                                    <a:rPr lang="en-US" i="1" dirty="0">
                                      <a:latin typeface="Cambria Math" panose="02040503050406030204" pitchFamily="18" charset="0"/>
                                    </a:rPr>
                                    <m:t>𝑘</m:t>
                                  </m:r>
                                  <m:r>
                                    <a:rPr lang="en-US" i="1" dirty="0">
                                      <a:latin typeface="Cambria Math" panose="02040503050406030204" pitchFamily="18" charset="0"/>
                                    </a:rPr>
                                    <m:t>,</m:t>
                                  </m:r>
                                  <m:r>
                                    <a:rPr lang="en-US" i="1" dirty="0">
                                      <a:latin typeface="Cambria Math" panose="02040503050406030204" pitchFamily="18" charset="0"/>
                                    </a:rPr>
                                    <m:t>𝑚</m:t>
                                  </m:r>
                                </m:e>
                              </m:d>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𝑙</m:t>
                                  </m:r>
                                </m:e>
                              </m:d>
                              <m:r>
                                <a:rPr lang="en-US" i="1" dirty="0">
                                  <a:latin typeface="Cambria Math" panose="02040503050406030204" pitchFamily="18" charset="0"/>
                                </a:rPr>
                                <m:t>𝑎</m:t>
                              </m:r>
                              <m:d>
                                <m:dPr>
                                  <m:ctrlPr>
                                    <a:rPr lang="en-US" i="1" dirty="0">
                                      <a:latin typeface="Cambria Math" panose="02040503050406030204" pitchFamily="18" charset="0"/>
                                    </a:rPr>
                                  </m:ctrlPr>
                                </m:dPr>
                                <m:e>
                                  <m:r>
                                    <a:rPr lang="en-US" i="1" dirty="0">
                                      <a:latin typeface="Cambria Math" panose="02040503050406030204" pitchFamily="18" charset="0"/>
                                    </a:rPr>
                                    <m:t>𝑙</m:t>
                                  </m:r>
                                  <m:r>
                                    <a:rPr lang="en-US" i="1" dirty="0">
                                      <a:latin typeface="Cambria Math" panose="02040503050406030204" pitchFamily="18" charset="0"/>
                                    </a:rPr>
                                    <m:t>,</m:t>
                                  </m:r>
                                  <m:r>
                                    <a:rPr lang="en-US" i="1" dirty="0">
                                      <a:latin typeface="Cambria Math" panose="02040503050406030204" pitchFamily="18" charset="0"/>
                                    </a:rPr>
                                    <m:t>𝑛</m:t>
                                  </m:r>
                                </m:e>
                              </m:d>
                              <m:r>
                                <a:rPr lang="en-US" i="1" dirty="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𝑼</m:t>
                              </m:r>
                              <m:r>
                                <a:rPr lang="en-US" b="1" i="1" dirty="0">
                                  <a:latin typeface="Cambria Math" panose="02040503050406030204" pitchFamily="18" charset="0"/>
                                  <a:ea typeface="Cambria Math" panose="02040503050406030204" pitchFamily="18" charset="0"/>
                                </a:rPr>
                                <m:t>=</m:t>
                              </m:r>
                              <m:sSup>
                                <m:sSupPr>
                                  <m:ctrlPr>
                                    <a:rPr lang="en-US" b="1" i="1" dirty="0">
                                      <a:latin typeface="Cambria Math" panose="02040503050406030204" pitchFamily="18" charset="0"/>
                                      <a:ea typeface="Cambria Math" panose="02040503050406030204" pitchFamily="18" charset="0"/>
                                    </a:rPr>
                                  </m:ctrlPr>
                                </m:sSupPr>
                                <m:e>
                                  <m:r>
                                    <a:rPr lang="en-US" b="1" i="1" dirty="0">
                                      <a:latin typeface="Cambria Math" panose="02040503050406030204" pitchFamily="18" charset="0"/>
                                      <a:ea typeface="Cambria Math" panose="02040503050406030204" pitchFamily="18" charset="0"/>
                                    </a:rPr>
                                    <m:t>𝑨</m:t>
                                  </m:r>
                                </m:e>
                                <m:sup>
                                  <m:r>
                                    <a:rPr lang="en-US" b="1" i="1" dirty="0" smtClean="0">
                                      <a:latin typeface="Cambria Math" panose="02040503050406030204" pitchFamily="18" charset="0"/>
                                      <a:ea typeface="Cambria Math" panose="02040503050406030204" pitchFamily="18" charset="0"/>
                                    </a:rPr>
                                    <m:t>∗</m:t>
                                  </m:r>
                                  <m:r>
                                    <a:rPr lang="en-US" b="1" i="1" dirty="0">
                                      <a:latin typeface="Cambria Math" panose="02040503050406030204" pitchFamily="18" charset="0"/>
                                      <a:ea typeface="Cambria Math" panose="02040503050406030204" pitchFamily="18" charset="0"/>
                                    </a:rPr>
                                    <m:t>𝑻</m:t>
                                  </m:r>
                                </m:sup>
                              </m:sSup>
                              <m:r>
                                <a:rPr lang="en-US" b="1" i="1" dirty="0" smtClean="0">
                                  <a:latin typeface="Cambria Math" panose="02040503050406030204" pitchFamily="18" charset="0"/>
                                  <a:ea typeface="Cambria Math" panose="02040503050406030204" pitchFamily="18" charset="0"/>
                                </a:rPr>
                                <m:t>𝑽</m:t>
                              </m:r>
                              <m:sSup>
                                <m:sSupPr>
                                  <m:ctrlPr>
                                    <a:rPr lang="en-US" b="1" i="1" dirty="0">
                                      <a:latin typeface="Cambria Math" panose="02040503050406030204" pitchFamily="18" charset="0"/>
                                      <a:ea typeface="Cambria Math" panose="02040503050406030204" pitchFamily="18" charset="0"/>
                                    </a:rPr>
                                  </m:ctrlPr>
                                </m:sSupPr>
                                <m:e>
                                  <m:r>
                                    <a:rPr lang="en-US" b="1" i="1" dirty="0">
                                      <a:latin typeface="Cambria Math" panose="02040503050406030204" pitchFamily="18" charset="0"/>
                                      <a:ea typeface="Cambria Math" panose="02040503050406030204" pitchFamily="18" charset="0"/>
                                    </a:rPr>
                                    <m:t>𝑨</m:t>
                                  </m:r>
                                </m:e>
                                <m:sup>
                                  <m:r>
                                    <a:rPr lang="en-US" b="1" i="1" dirty="0" smtClean="0">
                                      <a:latin typeface="Cambria Math" panose="02040503050406030204" pitchFamily="18" charset="0"/>
                                      <a:ea typeface="Cambria Math" panose="02040503050406030204" pitchFamily="18" charset="0"/>
                                    </a:rPr>
                                    <m:t>∗</m:t>
                                  </m:r>
                                </m:sup>
                              </m:sSup>
                            </m:e>
                          </m:nary>
                        </m:e>
                      </m:nary>
                    </m:oMath>
                  </m:oMathPara>
                </a14:m>
                <a:endParaRPr lang="en-US" dirty="0"/>
              </a:p>
              <a:p>
                <a:r>
                  <a:rPr lang="en-US" dirty="0"/>
                  <a:t> </a:t>
                </a:r>
                <a:endParaRPr lang="en-IN" dirty="0"/>
              </a:p>
            </p:txBody>
          </p:sp>
        </mc:Choice>
        <mc:Fallback xmlns="">
          <p:sp>
            <p:nvSpPr>
              <p:cNvPr id="21" name="TextBox 20">
                <a:extLst>
                  <a:ext uri="{FF2B5EF4-FFF2-40B4-BE49-F238E27FC236}">
                    <a16:creationId xmlns:a16="http://schemas.microsoft.com/office/drawing/2014/main" id="{089E6C3C-BAAC-49C3-BBD5-7AFB96B208D4}"/>
                  </a:ext>
                </a:extLst>
              </p:cNvPr>
              <p:cNvSpPr txBox="1">
                <a:spLocks noRot="1" noChangeAspect="1" noMove="1" noResize="1" noEditPoints="1" noAdjustHandles="1" noChangeArrowheads="1" noChangeShapeType="1" noTextEdit="1"/>
              </p:cNvSpPr>
              <p:nvPr/>
            </p:nvSpPr>
            <p:spPr>
              <a:xfrm>
                <a:off x="1160015" y="4228627"/>
                <a:ext cx="9871969" cy="2758576"/>
              </a:xfrm>
              <a:prstGeom prst="rect">
                <a:avLst/>
              </a:prstGeom>
              <a:blipFill>
                <a:blip r:embed="rId5"/>
                <a:stretch>
                  <a:fillRect l="-494" t="-1327"/>
                </a:stretch>
              </a:blipFill>
            </p:spPr>
            <p:txBody>
              <a:bodyPr/>
              <a:lstStyle/>
              <a:p>
                <a:r>
                  <a:rPr lang="en-IN">
                    <a:noFill/>
                  </a:rPr>
                  <a:t> </a:t>
                </a:r>
              </a:p>
            </p:txBody>
          </p:sp>
        </mc:Fallback>
      </mc:AlternateContent>
    </p:spTree>
    <p:extLst>
      <p:ext uri="{BB962C8B-B14F-4D97-AF65-F5344CB8AC3E}">
        <p14:creationId xmlns:p14="http://schemas.microsoft.com/office/powerpoint/2010/main" val="281124031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Basis Images: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A8CB28-60CE-4965-A930-F7802E5B8C95}"/>
                  </a:ext>
                </a:extLst>
              </p:cNvPr>
              <p:cNvSpPr txBox="1"/>
              <p:nvPr/>
            </p:nvSpPr>
            <p:spPr>
              <a:xfrm>
                <a:off x="1049507" y="1838997"/>
                <a:ext cx="9863092" cy="4341060"/>
              </a:xfrm>
              <a:prstGeom prst="rect">
                <a:avLst/>
              </a:prstGeom>
              <a:noFill/>
            </p:spPr>
            <p:txBody>
              <a:bodyPr wrap="square" rtlCol="0">
                <a:spAutoFit/>
              </a:bodyPr>
              <a:lstStyle/>
              <a:p>
                <a:pPr marL="285750" indent="-285750">
                  <a:lnSpc>
                    <a:spcPct val="150000"/>
                  </a:lnSpc>
                  <a:buFont typeface="Arial" panose="020B0604020202020204" pitchFamily="34" charset="0"/>
                  <a:buChar char="•"/>
                </a:pPr>
                <a14:m>
                  <m:oMath xmlns:m="http://schemas.openxmlformats.org/officeDocument/2006/math">
                    <m:sSup>
                      <m:sSupPr>
                        <m:ctrlPr>
                          <a:rPr lang="en-IN" i="1" smtClean="0">
                            <a:latin typeface="Cambria Math" panose="02040503050406030204" pitchFamily="18" charset="0"/>
                          </a:rPr>
                        </m:ctrlPr>
                      </m:sSupPr>
                      <m:e>
                        <m:sSub>
                          <m:sSubPr>
                            <m:ctrlPr>
                              <a:rPr lang="en-IN"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e>
                      <m:sup>
                        <m:r>
                          <a:rPr lang="en-US" b="0" i="1" smtClean="0">
                            <a:latin typeface="Cambria Math" panose="02040503050406030204" pitchFamily="18" charset="0"/>
                          </a:rPr>
                          <m:t>∗</m:t>
                        </m:r>
                      </m:sup>
                    </m:sSup>
                  </m:oMath>
                </a14:m>
                <a:r>
                  <a:rPr lang="en-IN" dirty="0"/>
                  <a:t>: </a:t>
                </a:r>
                <a14:m>
                  <m:oMath xmlns:m="http://schemas.openxmlformats.org/officeDocument/2006/math">
                    <m:sSup>
                      <m:sSupPr>
                        <m:ctrlPr>
                          <a:rPr lang="en-IN"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𝑡h</m:t>
                        </m:r>
                      </m:sup>
                    </m:sSup>
                  </m:oMath>
                </a14:m>
                <a:r>
                  <a:rPr lang="en-IN" dirty="0"/>
                  <a:t> column of </a:t>
                </a:r>
                <a14:m>
                  <m:oMath xmlns:m="http://schemas.openxmlformats.org/officeDocument/2006/math">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𝑘</m:t>
                            </m:r>
                          </m:sub>
                        </m:sSub>
                      </m:e>
                      <m:sup>
                        <m:r>
                          <a:rPr lang="en-US" b="0" i="1" smtClean="0">
                            <a:latin typeface="Cambria Math" panose="02040503050406030204" pitchFamily="18" charset="0"/>
                          </a:rPr>
                          <m:t>∗</m:t>
                        </m:r>
                        <m:r>
                          <a:rPr lang="en-US" b="0" i="1" smtClean="0">
                            <a:latin typeface="Cambria Math" panose="02040503050406030204" pitchFamily="18" charset="0"/>
                          </a:rPr>
                          <m:t>𝑇</m:t>
                        </m:r>
                      </m:sup>
                    </m:sSup>
                  </m:oMath>
                </a14:m>
                <a:endParaRPr lang="en-IN" dirty="0"/>
              </a:p>
              <a:p>
                <a:pPr marL="285750" indent="-285750">
                  <a:lnSpc>
                    <a:spcPct val="150000"/>
                  </a:lnSpc>
                  <a:buFont typeface="Arial" panose="020B0604020202020204" pitchFamily="34" charset="0"/>
                  <a:buChar char="•"/>
                </a:pPr>
                <a14:m>
                  <m:oMath xmlns:m="http://schemas.openxmlformats.org/officeDocument/2006/math">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sub>
                        </m:sSub>
                      </m:e>
                      <m:sup>
                        <m:r>
                          <a:rPr lang="en-US" i="1">
                            <a:latin typeface="Cambria Math" panose="02040503050406030204" pitchFamily="18" charset="0"/>
                          </a:rPr>
                          <m:t>∗</m:t>
                        </m:r>
                      </m:sup>
                    </m:sSup>
                    <m:r>
                      <a:rPr lang="en-US" b="0" i="0" smtClean="0">
                        <a:latin typeface="Cambria Math" panose="02040503050406030204" pitchFamily="18" charset="0"/>
                      </a:rPr>
                      <m:t>=</m:t>
                    </m:r>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𝑘</m:t>
                            </m:r>
                          </m:sub>
                        </m:sSub>
                      </m:e>
                      <m:sup>
                        <m:r>
                          <a:rPr lang="en-US" i="1">
                            <a:latin typeface="Cambria Math" panose="02040503050406030204" pitchFamily="18" charset="0"/>
                          </a:rPr>
                          <m:t>∗</m:t>
                        </m:r>
                      </m:sup>
                    </m:sSup>
                  </m:oMath>
                </a14:m>
                <a:r>
                  <a:rPr lang="en-IN" dirty="0"/>
                  <a:t> </a:t>
                </a:r>
                <a14:m>
                  <m:oMath xmlns:m="http://schemas.openxmlformats.org/officeDocument/2006/math">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𝑙</m:t>
                            </m:r>
                          </m:sub>
                        </m:sSub>
                      </m:e>
                      <m:sup>
                        <m:r>
                          <a:rPr lang="en-US" i="1">
                            <a:latin typeface="Cambria Math" panose="02040503050406030204" pitchFamily="18" charset="0"/>
                          </a:rPr>
                          <m:t>∗</m:t>
                        </m:r>
                        <m:r>
                          <a:rPr lang="en-US" b="0" i="1" smtClean="0">
                            <a:latin typeface="Cambria Math" panose="02040503050406030204" pitchFamily="18" charset="0"/>
                          </a:rPr>
                          <m:t>𝑇</m:t>
                        </m:r>
                      </m:sup>
                    </m:sSup>
                  </m:oMath>
                </a14:m>
                <a:endParaRPr lang="en-IN" dirty="0"/>
              </a:p>
              <a:p>
                <a:pPr marL="285750" indent="-285750">
                  <a:lnSpc>
                    <a:spcPct val="150000"/>
                  </a:lnSpc>
                  <a:buFont typeface="Arial" panose="020B0604020202020204" pitchFamily="34" charset="0"/>
                  <a:buChar char="•"/>
                </a:pPr>
                <a:r>
                  <a:rPr lang="en-IN" dirty="0"/>
                  <a:t>Series  representation for image is</a:t>
                </a:r>
              </a:p>
              <a:p>
                <a:pPr>
                  <a:lnSpc>
                    <a:spcPct val="150000"/>
                  </a:lnSpc>
                </a:pPr>
                <a14:m>
                  <m:oMathPara xmlns:m="http://schemas.openxmlformats.org/officeDocument/2006/math">
                    <m:oMathParaPr>
                      <m:jc m:val="left"/>
                    </m:oMathParaPr>
                    <m:oMath xmlns:m="http://schemas.openxmlformats.org/officeDocument/2006/math">
                      <m:r>
                        <a:rPr lang="en-US" b="1" i="0" smtClean="0">
                          <a:latin typeface="Cambria Math" panose="02040503050406030204" pitchFamily="18" charset="0"/>
                        </a:rPr>
                        <m:t>                                          </m:t>
                      </m:r>
                      <m:r>
                        <a:rPr lang="en-US" b="1" i="0" smtClean="0">
                          <a:latin typeface="Cambria Math" panose="02040503050406030204" pitchFamily="18" charset="0"/>
                        </a:rPr>
                        <m:t>𝐔</m:t>
                      </m:r>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𝑁</m:t>
                          </m:r>
                          <m:r>
                            <a:rPr lang="en-US" i="1">
                              <a:latin typeface="Cambria Math" panose="02040503050406030204" pitchFamily="18" charset="0"/>
                            </a:rPr>
                            <m:t>−1</m:t>
                          </m:r>
                        </m:sup>
                        <m:e>
                          <m:nary>
                            <m:naryPr>
                              <m:chr m:val="∑"/>
                              <m:ctrlPr>
                                <a:rPr lang="en-US" i="1">
                                  <a:latin typeface="Cambria Math" panose="02040503050406030204" pitchFamily="18" charset="0"/>
                                </a:rPr>
                              </m:ctrlPr>
                            </m:naryPr>
                            <m:sub>
                              <m:r>
                                <a:rPr lang="en-US" i="1">
                                  <a:latin typeface="Cambria Math" panose="02040503050406030204" pitchFamily="18" charset="0"/>
                                </a:rPr>
                                <m:t>𝑙</m:t>
                              </m:r>
                              <m:r>
                                <a:rPr lang="en-US" i="1">
                                  <a:latin typeface="Cambria Math" panose="02040503050406030204" pitchFamily="18" charset="0"/>
                                </a:rPr>
                                <m:t>=0</m:t>
                              </m:r>
                            </m:sub>
                            <m:sup>
                              <m:r>
                                <a:rPr lang="en-US" b="0" i="1" smtClean="0">
                                  <a:latin typeface="Cambria Math" panose="02040503050406030204" pitchFamily="18" charset="0"/>
                                </a:rPr>
                                <m:t>𝑁</m:t>
                              </m:r>
                              <m:r>
                                <a:rPr lang="en-US" i="1">
                                  <a:latin typeface="Cambria Math" panose="02040503050406030204" pitchFamily="18" charset="0"/>
                                </a:rPr>
                                <m:t>−1</m:t>
                              </m:r>
                            </m:sup>
                            <m:e>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d>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sub>
                                  </m:sSub>
                                </m:e>
                                <m:sup>
                                  <m:r>
                                    <a:rPr lang="en-US" i="1">
                                      <a:latin typeface="Cambria Math" panose="02040503050406030204" pitchFamily="18" charset="0"/>
                                    </a:rPr>
                                    <m:t>∗</m:t>
                                  </m:r>
                                </m:sup>
                              </m:sSup>
                            </m:e>
                          </m:nary>
                        </m:e>
                      </m:nary>
                    </m:oMath>
                  </m:oMathPara>
                </a14:m>
                <a:endParaRPr lang="en-IN" dirty="0"/>
              </a:p>
              <a:p>
                <a:pPr>
                  <a:lnSpc>
                    <a:spcPct val="150000"/>
                  </a:lnSpc>
                </a:pPr>
                <a:endParaRPr lang="en-IN" dirty="0"/>
              </a:p>
              <a:p>
                <a:pPr>
                  <a:lnSpc>
                    <a:spcPct val="150000"/>
                  </a:lnSpc>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d>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𝑈</m:t>
                                  </m:r>
                                  <m:r>
                                    <a:rPr lang="en-US" b="0" i="1" smtClean="0">
                                      <a:latin typeface="Cambria Math" panose="02040503050406030204" pitchFamily="18" charset="0"/>
                                    </a:rPr>
                                    <m:t>,</m:t>
                                  </m:r>
                                  <m:sSup>
                                    <m:sSupPr>
                                      <m:ctrlPr>
                                        <a:rPr lang="en-IN" i="1">
                                          <a:latin typeface="Cambria Math" panose="02040503050406030204" pitchFamily="18" charset="0"/>
                                        </a:rPr>
                                      </m:ctrlPr>
                                    </m:sSupPr>
                                    <m:e>
                                      <m:sSub>
                                        <m:sSubPr>
                                          <m:ctrlPr>
                                            <a:rPr lang="en-IN"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sub>
                                      </m:sSub>
                                    </m:e>
                                    <m:sup>
                                      <m:r>
                                        <a:rPr lang="en-US" i="1">
                                          <a:latin typeface="Cambria Math" panose="02040503050406030204" pitchFamily="18" charset="0"/>
                                        </a:rPr>
                                        <m:t>∗</m:t>
                                      </m:r>
                                    </m:sup>
                                  </m:sSup>
                                </m:e>
                              </m:d>
                              <m:r>
                                <a:rPr lang="en-US" b="0" i="1" smtClean="0">
                                  <a:latin typeface="Cambria Math" panose="02040503050406030204" pitchFamily="18" charset="0"/>
                                </a:rPr>
                                <m:t>   </m:t>
                              </m:r>
                            </m:e>
                            <m:sub/>
                          </m:sSub>
                        </m:e>
                        <m:sup/>
                      </m:sSup>
                    </m:oMath>
                  </m:oMathPara>
                </a14:m>
                <a:endParaRPr lang="en-IN" dirty="0"/>
              </a:p>
              <a:p>
                <a:pPr marL="285750" indent="-285750">
                  <a:lnSpc>
                    <a:spcPct val="150000"/>
                  </a:lnSpc>
                  <a:buFont typeface="Arial" panose="020B0604020202020204" pitchFamily="34" charset="0"/>
                  <a:buChar char="•"/>
                </a:pPr>
                <a:r>
                  <a:rPr lang="en-IN" dirty="0"/>
                  <a:t>Image is a linear combination of basis images and the transform coefficient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d>
                  </m:oMath>
                </a14:m>
                <a:r>
                  <a:rPr lang="en-IN" i="1" dirty="0"/>
                  <a:t> </a:t>
                </a:r>
                <a:r>
                  <a:rPr lang="en-IN" dirty="0"/>
                  <a:t>is inner product of (</a:t>
                </a:r>
                <a:r>
                  <a:rPr lang="en-IN" dirty="0" err="1"/>
                  <a:t>k,l</a:t>
                </a:r>
                <a:r>
                  <a:rPr lang="en-IN" dirty="0"/>
                  <a:t>)</a:t>
                </a:r>
                <a:r>
                  <a:rPr lang="en-IN" dirty="0" err="1"/>
                  <a:t>th</a:t>
                </a:r>
                <a:r>
                  <a:rPr lang="en-IN" dirty="0"/>
                  <a:t> basis </a:t>
                </a:r>
                <a:r>
                  <a:rPr lang="en-IN" dirty="0" err="1"/>
                  <a:t>iamge</a:t>
                </a:r>
                <a:r>
                  <a:rPr lang="en-IN" dirty="0"/>
                  <a:t> with given image, </a:t>
                </a:r>
                <a:r>
                  <a:rPr lang="en-IN" dirty="0" err="1"/>
                  <a:t>i.e</a:t>
                </a:r>
                <a:r>
                  <a:rPr lang="en-IN" dirty="0"/>
                  <a:t> projection of image on (</a:t>
                </a:r>
                <a:r>
                  <a:rPr lang="en-IN" dirty="0" err="1"/>
                  <a:t>k,l</a:t>
                </a:r>
                <a:r>
                  <a:rPr lang="en-IN" dirty="0"/>
                  <a:t>)</a:t>
                </a:r>
                <a:r>
                  <a:rPr lang="en-IN" dirty="0" err="1"/>
                  <a:t>th</a:t>
                </a:r>
                <a:r>
                  <a:rPr lang="en-IN" dirty="0"/>
                  <a:t>  basis image.</a:t>
                </a:r>
              </a:p>
            </p:txBody>
          </p:sp>
        </mc:Choice>
        <mc:Fallback xmlns="">
          <p:sp>
            <p:nvSpPr>
              <p:cNvPr id="4" name="TextBox 3">
                <a:extLst>
                  <a:ext uri="{FF2B5EF4-FFF2-40B4-BE49-F238E27FC236}">
                    <a16:creationId xmlns:a16="http://schemas.microsoft.com/office/drawing/2014/main" id="{C5A8CB28-60CE-4965-A930-F7802E5B8C95}"/>
                  </a:ext>
                </a:extLst>
              </p:cNvPr>
              <p:cNvSpPr txBox="1">
                <a:spLocks noRot="1" noChangeAspect="1" noMove="1" noResize="1" noEditPoints="1" noAdjustHandles="1" noChangeArrowheads="1" noChangeShapeType="1" noTextEdit="1"/>
              </p:cNvSpPr>
              <p:nvPr/>
            </p:nvSpPr>
            <p:spPr>
              <a:xfrm>
                <a:off x="1049507" y="1838997"/>
                <a:ext cx="9863092" cy="4341060"/>
              </a:xfrm>
              <a:prstGeom prst="rect">
                <a:avLst/>
              </a:prstGeom>
              <a:blipFill>
                <a:blip r:embed="rId4"/>
                <a:stretch>
                  <a:fillRect l="-371" r="-927" b="-1264"/>
                </a:stretch>
              </a:blipFill>
            </p:spPr>
            <p:txBody>
              <a:bodyPr/>
              <a:lstStyle/>
              <a:p>
                <a:r>
                  <a:rPr lang="en-IN">
                    <a:noFill/>
                  </a:rPr>
                  <a:t> </a:t>
                </a:r>
              </a:p>
            </p:txBody>
          </p:sp>
        </mc:Fallback>
      </mc:AlternateContent>
    </p:spTree>
    <p:extLst>
      <p:ext uri="{BB962C8B-B14F-4D97-AF65-F5344CB8AC3E}">
        <p14:creationId xmlns:p14="http://schemas.microsoft.com/office/powerpoint/2010/main" val="246644666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Basis Images: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p:pic>
        <p:nvPicPr>
          <p:cNvPr id="10" name="Picture 9">
            <a:extLst>
              <a:ext uri="{FF2B5EF4-FFF2-40B4-BE49-F238E27FC236}">
                <a16:creationId xmlns:a16="http://schemas.microsoft.com/office/drawing/2014/main" id="{F62FDEFC-DDF7-4D7E-83B0-510CB1E1FAD5}"/>
              </a:ext>
            </a:extLst>
          </p:cNvPr>
          <p:cNvPicPr>
            <a:picLocks noChangeAspect="1"/>
          </p:cNvPicPr>
          <p:nvPr/>
        </p:nvPicPr>
        <p:blipFill>
          <a:blip r:embed="rId4"/>
          <a:stretch>
            <a:fillRect/>
          </a:stretch>
        </p:blipFill>
        <p:spPr>
          <a:xfrm>
            <a:off x="701336" y="2020556"/>
            <a:ext cx="9835526" cy="4220446"/>
          </a:xfrm>
          <a:prstGeom prst="rect">
            <a:avLst/>
          </a:prstGeom>
        </p:spPr>
      </p:pic>
    </p:spTree>
    <p:extLst>
      <p:ext uri="{BB962C8B-B14F-4D97-AF65-F5344CB8AC3E}">
        <p14:creationId xmlns:p14="http://schemas.microsoft.com/office/powerpoint/2010/main" val="4312575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Basis Images: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p:pic>
        <p:nvPicPr>
          <p:cNvPr id="3" name="Picture 2">
            <a:extLst>
              <a:ext uri="{FF2B5EF4-FFF2-40B4-BE49-F238E27FC236}">
                <a16:creationId xmlns:a16="http://schemas.microsoft.com/office/drawing/2014/main" id="{7C962891-1838-4C20-A87D-EA6AF1B6E44A}"/>
              </a:ext>
            </a:extLst>
          </p:cNvPr>
          <p:cNvPicPr>
            <a:picLocks noChangeAspect="1"/>
          </p:cNvPicPr>
          <p:nvPr/>
        </p:nvPicPr>
        <p:blipFill>
          <a:blip r:embed="rId4"/>
          <a:stretch>
            <a:fillRect/>
          </a:stretch>
        </p:blipFill>
        <p:spPr>
          <a:xfrm>
            <a:off x="432618" y="2033660"/>
            <a:ext cx="6366680" cy="4623960"/>
          </a:xfrm>
          <a:prstGeom prst="rect">
            <a:avLst/>
          </a:prstGeom>
        </p:spPr>
      </p:pic>
      <p:pic>
        <p:nvPicPr>
          <p:cNvPr id="7" name="Picture 6">
            <a:extLst>
              <a:ext uri="{FF2B5EF4-FFF2-40B4-BE49-F238E27FC236}">
                <a16:creationId xmlns:a16="http://schemas.microsoft.com/office/drawing/2014/main" id="{DDA4E239-F125-4B84-8353-73C05310D232}"/>
              </a:ext>
            </a:extLst>
          </p:cNvPr>
          <p:cNvPicPr>
            <a:picLocks noChangeAspect="1"/>
          </p:cNvPicPr>
          <p:nvPr/>
        </p:nvPicPr>
        <p:blipFill>
          <a:blip r:embed="rId5"/>
          <a:stretch>
            <a:fillRect/>
          </a:stretch>
        </p:blipFill>
        <p:spPr>
          <a:xfrm>
            <a:off x="6951215" y="2033660"/>
            <a:ext cx="4989251" cy="2370447"/>
          </a:xfrm>
          <a:prstGeom prst="rect">
            <a:avLst/>
          </a:prstGeom>
        </p:spPr>
      </p:pic>
    </p:spTree>
    <p:extLst>
      <p:ext uri="{BB962C8B-B14F-4D97-AF65-F5344CB8AC3E}">
        <p14:creationId xmlns:p14="http://schemas.microsoft.com/office/powerpoint/2010/main" val="26688930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650012" y="894867"/>
            <a:ext cx="9568186" cy="461665"/>
          </a:xfrm>
          <a:prstGeom prst="rect">
            <a:avLst/>
          </a:prstGeom>
          <a:noFill/>
        </p:spPr>
        <p:txBody>
          <a:bodyPr wrap="square" rtlCol="0">
            <a:spAutoFit/>
          </a:bodyPr>
          <a:lstStyle/>
          <a:p>
            <a:r>
              <a:rPr lang="en-US" sz="2400" dirty="0"/>
              <a:t>Image Transforms: Basis Images: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p:pic>
        <p:nvPicPr>
          <p:cNvPr id="3" name="Picture 2">
            <a:extLst>
              <a:ext uri="{FF2B5EF4-FFF2-40B4-BE49-F238E27FC236}">
                <a16:creationId xmlns:a16="http://schemas.microsoft.com/office/drawing/2014/main" id="{EA746332-18E6-42D0-918A-C0F44EEE1BB3}"/>
              </a:ext>
            </a:extLst>
          </p:cNvPr>
          <p:cNvPicPr>
            <a:picLocks noChangeAspect="1"/>
          </p:cNvPicPr>
          <p:nvPr/>
        </p:nvPicPr>
        <p:blipFill>
          <a:blip r:embed="rId4"/>
          <a:stretch>
            <a:fillRect/>
          </a:stretch>
        </p:blipFill>
        <p:spPr>
          <a:xfrm>
            <a:off x="385842" y="1697007"/>
            <a:ext cx="5534838" cy="3985791"/>
          </a:xfrm>
          <a:prstGeom prst="rect">
            <a:avLst/>
          </a:prstGeom>
        </p:spPr>
      </p:pic>
      <p:pic>
        <p:nvPicPr>
          <p:cNvPr id="7" name="Picture 6">
            <a:extLst>
              <a:ext uri="{FF2B5EF4-FFF2-40B4-BE49-F238E27FC236}">
                <a16:creationId xmlns:a16="http://schemas.microsoft.com/office/drawing/2014/main" id="{D3C15F06-E408-4FF2-A421-36FF7EB4D8F2}"/>
              </a:ext>
            </a:extLst>
          </p:cNvPr>
          <p:cNvPicPr>
            <a:picLocks noChangeAspect="1"/>
          </p:cNvPicPr>
          <p:nvPr/>
        </p:nvPicPr>
        <p:blipFill>
          <a:blip r:embed="rId5"/>
          <a:stretch>
            <a:fillRect/>
          </a:stretch>
        </p:blipFill>
        <p:spPr>
          <a:xfrm>
            <a:off x="6271322" y="1091954"/>
            <a:ext cx="4622518" cy="3834047"/>
          </a:xfrm>
          <a:prstGeom prst="rect">
            <a:avLst/>
          </a:prstGeom>
        </p:spPr>
      </p:pic>
      <p:pic>
        <p:nvPicPr>
          <p:cNvPr id="10" name="Picture 9">
            <a:extLst>
              <a:ext uri="{FF2B5EF4-FFF2-40B4-BE49-F238E27FC236}">
                <a16:creationId xmlns:a16="http://schemas.microsoft.com/office/drawing/2014/main" id="{4C1DFE60-D703-4F5F-A6AA-7F01BFFB2E24}"/>
              </a:ext>
            </a:extLst>
          </p:cNvPr>
          <p:cNvPicPr>
            <a:picLocks noChangeAspect="1"/>
          </p:cNvPicPr>
          <p:nvPr/>
        </p:nvPicPr>
        <p:blipFill>
          <a:blip r:embed="rId6"/>
          <a:stretch>
            <a:fillRect/>
          </a:stretch>
        </p:blipFill>
        <p:spPr>
          <a:xfrm>
            <a:off x="6271322" y="4991402"/>
            <a:ext cx="4622518" cy="1742230"/>
          </a:xfrm>
          <a:prstGeom prst="rect">
            <a:avLst/>
          </a:prstGeom>
        </p:spPr>
      </p:pic>
    </p:spTree>
    <p:extLst>
      <p:ext uri="{BB962C8B-B14F-4D97-AF65-F5344CB8AC3E}">
        <p14:creationId xmlns:p14="http://schemas.microsoft.com/office/powerpoint/2010/main" val="4237287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004826F3-93D0-4206-89FA-A7F59959163C}"/>
              </a:ext>
            </a:extLst>
          </p:cNvPr>
          <p:cNvPicPr>
            <a:picLocks noChangeAspect="1"/>
          </p:cNvPicPr>
          <p:nvPr/>
        </p:nvPicPr>
        <p:blipFill>
          <a:blip r:embed="rId4"/>
          <a:stretch>
            <a:fillRect/>
          </a:stretch>
        </p:blipFill>
        <p:spPr>
          <a:xfrm>
            <a:off x="1500327" y="1095799"/>
            <a:ext cx="8345010" cy="5489481"/>
          </a:xfrm>
          <a:prstGeom prst="rect">
            <a:avLst/>
          </a:prstGeom>
        </p:spPr>
      </p:pic>
    </p:spTree>
    <p:extLst>
      <p:ext uri="{BB962C8B-B14F-4D97-AF65-F5344CB8AC3E}">
        <p14:creationId xmlns:p14="http://schemas.microsoft.com/office/powerpoint/2010/main" val="15732757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Classification</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p:pic>
        <p:nvPicPr>
          <p:cNvPr id="3" name="Picture 2">
            <a:extLst>
              <a:ext uri="{FF2B5EF4-FFF2-40B4-BE49-F238E27FC236}">
                <a16:creationId xmlns:a16="http://schemas.microsoft.com/office/drawing/2014/main" id="{90755249-6A4A-4273-9730-20624FE43CC3}"/>
              </a:ext>
            </a:extLst>
          </p:cNvPr>
          <p:cNvPicPr>
            <a:picLocks noChangeAspect="1"/>
          </p:cNvPicPr>
          <p:nvPr/>
        </p:nvPicPr>
        <p:blipFill>
          <a:blip r:embed="rId4"/>
          <a:stretch>
            <a:fillRect/>
          </a:stretch>
        </p:blipFill>
        <p:spPr>
          <a:xfrm>
            <a:off x="1205746" y="1696308"/>
            <a:ext cx="7698558" cy="4751255"/>
          </a:xfrm>
          <a:prstGeom prst="rect">
            <a:avLst/>
          </a:prstGeom>
        </p:spPr>
      </p:pic>
    </p:spTree>
    <p:extLst>
      <p:ext uri="{BB962C8B-B14F-4D97-AF65-F5344CB8AC3E}">
        <p14:creationId xmlns:p14="http://schemas.microsoft.com/office/powerpoint/2010/main" val="29527826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Discrete Fourier Transform (DFT)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2DC767D-B358-4176-89CD-5FD9C42E96E9}"/>
                  </a:ext>
                </a:extLst>
              </p:cNvPr>
              <p:cNvSpPr/>
              <p:nvPr/>
            </p:nvSpPr>
            <p:spPr>
              <a:xfrm>
                <a:off x="190969" y="2199023"/>
                <a:ext cx="4198714" cy="9021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𝑜</m:t>
                          </m:r>
                        </m:sub>
                        <m:sup>
                          <m:r>
                            <a:rPr lang="en-US" i="1">
                              <a:latin typeface="Cambria Math" panose="02040503050406030204" pitchFamily="18" charset="0"/>
                            </a:rPr>
                            <m:t>𝑀</m:t>
                          </m:r>
                          <m:r>
                            <a:rPr lang="en-US" i="1">
                              <a:latin typeface="Cambria Math" panose="02040503050406030204" pitchFamily="18" charset="0"/>
                            </a:rPr>
                            <m:t>−1</m:t>
                          </m:r>
                        </m:sup>
                        <m:e>
                          <m:nary>
                            <m:naryPr>
                              <m:chr m:val="∑"/>
                              <m:ctrlPr>
                                <a:rPr lang="en-US" i="1">
                                  <a:latin typeface="Cambria Math" panose="02040503050406030204" pitchFamily="18" charset="0"/>
                                </a:rPr>
                              </m:ctrlPr>
                            </m:naryPr>
                            <m:sub>
                              <m:r>
                                <a:rPr lang="en-US" i="1">
                                  <a:latin typeface="Cambria Math" panose="02040503050406030204" pitchFamily="18" charset="0"/>
                                </a:rPr>
                                <m:t>𝑦</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2</m:t>
                                  </m:r>
                                  <m:r>
                                    <m:rPr>
                                      <m:sty m:val="p"/>
                                    </m:rPr>
                                    <a:rPr lang="el-GR" i="1">
                                      <a:latin typeface="Cambria Math" panose="02040503050406030204" pitchFamily="18" charset="0"/>
                                    </a:rPr>
                                    <m:t>π</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𝑢𝑥</m:t>
                                      </m:r>
                                    </m:num>
                                    <m:den>
                                      <m:r>
                                        <a:rPr lang="en-US" i="1">
                                          <a:latin typeface="Cambria Math" panose="02040503050406030204" pitchFamily="18" charset="0"/>
                                        </a:rPr>
                                        <m:t>𝑀</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𝑣𝑦</m:t>
                                      </m:r>
                                    </m:num>
                                    <m:den>
                                      <m:r>
                                        <a:rPr lang="en-US" i="1">
                                          <a:latin typeface="Cambria Math" panose="02040503050406030204" pitchFamily="18" charset="0"/>
                                        </a:rPr>
                                        <m:t>𝑁</m:t>
                                      </m:r>
                                    </m:den>
                                  </m:f>
                                  <m:r>
                                    <a:rPr lang="en-US" i="1">
                                      <a:latin typeface="Cambria Math" panose="02040503050406030204" pitchFamily="18" charset="0"/>
                                    </a:rPr>
                                    <m:t>)</m:t>
                                  </m:r>
                                </m:sup>
                              </m:sSup>
                              <m:r>
                                <a:rPr lang="en-US" i="1">
                                  <a:latin typeface="Cambria Math" panose="02040503050406030204" pitchFamily="18" charset="0"/>
                                </a:rPr>
                                <m:t>    </m:t>
                              </m:r>
                            </m:e>
                          </m:nary>
                        </m:e>
                      </m:nary>
                    </m:oMath>
                  </m:oMathPara>
                </a14:m>
                <a:endParaRPr lang="en-IN" dirty="0"/>
              </a:p>
            </p:txBody>
          </p:sp>
        </mc:Choice>
        <mc:Fallback xmlns="">
          <p:sp>
            <p:nvSpPr>
              <p:cNvPr id="3" name="Rectangle 2">
                <a:extLst>
                  <a:ext uri="{FF2B5EF4-FFF2-40B4-BE49-F238E27FC236}">
                    <a16:creationId xmlns:a16="http://schemas.microsoft.com/office/drawing/2014/main" id="{32DC767D-B358-4176-89CD-5FD9C42E96E9}"/>
                  </a:ext>
                </a:extLst>
              </p:cNvPr>
              <p:cNvSpPr>
                <a:spLocks noRot="1" noChangeAspect="1" noMove="1" noResize="1" noEditPoints="1" noAdjustHandles="1" noChangeArrowheads="1" noChangeShapeType="1" noTextEdit="1"/>
              </p:cNvSpPr>
              <p:nvPr/>
            </p:nvSpPr>
            <p:spPr>
              <a:xfrm>
                <a:off x="190969" y="2199023"/>
                <a:ext cx="4198714" cy="902170"/>
              </a:xfrm>
              <a:prstGeom prst="rect">
                <a:avLst/>
              </a:prstGeom>
              <a:blipFill>
                <a:blip r:embed="rId4"/>
                <a:stretch>
                  <a:fillRect/>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2302E080-DEE5-413C-998B-6974F0CC62B6}"/>
              </a:ext>
            </a:extLst>
          </p:cNvPr>
          <p:cNvSpPr txBox="1"/>
          <p:nvPr/>
        </p:nvSpPr>
        <p:spPr>
          <a:xfrm>
            <a:off x="1049507" y="1908699"/>
            <a:ext cx="2412784" cy="369332"/>
          </a:xfrm>
          <a:prstGeom prst="rect">
            <a:avLst/>
          </a:prstGeom>
          <a:noFill/>
        </p:spPr>
        <p:txBody>
          <a:bodyPr wrap="square" rtlCol="0">
            <a:spAutoFit/>
          </a:bodyPr>
          <a:lstStyle/>
          <a:p>
            <a:r>
              <a:rPr lang="en-US" dirty="0"/>
              <a:t>The 2D DFT is given by</a:t>
            </a:r>
            <a:endParaRPr lang="en-IN"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FBBBB92-1E30-42F8-A38C-829720D66375}"/>
                  </a:ext>
                </a:extLst>
              </p:cNvPr>
              <p:cNvSpPr/>
              <p:nvPr/>
            </p:nvSpPr>
            <p:spPr>
              <a:xfrm>
                <a:off x="4917488" y="2205540"/>
                <a:ext cx="4585166" cy="9021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𝑀𝑁</m:t>
                          </m:r>
                        </m:den>
                      </m:f>
                      <m:nary>
                        <m:naryPr>
                          <m:chr m:val="∑"/>
                          <m:ctrlPr>
                            <a:rPr lang="en-US" i="1">
                              <a:latin typeface="Cambria Math" panose="02040503050406030204" pitchFamily="18" charset="0"/>
                            </a:rPr>
                          </m:ctrlPr>
                        </m:naryPr>
                        <m:sub>
                          <m:r>
                            <a:rPr lang="en-US" b="0" i="1" smtClean="0">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𝑜</m:t>
                          </m:r>
                        </m:sub>
                        <m:sup>
                          <m:r>
                            <a:rPr lang="en-US" i="1">
                              <a:latin typeface="Cambria Math" panose="02040503050406030204" pitchFamily="18" charset="0"/>
                            </a:rPr>
                            <m:t>𝑀</m:t>
                          </m:r>
                          <m:r>
                            <a:rPr lang="en-US" i="1">
                              <a:latin typeface="Cambria Math" panose="02040503050406030204" pitchFamily="18" charset="0"/>
                            </a:rPr>
                            <m:t>−1</m:t>
                          </m:r>
                        </m:sup>
                        <m:e>
                          <m:nary>
                            <m:naryPr>
                              <m:chr m:val="∑"/>
                              <m:ctrlPr>
                                <a:rPr lang="en-US" i="1">
                                  <a:latin typeface="Cambria Math" panose="02040503050406030204" pitchFamily="18" charset="0"/>
                                </a:rPr>
                              </m:ctrlPr>
                            </m:naryPr>
                            <m:sub>
                              <m:r>
                                <a:rPr lang="en-US" b="0" i="1" smtClean="0">
                                  <a:latin typeface="Cambria Math" panose="02040503050406030204" pitchFamily="18" charset="0"/>
                                </a:rPr>
                                <m:t>𝑣</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r>
                                <a:rPr lang="en-US" b="0" i="1" smtClean="0">
                                  <a:latin typeface="Cambria Math" panose="02040503050406030204" pitchFamily="18" charset="0"/>
                                </a:rPr>
                                <m:t>𝐹</m:t>
                              </m:r>
                              <m:d>
                                <m:dPr>
                                  <m:ctrlPr>
                                    <a:rPr lang="en-US" i="1">
                                      <a:latin typeface="Cambria Math" panose="02040503050406030204" pitchFamily="18" charset="0"/>
                                    </a:rPr>
                                  </m:ctrlPr>
                                </m:dPr>
                                <m:e>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𝑣</m:t>
                                  </m:r>
                                </m:e>
                              </m:d>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i="1">
                                      <a:latin typeface="Cambria Math" panose="02040503050406030204" pitchFamily="18" charset="0"/>
                                    </a:rPr>
                                    <m:t>2</m:t>
                                  </m:r>
                                  <m:r>
                                    <m:rPr>
                                      <m:sty m:val="p"/>
                                    </m:rPr>
                                    <a:rPr lang="el-GR" i="1">
                                      <a:latin typeface="Cambria Math" panose="02040503050406030204" pitchFamily="18" charset="0"/>
                                    </a:rPr>
                                    <m:t>π</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𝑢𝑥</m:t>
                                      </m:r>
                                    </m:num>
                                    <m:den>
                                      <m:r>
                                        <a:rPr lang="en-US" i="1">
                                          <a:latin typeface="Cambria Math" panose="02040503050406030204" pitchFamily="18" charset="0"/>
                                        </a:rPr>
                                        <m:t>𝑀</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𝑣𝑦</m:t>
                                      </m:r>
                                    </m:num>
                                    <m:den>
                                      <m:r>
                                        <a:rPr lang="en-US" i="1">
                                          <a:latin typeface="Cambria Math" panose="02040503050406030204" pitchFamily="18" charset="0"/>
                                        </a:rPr>
                                        <m:t>𝑁</m:t>
                                      </m:r>
                                    </m:den>
                                  </m:f>
                                  <m:r>
                                    <a:rPr lang="en-US" i="1">
                                      <a:latin typeface="Cambria Math" panose="02040503050406030204" pitchFamily="18" charset="0"/>
                                    </a:rPr>
                                    <m:t>)</m:t>
                                  </m:r>
                                </m:sup>
                              </m:sSup>
                              <m:r>
                                <a:rPr lang="en-US" i="1">
                                  <a:latin typeface="Cambria Math" panose="02040503050406030204" pitchFamily="18" charset="0"/>
                                </a:rPr>
                                <m:t>    </m:t>
                              </m:r>
                            </m:e>
                          </m:nary>
                        </m:e>
                      </m:nary>
                    </m:oMath>
                  </m:oMathPara>
                </a14:m>
                <a:endParaRPr lang="en-IN" dirty="0"/>
              </a:p>
            </p:txBody>
          </p:sp>
        </mc:Choice>
        <mc:Fallback xmlns="">
          <p:sp>
            <p:nvSpPr>
              <p:cNvPr id="10" name="Rectangle 9">
                <a:extLst>
                  <a:ext uri="{FF2B5EF4-FFF2-40B4-BE49-F238E27FC236}">
                    <a16:creationId xmlns:a16="http://schemas.microsoft.com/office/drawing/2014/main" id="{AFBBBB92-1E30-42F8-A38C-829720D66375}"/>
                  </a:ext>
                </a:extLst>
              </p:cNvPr>
              <p:cNvSpPr>
                <a:spLocks noRot="1" noChangeAspect="1" noMove="1" noResize="1" noEditPoints="1" noAdjustHandles="1" noChangeArrowheads="1" noChangeShapeType="1" noTextEdit="1"/>
              </p:cNvSpPr>
              <p:nvPr/>
            </p:nvSpPr>
            <p:spPr>
              <a:xfrm>
                <a:off x="4917488" y="2205540"/>
                <a:ext cx="4585166" cy="902170"/>
              </a:xfrm>
              <a:prstGeom prst="rect">
                <a:avLst/>
              </a:prstGeom>
              <a:blipFill>
                <a:blip r:embed="rId5"/>
                <a:stretch>
                  <a:fillRect/>
                </a:stretch>
              </a:blipFill>
            </p:spPr>
            <p:txBody>
              <a:bodyPr/>
              <a:lstStyle/>
              <a:p>
                <a:r>
                  <a:rPr lang="en-IN">
                    <a:noFill/>
                  </a:rPr>
                  <a:t> </a:t>
                </a:r>
              </a:p>
            </p:txBody>
          </p:sp>
        </mc:Fallback>
      </mc:AlternateContent>
      <p:sp>
        <p:nvSpPr>
          <p:cNvPr id="11" name="Arrow: Left-Right 10">
            <a:extLst>
              <a:ext uri="{FF2B5EF4-FFF2-40B4-BE49-F238E27FC236}">
                <a16:creationId xmlns:a16="http://schemas.microsoft.com/office/drawing/2014/main" id="{A88B6B52-15BE-403A-B029-54EDB0163307}"/>
              </a:ext>
            </a:extLst>
          </p:cNvPr>
          <p:cNvSpPr/>
          <p:nvPr/>
        </p:nvSpPr>
        <p:spPr>
          <a:xfrm>
            <a:off x="4157189" y="2410354"/>
            <a:ext cx="889070" cy="287579"/>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60924B3-424A-4D02-BEC4-919E78BE02B0}"/>
                  </a:ext>
                </a:extLst>
              </p:cNvPr>
              <p:cNvSpPr txBox="1"/>
              <p:nvPr/>
            </p:nvSpPr>
            <p:spPr>
              <a:xfrm>
                <a:off x="470071" y="3385100"/>
                <a:ext cx="8194535" cy="2033762"/>
              </a:xfrm>
              <a:prstGeom prst="rect">
                <a:avLst/>
              </a:prstGeom>
              <a:noFill/>
            </p:spPr>
            <p:txBody>
              <a:bodyPr wrap="square" rtlCol="0">
                <a:spAutoFit/>
              </a:bodyPr>
              <a:lstStyle/>
              <a:p>
                <a:r>
                  <a:rPr lang="en-US" dirty="0"/>
                  <a:t>Properties of DFT</a:t>
                </a:r>
              </a:p>
              <a:p>
                <a:pPr marL="457200" indent="-457200">
                  <a:buAutoNum type="arabicPeriod"/>
                </a:pPr>
                <a:r>
                  <a:rPr lang="en-IN" sz="2000" dirty="0">
                    <a:latin typeface="Cambria Math" panose="02040503050406030204" pitchFamily="18" charset="0"/>
                  </a:rPr>
                  <a:t>Translation property: </a:t>
                </a:r>
                <a14:m>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2</m:t>
                        </m:r>
                        <m:r>
                          <m:rPr>
                            <m:sty m:val="p"/>
                          </m:rPr>
                          <a:rPr lang="el-GR" sz="2000" i="1">
                            <a:latin typeface="Cambria Math" panose="02040503050406030204" pitchFamily="18" charset="0"/>
                          </a:rPr>
                          <m:t>π</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0</m:t>
                                    </m:r>
                                  </m:sub>
                                </m:sSub>
                                <m:r>
                                  <a:rPr lang="en-US" sz="2000" i="1">
                                    <a:latin typeface="Cambria Math" panose="02040503050406030204" pitchFamily="18" charset="0"/>
                                  </a:rPr>
                                  <m:t>𝑥</m:t>
                                </m:r>
                              </m:num>
                              <m:den>
                                <m:r>
                                  <a:rPr lang="en-US" sz="2000" i="1">
                                    <a:latin typeface="Cambria Math" panose="02040503050406030204" pitchFamily="18" charset="0"/>
                                  </a:rPr>
                                  <m:t>𝑀</m:t>
                                </m:r>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0</m:t>
                                    </m:r>
                                  </m:sub>
                                </m:sSub>
                                <m:r>
                                  <a:rPr lang="en-US" sz="2000" i="1">
                                    <a:latin typeface="Cambria Math" panose="02040503050406030204" pitchFamily="18" charset="0"/>
                                  </a:rPr>
                                  <m:t>𝑦</m:t>
                                </m:r>
                              </m:num>
                              <m:den>
                                <m:r>
                                  <a:rPr lang="en-US" sz="2000" i="1">
                                    <a:latin typeface="Cambria Math" panose="02040503050406030204" pitchFamily="18" charset="0"/>
                                  </a:rPr>
                                  <m:t>𝑁</m:t>
                                </m:r>
                              </m:den>
                            </m:f>
                          </m:e>
                        </m:d>
                        <m:r>
                          <a:rPr lang="en-US" sz="2000" i="1">
                            <a:latin typeface="Cambria Math" panose="02040503050406030204" pitchFamily="18" charset="0"/>
                          </a:rPr>
                          <m:t>                       </m:t>
                        </m:r>
                      </m:sup>
                    </m:sSup>
                    <m:r>
                      <a:rPr lang="en-US" sz="2000" b="0" i="1" smtClean="0">
                        <a:latin typeface="Cambria Math" panose="02040503050406030204" pitchFamily="18" charset="0"/>
                      </a:rPr>
                      <m:t>𝐹</m:t>
                    </m:r>
                    <m:r>
                      <a:rPr lang="en-US" sz="2000" b="0" i="1" smtClean="0">
                        <a:latin typeface="Cambria Math" panose="02040503050406030204" pitchFamily="18" charset="0"/>
                      </a:rPr>
                      <m:t>(</m:t>
                    </m:r>
                    <m:r>
                      <a:rPr lang="en-US" sz="2000" b="0" i="1" smtClean="0">
                        <a:latin typeface="Cambria Math" panose="02040503050406030204" pitchFamily="18" charset="0"/>
                      </a:rPr>
                      <m:t>𝑢</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 </m:t>
                    </m:r>
                    <m:r>
                      <a:rPr lang="en-US" sz="2000" b="0" i="1" smtClean="0">
                        <a:latin typeface="Cambria Math" panose="02040503050406030204" pitchFamily="18" charset="0"/>
                      </a:rPr>
                      <m:t>𝑣</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oMath>
                </a14:m>
                <a:endParaRPr lang="en-IN" sz="2000" dirty="0">
                  <a:latin typeface="Cambria Math" panose="02040503050406030204" pitchFamily="18" charset="0"/>
                </a:endParaRPr>
              </a:p>
              <a:p>
                <a:r>
                  <a:rPr lang="en-IN" sz="2000" dirty="0">
                    <a:latin typeface="Cambria Math" panose="02040503050406030204" pitchFamily="18" charset="0"/>
                  </a:rPr>
                  <a:t>          </a:t>
                </a:r>
              </a:p>
              <a:p>
                <a:r>
                  <a:rPr lang="en-IN" sz="2000" dirty="0">
                    <a:latin typeface="Cambria Math" panose="02040503050406030204" pitchFamily="18" charset="0"/>
                  </a:rPr>
                  <a:t>         Rotational property: </a:t>
                </a:r>
                <a14:m>
                  <m:oMath xmlns:m="http://schemas.openxmlformats.org/officeDocument/2006/math">
                    <m:r>
                      <a:rPr lang="en-IN" sz="2000" i="1" smtClean="0">
                        <a:latin typeface="Cambria Math" panose="02040503050406030204" pitchFamily="18" charset="0"/>
                      </a:rPr>
                      <m:t>𝐴</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𝑟</m:t>
                    </m:r>
                    <m:r>
                      <a:rPr lang="en-US" sz="2000" b="0" i="1" smtClean="0">
                        <a:latin typeface="Cambria Math" panose="02040503050406030204" pitchFamily="18" charset="0"/>
                      </a:rPr>
                      <m:t>,</m:t>
                    </m:r>
                    <m:r>
                      <m:rPr>
                        <m:sty m:val="p"/>
                      </m:rPr>
                      <a:rPr lang="el-GR" sz="2000" b="0" i="1" smtClean="0">
                        <a:latin typeface="Cambria Math" panose="02040503050406030204" pitchFamily="18" charset="0"/>
                      </a:rPr>
                      <m:t>ϴ</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l-GR" sz="2000" i="1">
                            <a:latin typeface="Cambria Math" panose="02040503050406030204" pitchFamily="18" charset="0"/>
                          </a:rPr>
                          <m:t>ϴ</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IN" sz="2000" i="1" smtClean="0">
                        <a:latin typeface="Cambria Math" panose="02040503050406030204" pitchFamily="18" charset="0"/>
                      </a:rPr>
                      <m:t>=</m:t>
                    </m:r>
                    <m:r>
                      <a:rPr lang="en-US" sz="2000" b="0" i="1" smtClean="0">
                        <a:latin typeface="Cambria Math" panose="02040503050406030204" pitchFamily="18" charset="0"/>
                      </a:rPr>
                      <m:t>𝐹</m:t>
                    </m:r>
                    <m:r>
                      <a:rPr lang="en-US" sz="2000" b="0" i="1" smtClean="0">
                        <a:latin typeface="Cambria Math" panose="02040503050406030204" pitchFamily="18" charset="0"/>
                      </a:rPr>
                      <m:t>(⍵,</m:t>
                    </m:r>
                    <m:r>
                      <m:rPr>
                        <m:sty m:val="p"/>
                      </m:rPr>
                      <a:rPr lang="el-GR" sz="2000" i="1" smtClean="0">
                        <a:latin typeface="Cambria Math" panose="02040503050406030204" pitchFamily="18" charset="0"/>
                      </a:rPr>
                      <m:t>φ</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ϴ</m:t>
                        </m:r>
                      </m:e>
                      <m:sub>
                        <m:r>
                          <a:rPr lang="en-US" sz="2000" i="1">
                            <a:latin typeface="Cambria Math" panose="02040503050406030204" pitchFamily="18" charset="0"/>
                          </a:rPr>
                          <m:t>0</m:t>
                        </m:r>
                      </m:sub>
                    </m:sSub>
                  </m:oMath>
                </a14:m>
                <a:r>
                  <a:rPr lang="en-IN" sz="2000" dirty="0">
                    <a:latin typeface="Cambria Math" panose="02040503050406030204" pitchFamily="18" charset="0"/>
                  </a:rPr>
                  <a:t>)</a:t>
                </a:r>
              </a:p>
              <a:p>
                <a:endParaRPr lang="en-IN" sz="2000" dirty="0">
                  <a:latin typeface="Cambria Math" panose="02040503050406030204" pitchFamily="18" charset="0"/>
                </a:endParaRPr>
              </a:p>
              <a:p>
                <a:pPr marL="457200" indent="-457200">
                  <a:buAutoNum type="arabicPeriod"/>
                </a:pPr>
                <a:endParaRPr lang="en-IN" sz="2000"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C60924B3-424A-4D02-BEC4-919E78BE02B0}"/>
                  </a:ext>
                </a:extLst>
              </p:cNvPr>
              <p:cNvSpPr txBox="1">
                <a:spLocks noRot="1" noChangeAspect="1" noMove="1" noResize="1" noEditPoints="1" noAdjustHandles="1" noChangeArrowheads="1" noChangeShapeType="1" noTextEdit="1"/>
              </p:cNvSpPr>
              <p:nvPr/>
            </p:nvSpPr>
            <p:spPr>
              <a:xfrm>
                <a:off x="470071" y="3385100"/>
                <a:ext cx="8194535" cy="2033762"/>
              </a:xfrm>
              <a:prstGeom prst="rect">
                <a:avLst/>
              </a:prstGeom>
              <a:blipFill>
                <a:blip r:embed="rId6"/>
                <a:stretch>
                  <a:fillRect l="-744" t="-1497"/>
                </a:stretch>
              </a:blipFill>
            </p:spPr>
            <p:txBody>
              <a:bodyPr/>
              <a:lstStyle/>
              <a:p>
                <a:r>
                  <a:rPr lang="en-IN">
                    <a:noFill/>
                  </a:rPr>
                  <a:t> </a:t>
                </a:r>
              </a:p>
            </p:txBody>
          </p:sp>
        </mc:Fallback>
      </mc:AlternateContent>
      <p:sp>
        <p:nvSpPr>
          <p:cNvPr id="13" name="Arrow: Left-Right 12">
            <a:extLst>
              <a:ext uri="{FF2B5EF4-FFF2-40B4-BE49-F238E27FC236}">
                <a16:creationId xmlns:a16="http://schemas.microsoft.com/office/drawing/2014/main" id="{D1417274-DFBD-4C0E-9189-9F54062E248F}"/>
              </a:ext>
            </a:extLst>
          </p:cNvPr>
          <p:cNvSpPr/>
          <p:nvPr/>
        </p:nvSpPr>
        <p:spPr>
          <a:xfrm>
            <a:off x="5659603" y="3893323"/>
            <a:ext cx="594627" cy="281065"/>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2">
            <a:extLst>
              <a:ext uri="{FF2B5EF4-FFF2-40B4-BE49-F238E27FC236}">
                <a16:creationId xmlns:a16="http://schemas.microsoft.com/office/drawing/2014/main" id="{16F9A707-B790-4AE3-83B5-1A48B29280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6705" y="2805800"/>
            <a:ext cx="3749377" cy="3714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a:extLst>
              <a:ext uri="{FF2B5EF4-FFF2-40B4-BE49-F238E27FC236}">
                <a16:creationId xmlns:a16="http://schemas.microsoft.com/office/drawing/2014/main" id="{637DAAF8-CB3B-402B-892A-EDE29284C77B}"/>
              </a:ext>
            </a:extLst>
          </p:cNvPr>
          <p:cNvPicPr>
            <a:picLocks noChangeAspect="1"/>
          </p:cNvPicPr>
          <p:nvPr/>
        </p:nvPicPr>
        <p:blipFill>
          <a:blip r:embed="rId8"/>
          <a:stretch>
            <a:fillRect/>
          </a:stretch>
        </p:blipFill>
        <p:spPr>
          <a:xfrm>
            <a:off x="1716587" y="4894179"/>
            <a:ext cx="1875530" cy="1849838"/>
          </a:xfrm>
          <a:prstGeom prst="rect">
            <a:avLst/>
          </a:prstGeom>
        </p:spPr>
      </p:pic>
      <p:pic>
        <p:nvPicPr>
          <p:cNvPr id="16" name="Picture 15">
            <a:extLst>
              <a:ext uri="{FF2B5EF4-FFF2-40B4-BE49-F238E27FC236}">
                <a16:creationId xmlns:a16="http://schemas.microsoft.com/office/drawing/2014/main" id="{13354381-7629-4DC6-BE16-102D734366CB}"/>
              </a:ext>
            </a:extLst>
          </p:cNvPr>
          <p:cNvPicPr>
            <a:picLocks noChangeAspect="1"/>
          </p:cNvPicPr>
          <p:nvPr/>
        </p:nvPicPr>
        <p:blipFill>
          <a:blip r:embed="rId9"/>
          <a:stretch>
            <a:fillRect/>
          </a:stretch>
        </p:blipFill>
        <p:spPr>
          <a:xfrm>
            <a:off x="4162495" y="4894179"/>
            <a:ext cx="1851915" cy="1835003"/>
          </a:xfrm>
          <a:prstGeom prst="rect">
            <a:avLst/>
          </a:prstGeom>
        </p:spPr>
      </p:pic>
    </p:spTree>
    <p:extLst>
      <p:ext uri="{BB962C8B-B14F-4D97-AF65-F5344CB8AC3E}">
        <p14:creationId xmlns:p14="http://schemas.microsoft.com/office/powerpoint/2010/main" val="41199473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Properties of DFT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D1CADE5-63E3-4F62-AF82-7B8F5A772B90}"/>
                  </a:ext>
                </a:extLst>
              </p:cNvPr>
              <p:cNvSpPr txBox="1"/>
              <p:nvPr/>
            </p:nvSpPr>
            <p:spPr>
              <a:xfrm>
                <a:off x="958787" y="1838997"/>
                <a:ext cx="9570129" cy="1477328"/>
              </a:xfrm>
              <a:prstGeom prst="rect">
                <a:avLst/>
              </a:prstGeom>
              <a:noFill/>
            </p:spPr>
            <p:txBody>
              <a:bodyPr wrap="square" rtlCol="0">
                <a:spAutoFit/>
              </a:bodyPr>
              <a:lstStyle/>
              <a:p>
                <a:r>
                  <a:rPr lang="en-US" dirty="0"/>
                  <a:t>2. Periodicity: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2</m:t>
                              </m:r>
                            </m:sub>
                          </m:sSub>
                          <m:r>
                            <a:rPr lang="en-US" b="0" i="1" smtClean="0">
                              <a:latin typeface="Cambria Math" panose="02040503050406030204" pitchFamily="18" charset="0"/>
                            </a:rPr>
                            <m:t>𝑁</m:t>
                          </m:r>
                        </m:e>
                      </m:d>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sub>
                      </m:sSub>
                      <m:r>
                        <a:rPr lang="en-US" i="1">
                          <a:latin typeface="Cambria Math" panose="02040503050406030204" pitchFamily="18" charset="0"/>
                        </a:rPr>
                        <m:t>𝑀</m:t>
                      </m:r>
                      <m:r>
                        <a:rPr lang="en-US" b="0" i="1" smtClean="0">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2</m:t>
                          </m:r>
                        </m:sub>
                      </m:sSub>
                      <m:r>
                        <a:rPr lang="en-US" b="0" i="1" smtClean="0">
                          <a:latin typeface="Cambria Math" panose="02040503050406030204" pitchFamily="18" charset="0"/>
                        </a:rPr>
                        <m:t>𝑁</m:t>
                      </m:r>
                      <m:r>
                        <a:rPr lang="en-US" b="0" i="1" smtClean="0">
                          <a:latin typeface="Cambria Math" panose="02040503050406030204" pitchFamily="18" charset="0"/>
                        </a:rPr>
                        <m:t>)</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𝑦</m:t>
                          </m:r>
                        </m:e>
                      </m:d>
                      <m:r>
                        <a:rPr lang="en-US" i="1">
                          <a:latin typeface="Cambria Math" panose="02040503050406030204" pitchFamily="18" charset="0"/>
                        </a:rPr>
                        <m:t>=</m:t>
                      </m:r>
                      <m:r>
                        <a:rPr lang="en-US" b="0"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sub>
                          </m:sSub>
                          <m:r>
                            <a:rPr lang="en-US" i="1">
                              <a:latin typeface="Cambria Math" panose="02040503050406030204" pitchFamily="18" charset="0"/>
                            </a:rPr>
                            <m:t>𝑀</m:t>
                          </m:r>
                          <m:r>
                            <a:rPr lang="en-US" i="1">
                              <a:latin typeface="Cambria Math" panose="02040503050406030204" pitchFamily="18" charset="0"/>
                            </a:rPr>
                            <m:t>,</m:t>
                          </m:r>
                          <m:r>
                            <a:rPr lang="en-US" b="0" i="1" smtClean="0">
                              <a:latin typeface="Cambria Math" panose="02040503050406030204" pitchFamily="18" charset="0"/>
                            </a:rPr>
                            <m:t>𝑦</m:t>
                          </m:r>
                        </m:e>
                      </m:d>
                      <m:r>
                        <a:rPr lang="en-US" i="1">
                          <a:latin typeface="Cambria Math" panose="02040503050406030204" pitchFamily="18" charset="0"/>
                        </a:rPr>
                        <m:t>=</m:t>
                      </m:r>
                      <m:r>
                        <a:rPr lang="en-US" b="0" i="1" smtClean="0">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2</m:t>
                              </m:r>
                            </m:sub>
                          </m:sSub>
                          <m:r>
                            <a:rPr lang="en-US" i="1">
                              <a:latin typeface="Cambria Math" panose="02040503050406030204" pitchFamily="18" charset="0"/>
                            </a:rPr>
                            <m:t>𝑁</m:t>
                          </m:r>
                        </m:e>
                      </m:d>
                      <m:r>
                        <a:rPr lang="en-US" i="1">
                          <a:latin typeface="Cambria Math" panose="02040503050406030204" pitchFamily="18" charset="0"/>
                        </a:rPr>
                        <m:t>=</m:t>
                      </m:r>
                      <m:r>
                        <a:rPr lang="en-US" b="0" i="1" smtClean="0">
                          <a:latin typeface="Cambria Math" panose="02040503050406030204" pitchFamily="18" charset="0"/>
                        </a:rPr>
                        <m:t>𝑓</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sub>
                      </m:sSub>
                      <m:r>
                        <a:rPr lang="en-US" i="1">
                          <a:latin typeface="Cambria Math" panose="02040503050406030204" pitchFamily="18" charset="0"/>
                        </a:rPr>
                        <m:t>𝑀</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2</m:t>
                          </m:r>
                        </m:sub>
                      </m:sSub>
                      <m:r>
                        <a:rPr lang="en-US" i="1">
                          <a:latin typeface="Cambria Math" panose="02040503050406030204" pitchFamily="18" charset="0"/>
                        </a:rPr>
                        <m:t>𝑁</m:t>
                      </m:r>
                      <m:r>
                        <a:rPr lang="en-US" i="1">
                          <a:latin typeface="Cambria Math" panose="02040503050406030204" pitchFamily="18" charset="0"/>
                        </a:rPr>
                        <m:t>)</m:t>
                      </m:r>
                    </m:oMath>
                  </m:oMathPara>
                </a14:m>
                <a:endParaRPr lang="en-US" dirty="0"/>
              </a:p>
              <a:p>
                <a:endParaRPr lang="en-IN" dirty="0"/>
              </a:p>
            </p:txBody>
          </p:sp>
        </mc:Choice>
        <mc:Fallback xmlns="">
          <p:sp>
            <p:nvSpPr>
              <p:cNvPr id="3" name="TextBox 2">
                <a:extLst>
                  <a:ext uri="{FF2B5EF4-FFF2-40B4-BE49-F238E27FC236}">
                    <a16:creationId xmlns:a16="http://schemas.microsoft.com/office/drawing/2014/main" id="{DD1CADE5-63E3-4F62-AF82-7B8F5A772B90}"/>
                  </a:ext>
                </a:extLst>
              </p:cNvPr>
              <p:cNvSpPr txBox="1">
                <a:spLocks noRot="1" noChangeAspect="1" noMove="1" noResize="1" noEditPoints="1" noAdjustHandles="1" noChangeArrowheads="1" noChangeShapeType="1" noTextEdit="1"/>
              </p:cNvSpPr>
              <p:nvPr/>
            </p:nvSpPr>
            <p:spPr>
              <a:xfrm>
                <a:off x="958787" y="1838997"/>
                <a:ext cx="9570129" cy="1477328"/>
              </a:xfrm>
              <a:prstGeom prst="rect">
                <a:avLst/>
              </a:prstGeom>
              <a:blipFill>
                <a:blip r:embed="rId4"/>
                <a:stretch>
                  <a:fillRect l="-510" t="-2479"/>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94131469-F3D1-4576-987D-351B59C65B49}"/>
              </a:ext>
            </a:extLst>
          </p:cNvPr>
          <p:cNvPicPr>
            <a:picLocks noChangeAspect="1"/>
          </p:cNvPicPr>
          <p:nvPr/>
        </p:nvPicPr>
        <p:blipFill>
          <a:blip r:embed="rId5"/>
          <a:stretch>
            <a:fillRect/>
          </a:stretch>
        </p:blipFill>
        <p:spPr>
          <a:xfrm>
            <a:off x="1049507" y="3058871"/>
            <a:ext cx="4935918" cy="3141039"/>
          </a:xfrm>
          <a:prstGeom prst="rect">
            <a:avLst/>
          </a:prstGeom>
        </p:spPr>
      </p:pic>
      <p:pic>
        <p:nvPicPr>
          <p:cNvPr id="11" name="Picture 10">
            <a:extLst>
              <a:ext uri="{FF2B5EF4-FFF2-40B4-BE49-F238E27FC236}">
                <a16:creationId xmlns:a16="http://schemas.microsoft.com/office/drawing/2014/main" id="{33A48C67-1321-48AD-A480-166FF2CD5F73}"/>
              </a:ext>
            </a:extLst>
          </p:cNvPr>
          <p:cNvPicPr>
            <a:picLocks noChangeAspect="1"/>
          </p:cNvPicPr>
          <p:nvPr/>
        </p:nvPicPr>
        <p:blipFill>
          <a:blip r:embed="rId6"/>
          <a:stretch>
            <a:fillRect/>
          </a:stretch>
        </p:blipFill>
        <p:spPr>
          <a:xfrm>
            <a:off x="6596109" y="3228352"/>
            <a:ext cx="4307982" cy="317067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F10B5E7-F62D-4B52-88FE-D8158E4A69DB}"/>
                  </a:ext>
                </a:extLst>
              </p:cNvPr>
              <p:cNvSpPr txBox="1"/>
              <p:nvPr/>
            </p:nvSpPr>
            <p:spPr>
              <a:xfrm>
                <a:off x="267300" y="6324717"/>
                <a:ext cx="5308200" cy="440633"/>
              </a:xfrm>
              <a:prstGeom prst="rect">
                <a:avLst/>
              </a:prstGeom>
              <a:noFill/>
            </p:spPr>
            <p:txBody>
              <a:bodyPr wrap="square" rtlCol="0">
                <a:spAutoFit/>
              </a:bodyPr>
              <a:lstStyle/>
              <a:p>
                <a:r>
                  <a:rPr lang="en-US" sz="1600" dirty="0"/>
                  <a:t>1D Centering the Fourier transform,</a:t>
                </a:r>
                <a:r>
                  <a:rPr lang="en-IN" sz="1600" dirty="0"/>
                  <a:t> </a:t>
                </a:r>
                <a14:m>
                  <m:oMath xmlns:m="http://schemas.openxmlformats.org/officeDocument/2006/math">
                    <m:sSup>
                      <m:sSupPr>
                        <m:ctrlPr>
                          <a:rPr lang="en-IN" sz="1600" i="1">
                            <a:latin typeface="Cambria Math" panose="02040503050406030204" pitchFamily="18" charset="0"/>
                          </a:rPr>
                        </m:ctrlPr>
                      </m:sSupPr>
                      <m:e>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)(−1)</m:t>
                        </m:r>
                      </m:e>
                      <m:sup>
                        <m:r>
                          <a:rPr lang="en-US" sz="1600" i="1">
                            <a:latin typeface="Cambria Math" panose="02040503050406030204" pitchFamily="18" charset="0"/>
                          </a:rPr>
                          <m:t>𝑥</m:t>
                        </m:r>
                      </m:sup>
                    </m:sSup>
                    <m:r>
                      <a:rPr lang="en-US" sz="1600" b="0" i="1" smtClean="0">
                        <a:latin typeface="Cambria Math" panose="02040503050406030204" pitchFamily="18" charset="0"/>
                      </a:rPr>
                      <m:t>=</m:t>
                    </m:r>
                    <m:r>
                      <a:rPr lang="en-US" sz="1600" b="0" i="1" smtClean="0">
                        <a:latin typeface="Cambria Math" panose="02040503050406030204" pitchFamily="18" charset="0"/>
                      </a:rPr>
                      <m:t>𝐹</m:t>
                    </m:r>
                    <m:r>
                      <a:rPr lang="en-US" sz="1600" b="0" i="1" smtClean="0">
                        <a:latin typeface="Cambria Math" panose="02040503050406030204" pitchFamily="18" charset="0"/>
                      </a:rPr>
                      <m:t>(</m:t>
                    </m:r>
                    <m:r>
                      <a:rPr lang="en-US" sz="1600" b="0" i="1" smtClean="0">
                        <a:latin typeface="Cambria Math" panose="02040503050406030204" pitchFamily="18" charset="0"/>
                      </a:rPr>
                      <m:t>𝑢</m:t>
                    </m:r>
                    <m:r>
                      <a:rPr lang="en-US" sz="1600" b="0" i="1" smtClean="0">
                        <a:latin typeface="Cambria Math" panose="02040503050406030204" pitchFamily="18" charset="0"/>
                      </a:rPr>
                      <m:t>−</m:t>
                    </m:r>
                  </m:oMath>
                </a14:m>
                <a:r>
                  <a:rPr lang="en-US" sz="1600" dirty="0"/>
                  <a:t>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𝑀</m:t>
                        </m:r>
                      </m:num>
                      <m:den>
                        <m:r>
                          <a:rPr lang="en-US" sz="1600" i="1">
                            <a:latin typeface="Cambria Math" panose="02040503050406030204" pitchFamily="18" charset="0"/>
                          </a:rPr>
                          <m:t>2</m:t>
                        </m:r>
                      </m:den>
                    </m:f>
                    <m:r>
                      <a:rPr lang="en-US" sz="1600" b="0" i="0" smtClean="0">
                        <a:latin typeface="Cambria Math" panose="02040503050406030204" pitchFamily="18" charset="0"/>
                      </a:rPr>
                      <m:t>)</m:t>
                    </m:r>
                  </m:oMath>
                </a14:m>
                <a:endParaRPr lang="en-IN" sz="1600" dirty="0"/>
              </a:p>
            </p:txBody>
          </p:sp>
        </mc:Choice>
        <mc:Fallback xmlns="">
          <p:sp>
            <p:nvSpPr>
              <p:cNvPr id="12" name="TextBox 11">
                <a:extLst>
                  <a:ext uri="{FF2B5EF4-FFF2-40B4-BE49-F238E27FC236}">
                    <a16:creationId xmlns:a16="http://schemas.microsoft.com/office/drawing/2014/main" id="{BF10B5E7-F62D-4B52-88FE-D8158E4A69DB}"/>
                  </a:ext>
                </a:extLst>
              </p:cNvPr>
              <p:cNvSpPr txBox="1">
                <a:spLocks noRot="1" noChangeAspect="1" noMove="1" noResize="1" noEditPoints="1" noAdjustHandles="1" noChangeArrowheads="1" noChangeShapeType="1" noTextEdit="1"/>
              </p:cNvSpPr>
              <p:nvPr/>
            </p:nvSpPr>
            <p:spPr>
              <a:xfrm>
                <a:off x="267300" y="6324717"/>
                <a:ext cx="5308200" cy="440633"/>
              </a:xfrm>
              <a:prstGeom prst="rect">
                <a:avLst/>
              </a:prstGeom>
              <a:blipFill>
                <a:blip r:embed="rId7"/>
                <a:stretch>
                  <a:fillRect l="-689" b="-694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DF70993-1AC3-43C4-B5C4-0FFE9E164DDC}"/>
                  </a:ext>
                </a:extLst>
              </p:cNvPr>
              <p:cNvSpPr txBox="1"/>
              <p:nvPr/>
            </p:nvSpPr>
            <p:spPr>
              <a:xfrm>
                <a:off x="5734975" y="6399027"/>
                <a:ext cx="6189725" cy="440633"/>
              </a:xfrm>
              <a:prstGeom prst="rect">
                <a:avLst/>
              </a:prstGeom>
              <a:noFill/>
            </p:spPr>
            <p:txBody>
              <a:bodyPr wrap="square" rtlCol="0">
                <a:spAutoFit/>
              </a:bodyPr>
              <a:lstStyle/>
              <a:p>
                <a:r>
                  <a:rPr lang="en-US" sz="1600" dirty="0"/>
                  <a:t>2D Catering the Fourier transform, </a:t>
                </a:r>
                <a14:m>
                  <m:oMath xmlns:m="http://schemas.openxmlformats.org/officeDocument/2006/math">
                    <m:sSup>
                      <m:sSupPr>
                        <m:ctrlPr>
                          <a:rPr lang="en-IN" sz="1600" i="1">
                            <a:latin typeface="Cambria Math" panose="02040503050406030204" pitchFamily="18" charset="0"/>
                          </a:rPr>
                        </m:ctrlPr>
                      </m:sSupPr>
                      <m:e>
                        <m:r>
                          <a:rPr lang="en-US" sz="1600" i="1">
                            <a:latin typeface="Cambria Math" panose="02040503050406030204" pitchFamily="18" charset="0"/>
                          </a:rPr>
                          <m:t>𝑓</m:t>
                        </m:r>
                        <m:r>
                          <a:rPr lang="en-US" sz="1600" i="1">
                            <a:latin typeface="Cambria Math" panose="02040503050406030204" pitchFamily="18" charset="0"/>
                          </a:rPr>
                          <m:t>(</m:t>
                        </m:r>
                        <m:r>
                          <a:rPr lang="en-US" sz="1600" i="1">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i="1">
                            <a:latin typeface="Cambria Math" panose="02040503050406030204" pitchFamily="18" charset="0"/>
                          </a:rPr>
                          <m:t>)(−1)</m:t>
                        </m:r>
                      </m:e>
                      <m:sup>
                        <m:r>
                          <a:rPr lang="en-US" sz="1600" i="1">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sup>
                    </m:sSup>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𝑢</m:t>
                    </m:r>
                    <m:r>
                      <a:rPr lang="en-US" sz="1600" i="1">
                        <a:latin typeface="Cambria Math" panose="02040503050406030204" pitchFamily="18" charset="0"/>
                      </a:rPr>
                      <m:t>−</m:t>
                    </m:r>
                  </m:oMath>
                </a14:m>
                <a:r>
                  <a:rPr lang="en-US" sz="1600" dirty="0"/>
                  <a:t>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𝑀</m:t>
                        </m:r>
                      </m:num>
                      <m:den>
                        <m:r>
                          <a:rPr lang="en-US" sz="1600" i="1">
                            <a:latin typeface="Cambria Math" panose="02040503050406030204" pitchFamily="18" charset="0"/>
                          </a:rPr>
                          <m:t>2</m:t>
                        </m:r>
                      </m:den>
                    </m:f>
                    <m:r>
                      <a:rPr lang="en-US" sz="1600" b="0" i="1" smtClean="0">
                        <a:latin typeface="Cambria Math" panose="02040503050406030204" pitchFamily="18" charset="0"/>
                      </a:rPr>
                      <m:t>,</m:t>
                    </m:r>
                    <m:r>
                      <a:rPr lang="en-US" sz="1600" b="0" i="1" smtClean="0">
                        <a:latin typeface="Cambria Math" panose="02040503050406030204" pitchFamily="18" charset="0"/>
                      </a:rPr>
                      <m:t>𝑣</m:t>
                    </m:r>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𝑁</m:t>
                        </m:r>
                      </m:num>
                      <m:den>
                        <m:r>
                          <a:rPr lang="en-US" sz="1600" i="1">
                            <a:latin typeface="Cambria Math" panose="02040503050406030204" pitchFamily="18" charset="0"/>
                          </a:rPr>
                          <m:t>2</m:t>
                        </m:r>
                      </m:den>
                    </m:f>
                    <m:r>
                      <a:rPr lang="en-US" sz="1600">
                        <a:latin typeface="Cambria Math" panose="02040503050406030204" pitchFamily="18" charset="0"/>
                      </a:rPr>
                      <m:t>)</m:t>
                    </m:r>
                  </m:oMath>
                </a14:m>
                <a:endParaRPr lang="en-IN" sz="1600" dirty="0"/>
              </a:p>
            </p:txBody>
          </p:sp>
        </mc:Choice>
        <mc:Fallback xmlns="">
          <p:sp>
            <p:nvSpPr>
              <p:cNvPr id="13" name="TextBox 12">
                <a:extLst>
                  <a:ext uri="{FF2B5EF4-FFF2-40B4-BE49-F238E27FC236}">
                    <a16:creationId xmlns:a16="http://schemas.microsoft.com/office/drawing/2014/main" id="{FDF70993-1AC3-43C4-B5C4-0FFE9E164DDC}"/>
                  </a:ext>
                </a:extLst>
              </p:cNvPr>
              <p:cNvSpPr txBox="1">
                <a:spLocks noRot="1" noChangeAspect="1" noMove="1" noResize="1" noEditPoints="1" noAdjustHandles="1" noChangeArrowheads="1" noChangeShapeType="1" noTextEdit="1"/>
              </p:cNvSpPr>
              <p:nvPr/>
            </p:nvSpPr>
            <p:spPr>
              <a:xfrm>
                <a:off x="5734975" y="6399027"/>
                <a:ext cx="6189725" cy="440633"/>
              </a:xfrm>
              <a:prstGeom prst="rect">
                <a:avLst/>
              </a:prstGeom>
              <a:blipFill>
                <a:blip r:embed="rId8"/>
                <a:stretch>
                  <a:fillRect l="-591" b="-6944"/>
                </a:stretch>
              </a:blipFill>
            </p:spPr>
            <p:txBody>
              <a:bodyPr/>
              <a:lstStyle/>
              <a:p>
                <a:r>
                  <a:rPr lang="en-IN">
                    <a:noFill/>
                  </a:rPr>
                  <a:t> </a:t>
                </a:r>
              </a:p>
            </p:txBody>
          </p:sp>
        </mc:Fallback>
      </mc:AlternateContent>
    </p:spTree>
    <p:extLst>
      <p:ext uri="{BB962C8B-B14F-4D97-AF65-F5344CB8AC3E}">
        <p14:creationId xmlns:p14="http://schemas.microsoft.com/office/powerpoint/2010/main" val="113247302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Classification</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p:sp>
        <p:nvSpPr>
          <p:cNvPr id="4" name="TextBox 3">
            <a:extLst>
              <a:ext uri="{FF2B5EF4-FFF2-40B4-BE49-F238E27FC236}">
                <a16:creationId xmlns:a16="http://schemas.microsoft.com/office/drawing/2014/main" id="{3ECCB691-09D5-4DE5-8B01-966CE553F1C2}"/>
              </a:ext>
            </a:extLst>
          </p:cNvPr>
          <p:cNvSpPr txBox="1"/>
          <p:nvPr/>
        </p:nvSpPr>
        <p:spPr>
          <a:xfrm>
            <a:off x="1117846" y="1716650"/>
            <a:ext cx="10235954" cy="369332"/>
          </a:xfrm>
          <a:prstGeom prst="rect">
            <a:avLst/>
          </a:prstGeom>
          <a:noFill/>
        </p:spPr>
        <p:txBody>
          <a:bodyPr wrap="square" rtlCol="0">
            <a:spAutoFit/>
          </a:bodyPr>
          <a:lstStyle/>
          <a:p>
            <a:r>
              <a:rPr lang="en-US" dirty="0"/>
              <a:t>Fourier spectrum and Phase Angle:</a:t>
            </a:r>
            <a:endParaRPr lang="en-IN"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282065-08D5-48C8-990C-F2CBA9E1B13D}"/>
                  </a:ext>
                </a:extLst>
              </p:cNvPr>
              <p:cNvSpPr txBox="1"/>
              <p:nvPr/>
            </p:nvSpPr>
            <p:spPr>
              <a:xfrm>
                <a:off x="1260630" y="2183119"/>
                <a:ext cx="10235954" cy="3828869"/>
              </a:xfrm>
              <a:prstGeom prst="rect">
                <a:avLst/>
              </a:prstGeom>
              <a:noFill/>
            </p:spPr>
            <p:txBody>
              <a:bodyPr wrap="square" rtlCol="0">
                <a:spAutoFit/>
              </a:bodyPr>
              <a:lstStyle/>
              <a:p>
                <a:r>
                  <a:rPr lang="en-US" dirty="0"/>
                  <a:t>DFT is Complex in general and its polar form is: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d>
                        <m:dPr>
                          <m:begChr m:val="|"/>
                          <m:endChr m:val="|"/>
                          <m:ctrlPr>
                            <a:rPr lang="en-IN"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e>
                      </m:d>
                      <m:sSup>
                        <m:sSupPr>
                          <m:ctrlPr>
                            <a:rPr lang="en-IN"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m:rPr>
                              <m:sty m:val="p"/>
                            </m:rPr>
                            <a:rPr lang="el-GR" i="1">
                              <a:latin typeface="Cambria Math" panose="02040503050406030204" pitchFamily="18" charset="0"/>
                            </a:rPr>
                            <m:t>φ</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sup>
                      </m:sSup>
                    </m:oMath>
                  </m:oMathPara>
                </a14:m>
                <a:endParaRPr lang="en-IN" dirty="0"/>
              </a:p>
              <a:p>
                <a:endParaRPr lang="en-IN" dirty="0"/>
              </a:p>
              <a:p>
                <a:pPr/>
                <a14:m>
                  <m:oMathPara xmlns:m="http://schemas.openxmlformats.org/officeDocument/2006/math">
                    <m:oMathParaPr>
                      <m:jc m:val="centerGroup"/>
                    </m:oMathParaPr>
                    <m:oMath xmlns:m="http://schemas.openxmlformats.org/officeDocument/2006/math">
                      <m:d>
                        <m:dPr>
                          <m:begChr m:val="|"/>
                          <m:endChr m:val="|"/>
                          <m:ctrlPr>
                            <a:rPr lang="en-IN" i="1">
                              <a:latin typeface="Cambria Math" panose="02040503050406030204" pitchFamily="18" charset="0"/>
                            </a:rPr>
                          </m:ctrlPr>
                        </m:dPr>
                        <m:e>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e>
                      </m:d>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𝐼</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r>
                            <a:rPr lang="en-US" b="0" i="1" smtClean="0">
                              <a:latin typeface="Cambria Math" panose="02040503050406030204" pitchFamily="18" charset="0"/>
                            </a:rPr>
                            <m: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oMath>
                  </m:oMathPara>
                </a14:m>
                <a:endParaRPr lang="en-IN" dirty="0"/>
              </a:p>
              <a:p>
                <a:r>
                  <a:rPr lang="en-IN" dirty="0"/>
                  <a:t>  </a:t>
                </a:r>
              </a:p>
              <a:p>
                <a:pPr/>
                <a14:m>
                  <m:oMathPara xmlns:m="http://schemas.openxmlformats.org/officeDocument/2006/math">
                    <m:oMathParaPr>
                      <m:jc m:val="centerGroup"/>
                    </m:oMathParaPr>
                    <m:oMath xmlns:m="http://schemas.openxmlformats.org/officeDocument/2006/math">
                      <m:r>
                        <m:rPr>
                          <m:sty m:val="p"/>
                        </m:rPr>
                        <a:rPr lang="el-GR" i="1">
                          <a:latin typeface="Cambria Math" panose="02040503050406030204" pitchFamily="18" charset="0"/>
                        </a:rPr>
                        <m:t>φ</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r>
                        <a:rPr lang="en-US" b="0" i="1" smtClean="0">
                          <a:latin typeface="Cambria Math" panose="02040503050406030204" pitchFamily="18" charset="0"/>
                        </a:rPr>
                        <m:t>=</m:t>
                      </m:r>
                      <m:r>
                        <a:rPr lang="en-US" b="0" i="1" smtClean="0">
                          <a:latin typeface="Cambria Math" panose="02040503050406030204" pitchFamily="18" charset="0"/>
                        </a:rPr>
                        <m:t>𝑎𝑟𝑐𝑡𝑎𝑛</m:t>
                      </m:r>
                      <m:f>
                        <m:fPr>
                          <m:ctrlPr>
                            <a:rPr lang="en-US" b="0" i="1" smtClean="0">
                              <a:latin typeface="Cambria Math" panose="02040503050406030204" pitchFamily="18" charset="0"/>
                            </a:rPr>
                          </m:ctrlPr>
                        </m:fPr>
                        <m:num>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num>
                        <m:den>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den>
                      </m:f>
                    </m:oMath>
                  </m:oMathPara>
                </a14:m>
                <a:endParaRPr lang="en-IN" dirty="0"/>
              </a:p>
              <a:p>
                <a:r>
                  <a:rPr lang="en-IN" dirty="0"/>
                  <a:t>Fourier transform of a real function is conjugate symmetry: Spectrum is even symmetry and phase angle is odd symmetric about the origin </a:t>
                </a:r>
              </a:p>
              <a:p>
                <a:endParaRPr lang="en-IN"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m:t>
                      </m:r>
                      <m:r>
                        <a:rPr lang="en-US" i="1">
                          <a:latin typeface="Cambria Math" panose="02040503050406030204" pitchFamily="18" charset="0"/>
                        </a:rPr>
                        <m:t>(0,0)=</m:t>
                      </m:r>
                      <m:nary>
                        <m:naryPr>
                          <m:chr m:val="∑"/>
                          <m:ctrlPr>
                            <a:rPr lang="en-IN" i="1" dirty="0" smtClean="0">
                              <a:latin typeface="Cambria Math" panose="02040503050406030204" pitchFamily="18" charset="0"/>
                            </a:rPr>
                          </m:ctrlPr>
                        </m:naryPr>
                        <m:sub>
                          <m:r>
                            <m:rPr>
                              <m:brk m:alnAt="23"/>
                            </m:rPr>
                            <a:rPr lang="en-US" b="0" i="1" dirty="0" smtClean="0">
                              <a:latin typeface="Cambria Math" panose="02040503050406030204" pitchFamily="18" charset="0"/>
                            </a:rPr>
                            <m:t>𝑥</m:t>
                          </m:r>
                          <m:r>
                            <a:rPr lang="en-US" b="0" i="1" dirty="0" smtClean="0">
                              <a:latin typeface="Cambria Math" panose="02040503050406030204" pitchFamily="18" charset="0"/>
                            </a:rPr>
                            <m:t>=0</m:t>
                          </m:r>
                        </m:sub>
                        <m:sup>
                          <m:r>
                            <a:rPr lang="en-US" b="0" i="1" dirty="0" smtClean="0">
                              <a:latin typeface="Cambria Math" panose="02040503050406030204" pitchFamily="18" charset="0"/>
                            </a:rPr>
                            <m:t>𝑀</m:t>
                          </m:r>
                          <m:r>
                            <a:rPr lang="en-US" b="0" i="1" dirty="0" smtClean="0">
                              <a:latin typeface="Cambria Math" panose="02040503050406030204" pitchFamily="18" charset="0"/>
                            </a:rPr>
                            <m:t>−1</m:t>
                          </m:r>
                        </m:sup>
                        <m:e>
                          <m:nary>
                            <m:naryPr>
                              <m:chr m:val="∑"/>
                              <m:ctrlPr>
                                <a:rPr lang="en-IN" i="1" dirty="0" smtClean="0">
                                  <a:latin typeface="Cambria Math" panose="02040503050406030204" pitchFamily="18" charset="0"/>
                                </a:rPr>
                              </m:ctrlPr>
                            </m:naryPr>
                            <m:sub>
                              <m:r>
                                <m:rPr>
                                  <m:brk m:alnAt="23"/>
                                </m:rPr>
                                <a:rPr lang="en-US" b="0" i="1" dirty="0" smtClean="0">
                                  <a:latin typeface="Cambria Math" panose="02040503050406030204" pitchFamily="18" charset="0"/>
                                </a:rPr>
                                <m:t>𝑦</m:t>
                              </m:r>
                              <m:r>
                                <a:rPr lang="en-US" b="0" i="1" dirty="0" smtClean="0">
                                  <a:latin typeface="Cambria Math" panose="02040503050406030204" pitchFamily="18" charset="0"/>
                                </a:rPr>
                                <m:t>=0</m:t>
                              </m:r>
                            </m:sub>
                            <m:sup>
                              <m:r>
                                <a:rPr lang="en-US" b="0" i="1" dirty="0" smtClean="0">
                                  <a:latin typeface="Cambria Math" panose="02040503050406030204" pitchFamily="18" charset="0"/>
                                </a:rPr>
                                <m:t>𝑁</m:t>
                              </m:r>
                              <m:r>
                                <a:rPr lang="en-US" b="0" i="1" dirty="0" smtClean="0">
                                  <a:latin typeface="Cambria Math" panose="02040503050406030204" pitchFamily="18" charset="0"/>
                                </a:rPr>
                                <m:t>−1</m:t>
                              </m:r>
                            </m:sup>
                            <m:e>
                              <m:r>
                                <a:rPr lang="en-US" b="0" i="1" dirty="0" smtClean="0">
                                  <a:latin typeface="Cambria Math" panose="02040503050406030204" pitchFamily="18" charset="0"/>
                                </a:rPr>
                                <m:t>𝑓</m:t>
                              </m:r>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𝑦</m:t>
                              </m:r>
                              <m:r>
                                <a:rPr lang="en-US" b="0" i="1" dirty="0" smtClean="0">
                                  <a:latin typeface="Cambria Math" panose="02040503050406030204" pitchFamily="18" charset="0"/>
                                </a:rPr>
                                <m:t>)</m:t>
                              </m:r>
                            </m:e>
                          </m:nary>
                        </m:e>
                      </m:nary>
                    </m:oMath>
                  </m:oMathPara>
                </a14:m>
                <a:endParaRPr lang="en-IN" dirty="0"/>
              </a:p>
            </p:txBody>
          </p:sp>
        </mc:Choice>
        <mc:Fallback xmlns="">
          <p:sp>
            <p:nvSpPr>
              <p:cNvPr id="7" name="TextBox 6">
                <a:extLst>
                  <a:ext uri="{FF2B5EF4-FFF2-40B4-BE49-F238E27FC236}">
                    <a16:creationId xmlns:a16="http://schemas.microsoft.com/office/drawing/2014/main" id="{3A282065-08D5-48C8-990C-F2CBA9E1B13D}"/>
                  </a:ext>
                </a:extLst>
              </p:cNvPr>
              <p:cNvSpPr txBox="1">
                <a:spLocks noRot="1" noChangeAspect="1" noMove="1" noResize="1" noEditPoints="1" noAdjustHandles="1" noChangeArrowheads="1" noChangeShapeType="1" noTextEdit="1"/>
              </p:cNvSpPr>
              <p:nvPr/>
            </p:nvSpPr>
            <p:spPr>
              <a:xfrm>
                <a:off x="1260630" y="2183119"/>
                <a:ext cx="10235954" cy="3828869"/>
              </a:xfrm>
              <a:prstGeom prst="rect">
                <a:avLst/>
              </a:prstGeom>
              <a:blipFill>
                <a:blip r:embed="rId4"/>
                <a:stretch>
                  <a:fillRect l="-536" t="-796"/>
                </a:stretch>
              </a:blipFill>
            </p:spPr>
            <p:txBody>
              <a:bodyPr/>
              <a:lstStyle/>
              <a:p>
                <a:r>
                  <a:rPr lang="en-IN">
                    <a:noFill/>
                  </a:rPr>
                  <a:t> </a:t>
                </a:r>
              </a:p>
            </p:txBody>
          </p:sp>
        </mc:Fallback>
      </mc:AlternateContent>
      <p:cxnSp>
        <p:nvCxnSpPr>
          <p:cNvPr id="11" name="Connector: Elbow 10">
            <a:extLst>
              <a:ext uri="{FF2B5EF4-FFF2-40B4-BE49-F238E27FC236}">
                <a16:creationId xmlns:a16="http://schemas.microsoft.com/office/drawing/2014/main" id="{18B0847D-CBF9-408C-AC52-7F915BA8027F}"/>
              </a:ext>
            </a:extLst>
          </p:cNvPr>
          <p:cNvCxnSpPr>
            <a:cxnSpLocks/>
          </p:cNvCxnSpPr>
          <p:nvPr/>
        </p:nvCxnSpPr>
        <p:spPr>
          <a:xfrm flipV="1">
            <a:off x="5353234" y="4893361"/>
            <a:ext cx="3266983" cy="470518"/>
          </a:xfrm>
          <a:prstGeom prst="bentConnector3">
            <a:avLst>
              <a:gd name="adj1" fmla="val -5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8E37260-90FB-4612-AE4D-15ABE38F313D}"/>
                  </a:ext>
                </a:extLst>
              </p:cNvPr>
              <p:cNvSpPr txBox="1"/>
              <p:nvPr/>
            </p:nvSpPr>
            <p:spPr>
              <a:xfrm>
                <a:off x="8676441" y="4657162"/>
                <a:ext cx="2254929" cy="923330"/>
              </a:xfrm>
              <a:prstGeom prst="rect">
                <a:avLst/>
              </a:prstGeom>
              <a:noFill/>
            </p:spPr>
            <p:txBody>
              <a:bodyPr wrap="square" rtlCol="0">
                <a:spAutoFit/>
              </a:bodyPr>
              <a:lstStyle/>
              <a:p>
                <a:r>
                  <a:rPr lang="en-US" dirty="0"/>
                  <a:t>Zero frequency term and proportional to avg of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𝑦</m:t>
                    </m:r>
                  </m:oMath>
                </a14:m>
                <a:endParaRPr lang="en-IN" dirty="0"/>
              </a:p>
            </p:txBody>
          </p:sp>
        </mc:Choice>
        <mc:Fallback xmlns="">
          <p:sp>
            <p:nvSpPr>
              <p:cNvPr id="18" name="TextBox 17">
                <a:extLst>
                  <a:ext uri="{FF2B5EF4-FFF2-40B4-BE49-F238E27FC236}">
                    <a16:creationId xmlns:a16="http://schemas.microsoft.com/office/drawing/2014/main" id="{28E37260-90FB-4612-AE4D-15ABE38F313D}"/>
                  </a:ext>
                </a:extLst>
              </p:cNvPr>
              <p:cNvSpPr txBox="1">
                <a:spLocks noRot="1" noChangeAspect="1" noMove="1" noResize="1" noEditPoints="1" noAdjustHandles="1" noChangeArrowheads="1" noChangeShapeType="1" noTextEdit="1"/>
              </p:cNvSpPr>
              <p:nvPr/>
            </p:nvSpPr>
            <p:spPr>
              <a:xfrm>
                <a:off x="8676441" y="4657162"/>
                <a:ext cx="2254929" cy="923330"/>
              </a:xfrm>
              <a:prstGeom prst="rect">
                <a:avLst/>
              </a:prstGeom>
              <a:blipFill>
                <a:blip r:embed="rId5"/>
                <a:stretch>
                  <a:fillRect l="-2162" t="-3974" b="-993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232BABCF-6532-47F9-B78B-8B7DBF2EFEE1}"/>
                  </a:ext>
                </a:extLst>
              </p:cNvPr>
              <p:cNvSpPr/>
              <p:nvPr/>
            </p:nvSpPr>
            <p:spPr>
              <a:xfrm>
                <a:off x="912695" y="5698788"/>
                <a:ext cx="3479992" cy="9021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𝐹</m:t>
                      </m:r>
                      <m:r>
                        <a:rPr lang="en-US" i="1" smtClean="0">
                          <a:latin typeface="Cambria Math" panose="02040503050406030204" pitchFamily="18" charset="0"/>
                        </a:rPr>
                        <m:t>(0,0)=</m:t>
                      </m:r>
                      <m:r>
                        <a:rPr lang="en-US" b="0" i="1" smtClean="0">
                          <a:latin typeface="Cambria Math" panose="02040503050406030204" pitchFamily="18" charset="0"/>
                        </a:rPr>
                        <m:t>𝑀𝑁</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𝑀𝑁</m:t>
                          </m:r>
                        </m:den>
                      </m:f>
                      <m:nary>
                        <m:naryPr>
                          <m:chr m:val="∑"/>
                          <m:ctrlPr>
                            <a:rPr lang="en-IN" i="1" dirty="0">
                              <a:latin typeface="Cambria Math" panose="02040503050406030204" pitchFamily="18" charset="0"/>
                            </a:rPr>
                          </m:ctrlPr>
                        </m:naryPr>
                        <m:sub>
                          <m:r>
                            <m:rPr>
                              <m:brk m:alnAt="23"/>
                            </m:rPr>
                            <a:rPr lang="en-US" i="1" dirty="0">
                              <a:latin typeface="Cambria Math" panose="02040503050406030204" pitchFamily="18" charset="0"/>
                            </a:rPr>
                            <m:t>𝑥</m:t>
                          </m:r>
                          <m:r>
                            <a:rPr lang="en-US" i="1" dirty="0">
                              <a:latin typeface="Cambria Math" panose="02040503050406030204" pitchFamily="18" charset="0"/>
                            </a:rPr>
                            <m:t>=0</m:t>
                          </m:r>
                        </m:sub>
                        <m:sup>
                          <m:r>
                            <a:rPr lang="en-US" i="1" dirty="0">
                              <a:latin typeface="Cambria Math" panose="02040503050406030204" pitchFamily="18" charset="0"/>
                            </a:rPr>
                            <m:t>𝑀</m:t>
                          </m:r>
                          <m:r>
                            <a:rPr lang="en-US" i="1" dirty="0">
                              <a:latin typeface="Cambria Math" panose="02040503050406030204" pitchFamily="18" charset="0"/>
                            </a:rPr>
                            <m:t>−1</m:t>
                          </m:r>
                        </m:sup>
                        <m:e>
                          <m:nary>
                            <m:naryPr>
                              <m:chr m:val="∑"/>
                              <m:ctrlPr>
                                <a:rPr lang="en-IN" i="1" dirty="0">
                                  <a:latin typeface="Cambria Math" panose="02040503050406030204" pitchFamily="18" charset="0"/>
                                </a:rPr>
                              </m:ctrlPr>
                            </m:naryPr>
                            <m:sub>
                              <m:r>
                                <m:rPr>
                                  <m:brk m:alnAt="23"/>
                                </m:rPr>
                                <a:rPr lang="en-US" i="1" dirty="0">
                                  <a:latin typeface="Cambria Math" panose="02040503050406030204" pitchFamily="18" charset="0"/>
                                </a:rPr>
                                <m:t>𝑦</m:t>
                              </m:r>
                              <m:r>
                                <a:rPr lang="en-US" i="1" dirty="0">
                                  <a:latin typeface="Cambria Math" panose="02040503050406030204" pitchFamily="18" charset="0"/>
                                </a:rPr>
                                <m:t>=0</m:t>
                              </m:r>
                            </m:sub>
                            <m:sup>
                              <m:r>
                                <a:rPr lang="en-US" i="1" dirty="0">
                                  <a:latin typeface="Cambria Math" panose="02040503050406030204" pitchFamily="18" charset="0"/>
                                </a:rPr>
                                <m:t>𝑁</m:t>
                              </m:r>
                              <m:r>
                                <a:rPr lang="en-US" i="1" dirty="0">
                                  <a:latin typeface="Cambria Math" panose="02040503050406030204" pitchFamily="18" charset="0"/>
                                </a:rPr>
                                <m:t>−1</m:t>
                              </m:r>
                            </m:sup>
                            <m:e>
                              <m:r>
                                <a:rPr lang="en-US" i="1" dirty="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𝑦</m:t>
                              </m:r>
                              <m:r>
                                <a:rPr lang="en-US" i="1" dirty="0">
                                  <a:latin typeface="Cambria Math" panose="02040503050406030204" pitchFamily="18" charset="0"/>
                                </a:rPr>
                                <m:t>)</m:t>
                              </m:r>
                            </m:e>
                          </m:nary>
                        </m:e>
                      </m:nary>
                    </m:oMath>
                  </m:oMathPara>
                </a14:m>
                <a:endParaRPr lang="en-IN" dirty="0"/>
              </a:p>
            </p:txBody>
          </p:sp>
        </mc:Choice>
        <mc:Fallback xmlns="">
          <p:sp>
            <p:nvSpPr>
              <p:cNvPr id="19" name="Rectangle 18">
                <a:extLst>
                  <a:ext uri="{FF2B5EF4-FFF2-40B4-BE49-F238E27FC236}">
                    <a16:creationId xmlns:a16="http://schemas.microsoft.com/office/drawing/2014/main" id="{232BABCF-6532-47F9-B78B-8B7DBF2EFEE1}"/>
                  </a:ext>
                </a:extLst>
              </p:cNvPr>
              <p:cNvSpPr>
                <a:spLocks noRot="1" noChangeAspect="1" noMove="1" noResize="1" noEditPoints="1" noAdjustHandles="1" noChangeArrowheads="1" noChangeShapeType="1" noTextEdit="1"/>
              </p:cNvSpPr>
              <p:nvPr/>
            </p:nvSpPr>
            <p:spPr>
              <a:xfrm>
                <a:off x="912695" y="5698788"/>
                <a:ext cx="3479992" cy="902170"/>
              </a:xfrm>
              <a:prstGeom prst="rect">
                <a:avLst/>
              </a:prstGeom>
              <a:blipFill>
                <a:blip r:embed="rId6"/>
                <a:stretch>
                  <a:fillRect/>
                </a:stretch>
              </a:blipFill>
            </p:spPr>
            <p:txBody>
              <a:bodyPr/>
              <a:lstStyle/>
              <a:p>
                <a:r>
                  <a:rPr lang="en-IN">
                    <a:noFill/>
                  </a:rPr>
                  <a:t> </a:t>
                </a:r>
              </a:p>
            </p:txBody>
          </p:sp>
        </mc:Fallback>
      </mc:AlternateContent>
      <p:sp>
        <p:nvSpPr>
          <p:cNvPr id="20" name="Oval 19">
            <a:extLst>
              <a:ext uri="{FF2B5EF4-FFF2-40B4-BE49-F238E27FC236}">
                <a16:creationId xmlns:a16="http://schemas.microsoft.com/office/drawing/2014/main" id="{59342B04-E842-4B8D-ACD5-E33BC44ED466}"/>
              </a:ext>
            </a:extLst>
          </p:cNvPr>
          <p:cNvSpPr/>
          <p:nvPr/>
        </p:nvSpPr>
        <p:spPr>
          <a:xfrm>
            <a:off x="2343705" y="5698788"/>
            <a:ext cx="1979720" cy="9021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9AF20551-ACB2-4C12-BCC0-0C8E2A80B6BA}"/>
              </a:ext>
            </a:extLst>
          </p:cNvPr>
          <p:cNvCxnSpPr>
            <a:stCxn id="20" idx="6"/>
          </p:cNvCxnSpPr>
          <p:nvPr/>
        </p:nvCxnSpPr>
        <p:spPr>
          <a:xfrm>
            <a:off x="4323425" y="6149873"/>
            <a:ext cx="6569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FB08D70-8AB6-423C-BD92-207430338ECF}"/>
                  </a:ext>
                </a:extLst>
              </p:cNvPr>
              <p:cNvSpPr txBox="1"/>
              <p:nvPr/>
            </p:nvSpPr>
            <p:spPr>
              <a:xfrm>
                <a:off x="4986591" y="6011988"/>
                <a:ext cx="1748900" cy="369332"/>
              </a:xfrm>
              <a:prstGeom prst="rect">
                <a:avLst/>
              </a:prstGeom>
              <a:noFill/>
            </p:spPr>
            <p:txBody>
              <a:bodyPr wrap="square" rtlCol="0">
                <a:spAutoFit/>
              </a:bodyPr>
              <a:lstStyle/>
              <a:p>
                <a:r>
                  <a:rPr lang="en-US" b="0" dirty="0"/>
                  <a:t>Avg ,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IN" dirty="0"/>
              </a:p>
            </p:txBody>
          </p:sp>
        </mc:Choice>
        <mc:Fallback xmlns="">
          <p:sp>
            <p:nvSpPr>
              <p:cNvPr id="23" name="TextBox 22">
                <a:extLst>
                  <a:ext uri="{FF2B5EF4-FFF2-40B4-BE49-F238E27FC236}">
                    <a16:creationId xmlns:a16="http://schemas.microsoft.com/office/drawing/2014/main" id="{8FB08D70-8AB6-423C-BD92-207430338ECF}"/>
                  </a:ext>
                </a:extLst>
              </p:cNvPr>
              <p:cNvSpPr txBox="1">
                <a:spLocks noRot="1" noChangeAspect="1" noMove="1" noResize="1" noEditPoints="1" noAdjustHandles="1" noChangeArrowheads="1" noChangeShapeType="1" noTextEdit="1"/>
              </p:cNvSpPr>
              <p:nvPr/>
            </p:nvSpPr>
            <p:spPr>
              <a:xfrm>
                <a:off x="4986591" y="6011988"/>
                <a:ext cx="1748900" cy="369332"/>
              </a:xfrm>
              <a:prstGeom prst="rect">
                <a:avLst/>
              </a:prstGeom>
              <a:blipFill>
                <a:blip r:embed="rId7"/>
                <a:stretch>
                  <a:fillRect l="-2787" t="-8197"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AD7FDFC-67E1-4B2B-B869-97306B267E82}"/>
                  </a:ext>
                </a:extLst>
              </p:cNvPr>
              <p:cNvSpPr/>
              <p:nvPr/>
            </p:nvSpPr>
            <p:spPr>
              <a:xfrm>
                <a:off x="7392439" y="6144656"/>
                <a:ext cx="22805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𝐹</m:t>
                      </m:r>
                      <m:r>
                        <a:rPr lang="en-US" i="1" smtClean="0">
                          <a:latin typeface="Cambria Math" panose="02040503050406030204" pitchFamily="18" charset="0"/>
                        </a:rPr>
                        <m:t>(0,0)=</m:t>
                      </m:r>
                      <m:r>
                        <a:rPr lang="en-US" b="0" i="1" smtClean="0">
                          <a:latin typeface="Cambria Math" panose="02040503050406030204" pitchFamily="18" charset="0"/>
                        </a:rPr>
                        <m:t>𝑀𝑁𝑓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IN" dirty="0"/>
              </a:p>
            </p:txBody>
          </p:sp>
        </mc:Choice>
        <mc:Fallback xmlns="">
          <p:sp>
            <p:nvSpPr>
              <p:cNvPr id="24" name="Rectangle 23">
                <a:extLst>
                  <a:ext uri="{FF2B5EF4-FFF2-40B4-BE49-F238E27FC236}">
                    <a16:creationId xmlns:a16="http://schemas.microsoft.com/office/drawing/2014/main" id="{EAD7FDFC-67E1-4B2B-B869-97306B267E82}"/>
                  </a:ext>
                </a:extLst>
              </p:cNvPr>
              <p:cNvSpPr>
                <a:spLocks noRot="1" noChangeAspect="1" noMove="1" noResize="1" noEditPoints="1" noAdjustHandles="1" noChangeArrowheads="1" noChangeShapeType="1" noTextEdit="1"/>
              </p:cNvSpPr>
              <p:nvPr/>
            </p:nvSpPr>
            <p:spPr>
              <a:xfrm>
                <a:off x="7392439" y="6144656"/>
                <a:ext cx="2280561" cy="369332"/>
              </a:xfrm>
              <a:prstGeom prst="rect">
                <a:avLst/>
              </a:prstGeom>
              <a:blipFill>
                <a:blip r:embed="rId8"/>
                <a:stretch>
                  <a:fillRect b="-13115"/>
                </a:stretch>
              </a:blipFill>
            </p:spPr>
            <p:txBody>
              <a:bodyPr/>
              <a:lstStyle/>
              <a:p>
                <a:r>
                  <a:rPr lang="en-IN">
                    <a:noFill/>
                  </a:rPr>
                  <a:t> </a:t>
                </a:r>
              </a:p>
            </p:txBody>
          </p:sp>
        </mc:Fallback>
      </mc:AlternateContent>
    </p:spTree>
    <p:extLst>
      <p:ext uri="{BB962C8B-B14F-4D97-AF65-F5344CB8AC3E}">
        <p14:creationId xmlns:p14="http://schemas.microsoft.com/office/powerpoint/2010/main" val="12868014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p:pic>
        <p:nvPicPr>
          <p:cNvPr id="10" name="Picture 2">
            <a:extLst>
              <a:ext uri="{FF2B5EF4-FFF2-40B4-BE49-F238E27FC236}">
                <a16:creationId xmlns:a16="http://schemas.microsoft.com/office/drawing/2014/main" id="{41B43D27-C32F-454F-A74D-A22B7EDF5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115" y="1846555"/>
            <a:ext cx="5026025" cy="495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35CD3B7-A1E2-452E-8A9C-EB0EB97FD8A8}"/>
                  </a:ext>
                </a:extLst>
              </p:cNvPr>
              <p:cNvSpPr txBox="1"/>
              <p:nvPr/>
            </p:nvSpPr>
            <p:spPr>
              <a:xfrm>
                <a:off x="838200" y="1846555"/>
                <a:ext cx="4834631" cy="461985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t>The origin of both spatial and frequency domain is at the top left.</a:t>
                </a:r>
              </a:p>
              <a:p>
                <a:pPr marL="285750" indent="-285750" algn="just">
                  <a:lnSpc>
                    <a:spcPct val="150000"/>
                  </a:lnSpc>
                  <a:buFont typeface="Arial" panose="020B0604020202020204" pitchFamily="34" charset="0"/>
                  <a:buChar char="•"/>
                </a:pPr>
                <a:r>
                  <a:rPr lang="en-US" dirty="0"/>
                  <a:t>Area around the origin of the transform contains  the highest value and appear bright.</a:t>
                </a:r>
              </a:p>
              <a:p>
                <a:pPr marL="285750" indent="-285750" algn="just">
                  <a:lnSpc>
                    <a:spcPct val="150000"/>
                  </a:lnSpc>
                  <a:buFont typeface="Arial" panose="020B0604020202020204" pitchFamily="34" charset="0"/>
                  <a:buChar char="•"/>
                </a:pPr>
                <a:r>
                  <a:rPr lang="en-US" dirty="0"/>
                  <a:t>Four corners of the spectrum are equally brighter according to the periodicity property. </a:t>
                </a:r>
              </a:p>
              <a:p>
                <a:pPr marL="285750" indent="-285750" algn="just">
                  <a:lnSpc>
                    <a:spcPct val="150000"/>
                  </a:lnSpc>
                  <a:buFont typeface="Arial" panose="020B0604020202020204" pitchFamily="34" charset="0"/>
                  <a:buChar char="•"/>
                </a:pPr>
                <a:r>
                  <a:rPr lang="en-US" dirty="0"/>
                  <a:t>Center the spectrum by multiplying </a:t>
                </a:r>
                <a14:m>
                  <m:oMath xmlns:m="http://schemas.openxmlformats.org/officeDocument/2006/math">
                    <m:sSup>
                      <m:sSupPr>
                        <m:ctrlPr>
                          <a:rPr lang="en-IN" i="1">
                            <a:latin typeface="Cambria Math" panose="02040503050406030204" pitchFamily="18" charset="0"/>
                          </a:rPr>
                        </m:ctrlPr>
                      </m:sSupPr>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 </m:t>
                        </m:r>
                        <m:r>
                          <a:rPr lang="en-US" b="0" i="1" smtClean="0">
                            <a:latin typeface="Cambria Math" panose="02040503050406030204" pitchFamily="18" charset="0"/>
                          </a:rPr>
                          <m:t>𝑏𝑦</m:t>
                        </m:r>
                        <m:r>
                          <a:rPr lang="en-US" b="0" i="1" smtClean="0">
                            <a:latin typeface="Cambria Math" panose="02040503050406030204" pitchFamily="18" charset="0"/>
                          </a:rPr>
                          <m:t> (−1)</m:t>
                        </m:r>
                      </m:e>
                      <m:sup>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sup>
                    </m:sSup>
                    <m:r>
                      <a:rPr lang="en-US" b="0" i="0" smtClean="0">
                        <a:latin typeface="Cambria Math" panose="02040503050406030204" pitchFamily="18" charset="0"/>
                      </a:rPr>
                      <m:t> </m:t>
                    </m:r>
                  </m:oMath>
                </a14:m>
                <a:r>
                  <a:rPr lang="en-IN" dirty="0"/>
                  <a:t>before applying the transform.</a:t>
                </a:r>
              </a:p>
              <a:p>
                <a:pPr marL="285750" indent="-285750" algn="just">
                  <a:lnSpc>
                    <a:spcPct val="150000"/>
                  </a:lnSpc>
                  <a:buFont typeface="Arial" panose="020B0604020202020204" pitchFamily="34" charset="0"/>
                  <a:buChar char="•"/>
                </a:pPr>
                <a:r>
                  <a:rPr lang="en-IN" dirty="0"/>
                  <a:t>Apply log transformation and make it proper for visualization.</a:t>
                </a:r>
              </a:p>
            </p:txBody>
          </p:sp>
        </mc:Choice>
        <mc:Fallback xmlns="">
          <p:sp>
            <p:nvSpPr>
              <p:cNvPr id="4" name="TextBox 3">
                <a:extLst>
                  <a:ext uri="{FF2B5EF4-FFF2-40B4-BE49-F238E27FC236}">
                    <a16:creationId xmlns:a16="http://schemas.microsoft.com/office/drawing/2014/main" id="{335CD3B7-A1E2-452E-8A9C-EB0EB97FD8A8}"/>
                  </a:ext>
                </a:extLst>
              </p:cNvPr>
              <p:cNvSpPr txBox="1">
                <a:spLocks noRot="1" noChangeAspect="1" noMove="1" noResize="1" noEditPoints="1" noAdjustHandles="1" noChangeArrowheads="1" noChangeShapeType="1" noTextEdit="1"/>
              </p:cNvSpPr>
              <p:nvPr/>
            </p:nvSpPr>
            <p:spPr>
              <a:xfrm>
                <a:off x="838200" y="1846555"/>
                <a:ext cx="4834631" cy="4619854"/>
              </a:xfrm>
              <a:prstGeom prst="rect">
                <a:avLst/>
              </a:prstGeom>
              <a:blipFill>
                <a:blip r:embed="rId5"/>
                <a:stretch>
                  <a:fillRect l="-883" r="-1009" b="-1187"/>
                </a:stretch>
              </a:blipFill>
            </p:spPr>
            <p:txBody>
              <a:bodyPr/>
              <a:lstStyle/>
              <a:p>
                <a:r>
                  <a:rPr lang="en-IN">
                    <a:noFill/>
                  </a:rPr>
                  <a:t> </a:t>
                </a:r>
              </a:p>
            </p:txBody>
          </p:sp>
        </mc:Fallback>
      </mc:AlternateContent>
      <p:sp>
        <p:nvSpPr>
          <p:cNvPr id="7" name="Oval 6">
            <a:extLst>
              <a:ext uri="{FF2B5EF4-FFF2-40B4-BE49-F238E27FC236}">
                <a16:creationId xmlns:a16="http://schemas.microsoft.com/office/drawing/2014/main" id="{970FB2E2-1153-4E25-AE97-532E2E8DA482}"/>
              </a:ext>
            </a:extLst>
          </p:cNvPr>
          <p:cNvSpPr/>
          <p:nvPr/>
        </p:nvSpPr>
        <p:spPr>
          <a:xfrm>
            <a:off x="9093121" y="1771208"/>
            <a:ext cx="328473" cy="549769"/>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224DA850-DE92-42A5-978C-7A93FA6A09C3}"/>
              </a:ext>
            </a:extLst>
          </p:cNvPr>
          <p:cNvSpPr/>
          <p:nvPr/>
        </p:nvSpPr>
        <p:spPr>
          <a:xfrm>
            <a:off x="11124747" y="1773776"/>
            <a:ext cx="328473" cy="549769"/>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1679BF0E-46F9-43F2-82C5-D4D6EF122D66}"/>
              </a:ext>
            </a:extLst>
          </p:cNvPr>
          <p:cNvSpPr/>
          <p:nvPr/>
        </p:nvSpPr>
        <p:spPr>
          <a:xfrm>
            <a:off x="9093121" y="3700301"/>
            <a:ext cx="328473" cy="549769"/>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EF917AB3-19C3-43CA-A4D5-8BF55D331C87}"/>
              </a:ext>
            </a:extLst>
          </p:cNvPr>
          <p:cNvSpPr/>
          <p:nvPr/>
        </p:nvSpPr>
        <p:spPr>
          <a:xfrm>
            <a:off x="11124746" y="3700301"/>
            <a:ext cx="328473" cy="549769"/>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281195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DFT Pairs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p:pic>
        <p:nvPicPr>
          <p:cNvPr id="4" name="Picture 3">
            <a:extLst>
              <a:ext uri="{FF2B5EF4-FFF2-40B4-BE49-F238E27FC236}">
                <a16:creationId xmlns:a16="http://schemas.microsoft.com/office/drawing/2014/main" id="{FF004313-447E-4CF7-BE06-5D5E96C1D36E}"/>
              </a:ext>
            </a:extLst>
          </p:cNvPr>
          <p:cNvPicPr>
            <a:picLocks noChangeAspect="1"/>
          </p:cNvPicPr>
          <p:nvPr/>
        </p:nvPicPr>
        <p:blipFill>
          <a:blip r:embed="rId4"/>
          <a:stretch>
            <a:fillRect/>
          </a:stretch>
        </p:blipFill>
        <p:spPr>
          <a:xfrm>
            <a:off x="7430613" y="1696308"/>
            <a:ext cx="4647960" cy="1303697"/>
          </a:xfrm>
          <a:prstGeom prst="rect">
            <a:avLst/>
          </a:prstGeom>
        </p:spPr>
      </p:pic>
      <p:pic>
        <p:nvPicPr>
          <p:cNvPr id="10" name="Picture 9">
            <a:extLst>
              <a:ext uri="{FF2B5EF4-FFF2-40B4-BE49-F238E27FC236}">
                <a16:creationId xmlns:a16="http://schemas.microsoft.com/office/drawing/2014/main" id="{2EB818CC-8BF2-43A8-8F1E-770CCB341DA8}"/>
              </a:ext>
            </a:extLst>
          </p:cNvPr>
          <p:cNvPicPr>
            <a:picLocks noChangeAspect="1"/>
          </p:cNvPicPr>
          <p:nvPr/>
        </p:nvPicPr>
        <p:blipFill>
          <a:blip r:embed="rId5"/>
          <a:stretch>
            <a:fillRect/>
          </a:stretch>
        </p:blipFill>
        <p:spPr>
          <a:xfrm>
            <a:off x="234224" y="1696308"/>
            <a:ext cx="7056798" cy="4639001"/>
          </a:xfrm>
          <a:prstGeom prst="rect">
            <a:avLst/>
          </a:prstGeom>
        </p:spPr>
      </p:pic>
    </p:spTree>
    <p:extLst>
      <p:ext uri="{BB962C8B-B14F-4D97-AF65-F5344CB8AC3E}">
        <p14:creationId xmlns:p14="http://schemas.microsoft.com/office/powerpoint/2010/main" val="28828689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9568186" cy="461665"/>
          </a:xfrm>
          <a:prstGeom prst="rect">
            <a:avLst/>
          </a:prstGeom>
          <a:noFill/>
        </p:spPr>
        <p:txBody>
          <a:bodyPr wrap="square" rtlCol="0">
            <a:spAutoFit/>
          </a:bodyPr>
          <a:lstStyle/>
          <a:p>
            <a:r>
              <a:rPr lang="en-US" sz="2400" dirty="0"/>
              <a:t>Image Transforms: DFT Pairs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p:pic>
        <p:nvPicPr>
          <p:cNvPr id="3" name="Picture 2">
            <a:extLst>
              <a:ext uri="{FF2B5EF4-FFF2-40B4-BE49-F238E27FC236}">
                <a16:creationId xmlns:a16="http://schemas.microsoft.com/office/drawing/2014/main" id="{221AA040-9F70-42CB-ADE8-BA01656C6C46}"/>
              </a:ext>
            </a:extLst>
          </p:cNvPr>
          <p:cNvPicPr>
            <a:picLocks noChangeAspect="1"/>
          </p:cNvPicPr>
          <p:nvPr/>
        </p:nvPicPr>
        <p:blipFill>
          <a:blip r:embed="rId4"/>
          <a:stretch>
            <a:fillRect/>
          </a:stretch>
        </p:blipFill>
        <p:spPr>
          <a:xfrm>
            <a:off x="186476" y="941033"/>
            <a:ext cx="5832583" cy="1660312"/>
          </a:xfrm>
          <a:prstGeom prst="rect">
            <a:avLst/>
          </a:prstGeom>
        </p:spPr>
      </p:pic>
      <p:pic>
        <p:nvPicPr>
          <p:cNvPr id="13" name="Picture 12">
            <a:extLst>
              <a:ext uri="{FF2B5EF4-FFF2-40B4-BE49-F238E27FC236}">
                <a16:creationId xmlns:a16="http://schemas.microsoft.com/office/drawing/2014/main" id="{D2F3E1FC-ADD9-4367-8C19-A159D8A60EFA}"/>
              </a:ext>
            </a:extLst>
          </p:cNvPr>
          <p:cNvPicPr>
            <a:picLocks noChangeAspect="1"/>
          </p:cNvPicPr>
          <p:nvPr/>
        </p:nvPicPr>
        <p:blipFill>
          <a:blip r:embed="rId5"/>
          <a:stretch>
            <a:fillRect/>
          </a:stretch>
        </p:blipFill>
        <p:spPr>
          <a:xfrm>
            <a:off x="6741456" y="2664378"/>
            <a:ext cx="5314039" cy="1529244"/>
          </a:xfrm>
          <a:prstGeom prst="rect">
            <a:avLst/>
          </a:prstGeom>
        </p:spPr>
      </p:pic>
      <p:pic>
        <p:nvPicPr>
          <p:cNvPr id="14" name="Picture 13">
            <a:extLst>
              <a:ext uri="{FF2B5EF4-FFF2-40B4-BE49-F238E27FC236}">
                <a16:creationId xmlns:a16="http://schemas.microsoft.com/office/drawing/2014/main" id="{D4511F9F-3960-45D3-90D2-42C1F1397856}"/>
              </a:ext>
            </a:extLst>
          </p:cNvPr>
          <p:cNvPicPr>
            <a:picLocks noChangeAspect="1"/>
          </p:cNvPicPr>
          <p:nvPr/>
        </p:nvPicPr>
        <p:blipFill>
          <a:blip r:embed="rId6"/>
          <a:stretch>
            <a:fillRect/>
          </a:stretch>
        </p:blipFill>
        <p:spPr>
          <a:xfrm>
            <a:off x="273844" y="2664378"/>
            <a:ext cx="6322265" cy="3824218"/>
          </a:xfrm>
          <a:prstGeom prst="rect">
            <a:avLst/>
          </a:prstGeom>
        </p:spPr>
      </p:pic>
    </p:spTree>
    <p:extLst>
      <p:ext uri="{BB962C8B-B14F-4D97-AF65-F5344CB8AC3E}">
        <p14:creationId xmlns:p14="http://schemas.microsoft.com/office/powerpoint/2010/main" val="98566368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29D503A8-2433-4724-8667-04D1F6FB3FF5}"/>
              </a:ext>
            </a:extLst>
          </p:cNvPr>
          <p:cNvSpPr txBox="1"/>
          <p:nvPr/>
        </p:nvSpPr>
        <p:spPr>
          <a:xfrm>
            <a:off x="8051306" y="2136338"/>
            <a:ext cx="3266983" cy="369332"/>
          </a:xfrm>
          <a:prstGeom prst="rect">
            <a:avLst/>
          </a:prstGeom>
          <a:noFill/>
        </p:spPr>
        <p:txBody>
          <a:bodyPr wrap="square" rtlCol="0">
            <a:spAutoFit/>
          </a:bodyPr>
          <a:lstStyle/>
          <a:p>
            <a:r>
              <a:rPr lang="en-US" dirty="0"/>
              <a:t> </a:t>
            </a:r>
            <a:endParaRPr lang="en-IN" dirty="0"/>
          </a:p>
        </p:txBody>
      </p:sp>
    </p:spTree>
    <p:extLst>
      <p:ext uri="{BB962C8B-B14F-4D97-AF65-F5344CB8AC3E}">
        <p14:creationId xmlns:p14="http://schemas.microsoft.com/office/powerpoint/2010/main" val="355345057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43D8E-6FA8-4472-90A8-B9A0681105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72367AB-EE87-40CE-BE00-40C2E9F1118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170126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1A080142-1AB1-476D-91AA-A8A669B39595}"/>
              </a:ext>
            </a:extLst>
          </p:cNvPr>
          <p:cNvPicPr>
            <a:picLocks noChangeAspect="1"/>
          </p:cNvPicPr>
          <p:nvPr/>
        </p:nvPicPr>
        <p:blipFill>
          <a:blip r:embed="rId4"/>
          <a:stretch>
            <a:fillRect/>
          </a:stretch>
        </p:blipFill>
        <p:spPr>
          <a:xfrm>
            <a:off x="1658643" y="1423115"/>
            <a:ext cx="9490015" cy="5244368"/>
          </a:xfrm>
          <a:prstGeom prst="rect">
            <a:avLst/>
          </a:prstGeom>
        </p:spPr>
      </p:pic>
    </p:spTree>
    <p:extLst>
      <p:ext uri="{BB962C8B-B14F-4D97-AF65-F5344CB8AC3E}">
        <p14:creationId xmlns:p14="http://schemas.microsoft.com/office/powerpoint/2010/main" val="2790370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FB8D1C78-9CCE-4A67-B549-5C68D9A7EF7B}"/>
              </a:ext>
            </a:extLst>
          </p:cNvPr>
          <p:cNvPicPr>
            <a:picLocks noChangeAspect="1"/>
          </p:cNvPicPr>
          <p:nvPr/>
        </p:nvPicPr>
        <p:blipFill>
          <a:blip r:embed="rId4"/>
          <a:stretch>
            <a:fillRect/>
          </a:stretch>
        </p:blipFill>
        <p:spPr>
          <a:xfrm>
            <a:off x="2006355" y="1291348"/>
            <a:ext cx="7679184" cy="5273044"/>
          </a:xfrm>
          <a:prstGeom prst="rect">
            <a:avLst/>
          </a:prstGeom>
        </p:spPr>
      </p:pic>
    </p:spTree>
    <p:extLst>
      <p:ext uri="{BB962C8B-B14F-4D97-AF65-F5344CB8AC3E}">
        <p14:creationId xmlns:p14="http://schemas.microsoft.com/office/powerpoint/2010/main" val="3954981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E5E227EE-1A28-410C-ABB1-6991A55C5CFB}"/>
              </a:ext>
            </a:extLst>
          </p:cNvPr>
          <p:cNvPicPr>
            <a:picLocks noChangeAspect="1"/>
          </p:cNvPicPr>
          <p:nvPr/>
        </p:nvPicPr>
        <p:blipFill>
          <a:blip r:embed="rId4"/>
          <a:stretch>
            <a:fillRect/>
          </a:stretch>
        </p:blipFill>
        <p:spPr>
          <a:xfrm>
            <a:off x="1658643" y="1368380"/>
            <a:ext cx="9030072" cy="5135241"/>
          </a:xfrm>
          <a:prstGeom prst="rect">
            <a:avLst/>
          </a:prstGeom>
        </p:spPr>
      </p:pic>
    </p:spTree>
    <p:extLst>
      <p:ext uri="{BB962C8B-B14F-4D97-AF65-F5344CB8AC3E}">
        <p14:creationId xmlns:p14="http://schemas.microsoft.com/office/powerpoint/2010/main" val="3384346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EF1E7-3725-4DF6-A3C5-26906032C5A6}"/>
              </a:ext>
            </a:extLst>
          </p:cNvPr>
          <p:cNvSpPr>
            <a:spLocks noGrp="1"/>
          </p:cNvSpPr>
          <p:nvPr>
            <p:ph type="ctrTitle"/>
          </p:nvPr>
        </p:nvSpPr>
        <p:spPr>
          <a:xfrm>
            <a:off x="1658643" y="190517"/>
            <a:ext cx="9144000" cy="582150"/>
          </a:xfrm>
        </p:spPr>
        <p:txBody>
          <a:bodyPr>
            <a:normAutofit/>
          </a:bodyPr>
          <a:lstStyle/>
          <a:p>
            <a:r>
              <a:rPr lang="en-IN" sz="2400" b="1" dirty="0">
                <a:solidFill>
                  <a:srgbClr val="C00000"/>
                </a:solidFill>
              </a:rPr>
              <a:t>                       School of Electronics &amp; Communication Engineering</a:t>
            </a:r>
            <a:endParaRPr lang="en-IN" sz="2400" dirty="0">
              <a:solidFill>
                <a:srgbClr val="C00000"/>
              </a:solidFill>
            </a:endParaRPr>
          </a:p>
        </p:txBody>
      </p:sp>
      <p:sp>
        <p:nvSpPr>
          <p:cNvPr id="3" name="Subtitle 2">
            <a:extLst>
              <a:ext uri="{FF2B5EF4-FFF2-40B4-BE49-F238E27FC236}">
                <a16:creationId xmlns:a16="http://schemas.microsoft.com/office/drawing/2014/main" id="{AE573FC5-E269-4EC0-AB68-0527A75D9E58}"/>
              </a:ext>
            </a:extLst>
          </p:cNvPr>
          <p:cNvSpPr>
            <a:spLocks noGrp="1"/>
          </p:cNvSpPr>
          <p:nvPr>
            <p:ph type="subTitle" idx="1"/>
          </p:nvPr>
        </p:nvSpPr>
        <p:spPr>
          <a:xfrm>
            <a:off x="-2251491" y="-872394"/>
            <a:ext cx="14884254" cy="16325545"/>
          </a:xfrm>
        </p:spPr>
        <p:txBody>
          <a:bodyPr>
            <a:normAutofit/>
          </a:bodyPr>
          <a:lstStyle/>
          <a:p>
            <a:pPr algn="l"/>
            <a:endParaRPr lang="en-IN" dirty="0"/>
          </a:p>
        </p:txBody>
      </p:sp>
      <p:pic>
        <p:nvPicPr>
          <p:cNvPr id="5" name="Picture 4" descr="C:\Documents and Settings\Ramesh\Desktop\UAS\Documents\images.png">
            <a:extLst>
              <a:ext uri="{FF2B5EF4-FFF2-40B4-BE49-F238E27FC236}">
                <a16:creationId xmlns:a16="http://schemas.microsoft.com/office/drawing/2014/main" id="{9FA82FBA-20C3-4678-BA43-68A740DF2855}"/>
              </a:ext>
            </a:extLst>
          </p:cNvPr>
          <p:cNvPicPr>
            <a:picLocks noChangeAspect="1" noChangeArrowheads="1"/>
          </p:cNvPicPr>
          <p:nvPr/>
        </p:nvPicPr>
        <p:blipFill>
          <a:blip r:embed="rId2"/>
          <a:srcRect/>
          <a:stretch>
            <a:fillRect/>
          </a:stretch>
        </p:blipFill>
        <p:spPr bwMode="auto">
          <a:xfrm>
            <a:off x="405985" y="140616"/>
            <a:ext cx="2796230" cy="827050"/>
          </a:xfrm>
          <a:prstGeom prst="rect">
            <a:avLst/>
          </a:prstGeom>
          <a:noFill/>
        </p:spPr>
      </p:pic>
      <p:pic>
        <p:nvPicPr>
          <p:cNvPr id="1028" name="Picture 4" descr="Teaching at KLE-TU - KLE Technological University">
            <a:extLst>
              <a:ext uri="{FF2B5EF4-FFF2-40B4-BE49-F238E27FC236}">
                <a16:creationId xmlns:a16="http://schemas.microsoft.com/office/drawing/2014/main" id="{99B81049-7AD7-4C01-ADA9-31495662C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 y="2320698"/>
            <a:ext cx="11795760" cy="3686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3B6564-188E-46B3-8E2C-592B699E4412}"/>
              </a:ext>
            </a:extLst>
          </p:cNvPr>
          <p:cNvSpPr txBox="1"/>
          <p:nvPr/>
        </p:nvSpPr>
        <p:spPr>
          <a:xfrm>
            <a:off x="416379" y="1249136"/>
            <a:ext cx="3845378" cy="584775"/>
          </a:xfrm>
          <a:prstGeom prst="rect">
            <a:avLst/>
          </a:prstGeom>
          <a:noFill/>
        </p:spPr>
        <p:txBody>
          <a:bodyPr wrap="square" rtlCol="0">
            <a:spAutoFit/>
          </a:bodyPr>
          <a:lstStyle/>
          <a:p>
            <a:r>
              <a:rPr lang="en-US" sz="3200" dirty="0"/>
              <a:t>You are here !!!!!!</a:t>
            </a:r>
            <a:endParaRPr lang="en-IN" sz="3200" dirty="0"/>
          </a:p>
        </p:txBody>
      </p:sp>
    </p:spTree>
    <p:extLst>
      <p:ext uri="{BB962C8B-B14F-4D97-AF65-F5344CB8AC3E}">
        <p14:creationId xmlns:p14="http://schemas.microsoft.com/office/powerpoint/2010/main" val="795821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EF1E7-3725-4DF6-A3C5-26906032C5A6}"/>
              </a:ext>
            </a:extLst>
          </p:cNvPr>
          <p:cNvSpPr>
            <a:spLocks noGrp="1"/>
          </p:cNvSpPr>
          <p:nvPr>
            <p:ph type="ctrTitle"/>
          </p:nvPr>
        </p:nvSpPr>
        <p:spPr>
          <a:xfrm>
            <a:off x="1658643" y="190517"/>
            <a:ext cx="9144000" cy="582150"/>
          </a:xfrm>
        </p:spPr>
        <p:txBody>
          <a:bodyPr>
            <a:normAutofit/>
          </a:bodyPr>
          <a:lstStyle/>
          <a:p>
            <a:r>
              <a:rPr lang="en-IN" sz="2400" b="1" dirty="0">
                <a:solidFill>
                  <a:srgbClr val="C00000"/>
                </a:solidFill>
              </a:rPr>
              <a:t>                       School of Electronics &amp; Communication Engineering</a:t>
            </a:r>
            <a:endParaRPr lang="en-IN" sz="2400" dirty="0">
              <a:solidFill>
                <a:srgbClr val="C00000"/>
              </a:solidFill>
            </a:endParaRPr>
          </a:p>
        </p:txBody>
      </p:sp>
      <p:pic>
        <p:nvPicPr>
          <p:cNvPr id="5" name="Picture 4" descr="C:\Documents and Settings\Ramesh\Desktop\UAS\Documents\images.png">
            <a:extLst>
              <a:ext uri="{FF2B5EF4-FFF2-40B4-BE49-F238E27FC236}">
                <a16:creationId xmlns:a16="http://schemas.microsoft.com/office/drawing/2014/main" id="{9FA82FBA-20C3-4678-BA43-68A740DF2855}"/>
              </a:ext>
            </a:extLst>
          </p:cNvPr>
          <p:cNvPicPr>
            <a:picLocks noChangeAspect="1" noChangeArrowheads="1"/>
          </p:cNvPicPr>
          <p:nvPr/>
        </p:nvPicPr>
        <p:blipFill>
          <a:blip r:embed="rId2"/>
          <a:srcRect/>
          <a:stretch>
            <a:fillRect/>
          </a:stretch>
        </p:blipFill>
        <p:spPr bwMode="auto">
          <a:xfrm>
            <a:off x="405985" y="140616"/>
            <a:ext cx="2796230" cy="827050"/>
          </a:xfrm>
          <a:prstGeom prst="rect">
            <a:avLst/>
          </a:prstGeom>
          <a:noFill/>
        </p:spPr>
      </p:pic>
      <p:pic>
        <p:nvPicPr>
          <p:cNvPr id="3" name="Picture 2">
            <a:extLst>
              <a:ext uri="{FF2B5EF4-FFF2-40B4-BE49-F238E27FC236}">
                <a16:creationId xmlns:a16="http://schemas.microsoft.com/office/drawing/2014/main" id="{CAC63BBB-7F5B-4E6E-9628-4A6F243FB6B9}"/>
              </a:ext>
            </a:extLst>
          </p:cNvPr>
          <p:cNvPicPr>
            <a:picLocks noChangeAspect="1"/>
          </p:cNvPicPr>
          <p:nvPr/>
        </p:nvPicPr>
        <p:blipFill>
          <a:blip r:embed="rId3"/>
          <a:stretch>
            <a:fillRect/>
          </a:stretch>
        </p:blipFill>
        <p:spPr>
          <a:xfrm>
            <a:off x="1811045" y="1017567"/>
            <a:ext cx="8531439" cy="5699817"/>
          </a:xfrm>
          <a:prstGeom prst="rect">
            <a:avLst/>
          </a:prstGeom>
        </p:spPr>
      </p:pic>
    </p:spTree>
    <p:extLst>
      <p:ext uri="{BB962C8B-B14F-4D97-AF65-F5344CB8AC3E}">
        <p14:creationId xmlns:p14="http://schemas.microsoft.com/office/powerpoint/2010/main" val="976170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EF1E7-3725-4DF6-A3C5-26906032C5A6}"/>
              </a:ext>
            </a:extLst>
          </p:cNvPr>
          <p:cNvSpPr>
            <a:spLocks noGrp="1"/>
          </p:cNvSpPr>
          <p:nvPr>
            <p:ph type="ctrTitle"/>
          </p:nvPr>
        </p:nvSpPr>
        <p:spPr>
          <a:xfrm>
            <a:off x="1658643" y="190517"/>
            <a:ext cx="9144000" cy="582150"/>
          </a:xfrm>
        </p:spPr>
        <p:txBody>
          <a:bodyPr>
            <a:normAutofit/>
          </a:bodyPr>
          <a:lstStyle/>
          <a:p>
            <a:r>
              <a:rPr lang="en-IN" sz="2400" b="1" dirty="0">
                <a:solidFill>
                  <a:srgbClr val="C00000"/>
                </a:solidFill>
              </a:rPr>
              <a:t>                       School of Electronics &amp; Communication Engineering</a:t>
            </a:r>
            <a:endParaRPr lang="en-IN" sz="2400" dirty="0">
              <a:solidFill>
                <a:srgbClr val="C00000"/>
              </a:solidFill>
            </a:endParaRPr>
          </a:p>
        </p:txBody>
      </p:sp>
      <p:pic>
        <p:nvPicPr>
          <p:cNvPr id="5" name="Picture 4" descr="C:\Documents and Settings\Ramesh\Desktop\UAS\Documents\images.png">
            <a:extLst>
              <a:ext uri="{FF2B5EF4-FFF2-40B4-BE49-F238E27FC236}">
                <a16:creationId xmlns:a16="http://schemas.microsoft.com/office/drawing/2014/main" id="{9FA82FBA-20C3-4678-BA43-68A740DF2855}"/>
              </a:ext>
            </a:extLst>
          </p:cNvPr>
          <p:cNvPicPr>
            <a:picLocks noChangeAspect="1" noChangeArrowheads="1"/>
          </p:cNvPicPr>
          <p:nvPr/>
        </p:nvPicPr>
        <p:blipFill>
          <a:blip r:embed="rId2"/>
          <a:srcRect/>
          <a:stretch>
            <a:fillRect/>
          </a:stretch>
        </p:blipFill>
        <p:spPr bwMode="auto">
          <a:xfrm>
            <a:off x="405985" y="140616"/>
            <a:ext cx="2796230" cy="827050"/>
          </a:xfrm>
          <a:prstGeom prst="rect">
            <a:avLst/>
          </a:prstGeom>
          <a:noFill/>
        </p:spPr>
      </p:pic>
      <p:pic>
        <p:nvPicPr>
          <p:cNvPr id="4" name="Picture 3">
            <a:extLst>
              <a:ext uri="{FF2B5EF4-FFF2-40B4-BE49-F238E27FC236}">
                <a16:creationId xmlns:a16="http://schemas.microsoft.com/office/drawing/2014/main" id="{5A12E8F8-4F97-4113-9946-E61BBF16000A}"/>
              </a:ext>
            </a:extLst>
          </p:cNvPr>
          <p:cNvPicPr>
            <a:picLocks noChangeAspect="1"/>
          </p:cNvPicPr>
          <p:nvPr/>
        </p:nvPicPr>
        <p:blipFill>
          <a:blip r:embed="rId3"/>
          <a:stretch>
            <a:fillRect/>
          </a:stretch>
        </p:blipFill>
        <p:spPr>
          <a:xfrm>
            <a:off x="1029810" y="1529365"/>
            <a:ext cx="8815526" cy="5138117"/>
          </a:xfrm>
          <a:prstGeom prst="rect">
            <a:avLst/>
          </a:prstGeom>
        </p:spPr>
      </p:pic>
    </p:spTree>
    <p:extLst>
      <p:ext uri="{BB962C8B-B14F-4D97-AF65-F5344CB8AC3E}">
        <p14:creationId xmlns:p14="http://schemas.microsoft.com/office/powerpoint/2010/main" val="982084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EF1E7-3725-4DF6-A3C5-26906032C5A6}"/>
              </a:ext>
            </a:extLst>
          </p:cNvPr>
          <p:cNvSpPr>
            <a:spLocks noGrp="1"/>
          </p:cNvSpPr>
          <p:nvPr>
            <p:ph type="ctrTitle"/>
          </p:nvPr>
        </p:nvSpPr>
        <p:spPr>
          <a:xfrm>
            <a:off x="1658643" y="190517"/>
            <a:ext cx="9144000" cy="582150"/>
          </a:xfrm>
        </p:spPr>
        <p:txBody>
          <a:bodyPr>
            <a:normAutofit/>
          </a:bodyPr>
          <a:lstStyle/>
          <a:p>
            <a:r>
              <a:rPr lang="en-IN" sz="2400" b="1" dirty="0">
                <a:solidFill>
                  <a:srgbClr val="C00000"/>
                </a:solidFill>
              </a:rPr>
              <a:t>                       School of Electronics &amp; Communication Engineering</a:t>
            </a:r>
            <a:endParaRPr lang="en-IN" sz="2400" dirty="0">
              <a:solidFill>
                <a:srgbClr val="C00000"/>
              </a:solidFill>
            </a:endParaRPr>
          </a:p>
        </p:txBody>
      </p:sp>
      <p:pic>
        <p:nvPicPr>
          <p:cNvPr id="5" name="Picture 4" descr="C:\Documents and Settings\Ramesh\Desktop\UAS\Documents\images.png">
            <a:extLst>
              <a:ext uri="{FF2B5EF4-FFF2-40B4-BE49-F238E27FC236}">
                <a16:creationId xmlns:a16="http://schemas.microsoft.com/office/drawing/2014/main" id="{9FA82FBA-20C3-4678-BA43-68A740DF2855}"/>
              </a:ext>
            </a:extLst>
          </p:cNvPr>
          <p:cNvPicPr>
            <a:picLocks noChangeAspect="1" noChangeArrowheads="1"/>
          </p:cNvPicPr>
          <p:nvPr/>
        </p:nvPicPr>
        <p:blipFill>
          <a:blip r:embed="rId2"/>
          <a:srcRect/>
          <a:stretch>
            <a:fillRect/>
          </a:stretch>
        </p:blipFill>
        <p:spPr bwMode="auto">
          <a:xfrm>
            <a:off x="405985" y="140616"/>
            <a:ext cx="2796230" cy="827050"/>
          </a:xfrm>
          <a:prstGeom prst="rect">
            <a:avLst/>
          </a:prstGeom>
          <a:noFill/>
        </p:spPr>
      </p:pic>
      <p:pic>
        <p:nvPicPr>
          <p:cNvPr id="3" name="Picture 2">
            <a:extLst>
              <a:ext uri="{FF2B5EF4-FFF2-40B4-BE49-F238E27FC236}">
                <a16:creationId xmlns:a16="http://schemas.microsoft.com/office/drawing/2014/main" id="{87A39CAB-06D4-4B20-B4F0-4999CF3AFA56}"/>
              </a:ext>
            </a:extLst>
          </p:cNvPr>
          <p:cNvPicPr>
            <a:picLocks noChangeAspect="1"/>
          </p:cNvPicPr>
          <p:nvPr/>
        </p:nvPicPr>
        <p:blipFill>
          <a:blip r:embed="rId3"/>
          <a:stretch>
            <a:fillRect/>
          </a:stretch>
        </p:blipFill>
        <p:spPr>
          <a:xfrm>
            <a:off x="1509205" y="1455311"/>
            <a:ext cx="8282866" cy="5212171"/>
          </a:xfrm>
          <a:prstGeom prst="rect">
            <a:avLst/>
          </a:prstGeom>
        </p:spPr>
      </p:pic>
    </p:spTree>
    <p:extLst>
      <p:ext uri="{BB962C8B-B14F-4D97-AF65-F5344CB8AC3E}">
        <p14:creationId xmlns:p14="http://schemas.microsoft.com/office/powerpoint/2010/main" val="3498863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EF1E7-3725-4DF6-A3C5-26906032C5A6}"/>
              </a:ext>
            </a:extLst>
          </p:cNvPr>
          <p:cNvSpPr>
            <a:spLocks noGrp="1"/>
          </p:cNvSpPr>
          <p:nvPr>
            <p:ph type="ctrTitle"/>
          </p:nvPr>
        </p:nvSpPr>
        <p:spPr>
          <a:xfrm>
            <a:off x="1658643" y="190517"/>
            <a:ext cx="9144000" cy="582150"/>
          </a:xfrm>
        </p:spPr>
        <p:txBody>
          <a:bodyPr>
            <a:normAutofit/>
          </a:bodyPr>
          <a:lstStyle/>
          <a:p>
            <a:r>
              <a:rPr lang="en-IN" sz="2400" b="1" dirty="0">
                <a:solidFill>
                  <a:srgbClr val="C00000"/>
                </a:solidFill>
              </a:rPr>
              <a:t>                       School of Electronics &amp; Communication Engineering</a:t>
            </a:r>
            <a:endParaRPr lang="en-IN" sz="2400" dirty="0">
              <a:solidFill>
                <a:srgbClr val="C00000"/>
              </a:solidFill>
            </a:endParaRPr>
          </a:p>
        </p:txBody>
      </p:sp>
      <p:pic>
        <p:nvPicPr>
          <p:cNvPr id="5" name="Picture 4" descr="C:\Documents and Settings\Ramesh\Desktop\UAS\Documents\images.png">
            <a:extLst>
              <a:ext uri="{FF2B5EF4-FFF2-40B4-BE49-F238E27FC236}">
                <a16:creationId xmlns:a16="http://schemas.microsoft.com/office/drawing/2014/main" id="{9FA82FBA-20C3-4678-BA43-68A740DF2855}"/>
              </a:ext>
            </a:extLst>
          </p:cNvPr>
          <p:cNvPicPr>
            <a:picLocks noChangeAspect="1" noChangeArrowheads="1"/>
          </p:cNvPicPr>
          <p:nvPr/>
        </p:nvPicPr>
        <p:blipFill>
          <a:blip r:embed="rId2"/>
          <a:srcRect/>
          <a:stretch>
            <a:fillRect/>
          </a:stretch>
        </p:blipFill>
        <p:spPr bwMode="auto">
          <a:xfrm>
            <a:off x="405985" y="140616"/>
            <a:ext cx="2796230" cy="827050"/>
          </a:xfrm>
          <a:prstGeom prst="rect">
            <a:avLst/>
          </a:prstGeom>
          <a:noFill/>
        </p:spPr>
      </p:pic>
      <p:pic>
        <p:nvPicPr>
          <p:cNvPr id="4" name="Picture 3">
            <a:extLst>
              <a:ext uri="{FF2B5EF4-FFF2-40B4-BE49-F238E27FC236}">
                <a16:creationId xmlns:a16="http://schemas.microsoft.com/office/drawing/2014/main" id="{B99C4F7E-343F-46BE-86E6-72C8B4E9C8EC}"/>
              </a:ext>
            </a:extLst>
          </p:cNvPr>
          <p:cNvPicPr>
            <a:picLocks noChangeAspect="1"/>
          </p:cNvPicPr>
          <p:nvPr/>
        </p:nvPicPr>
        <p:blipFill>
          <a:blip r:embed="rId3"/>
          <a:stretch>
            <a:fillRect/>
          </a:stretch>
        </p:blipFill>
        <p:spPr>
          <a:xfrm>
            <a:off x="1658644" y="1490729"/>
            <a:ext cx="6961573" cy="4785784"/>
          </a:xfrm>
          <a:prstGeom prst="rect">
            <a:avLst/>
          </a:prstGeom>
        </p:spPr>
      </p:pic>
    </p:spTree>
    <p:extLst>
      <p:ext uri="{BB962C8B-B14F-4D97-AF65-F5344CB8AC3E}">
        <p14:creationId xmlns:p14="http://schemas.microsoft.com/office/powerpoint/2010/main" val="663419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EF1E7-3725-4DF6-A3C5-26906032C5A6}"/>
              </a:ext>
            </a:extLst>
          </p:cNvPr>
          <p:cNvSpPr>
            <a:spLocks noGrp="1"/>
          </p:cNvSpPr>
          <p:nvPr>
            <p:ph type="ctrTitle"/>
          </p:nvPr>
        </p:nvSpPr>
        <p:spPr>
          <a:xfrm>
            <a:off x="1658643" y="190517"/>
            <a:ext cx="9144000" cy="582150"/>
          </a:xfrm>
        </p:spPr>
        <p:txBody>
          <a:bodyPr>
            <a:normAutofit/>
          </a:bodyPr>
          <a:lstStyle/>
          <a:p>
            <a:r>
              <a:rPr lang="en-IN" sz="2400" b="1" dirty="0">
                <a:solidFill>
                  <a:srgbClr val="C00000"/>
                </a:solidFill>
              </a:rPr>
              <a:t>                       School of Electronics &amp; Communication Engineering</a:t>
            </a:r>
            <a:endParaRPr lang="en-IN" sz="2400" dirty="0">
              <a:solidFill>
                <a:srgbClr val="C00000"/>
              </a:solidFill>
            </a:endParaRPr>
          </a:p>
        </p:txBody>
      </p:sp>
      <p:pic>
        <p:nvPicPr>
          <p:cNvPr id="5" name="Picture 4" descr="C:\Documents and Settings\Ramesh\Desktop\UAS\Documents\images.png">
            <a:extLst>
              <a:ext uri="{FF2B5EF4-FFF2-40B4-BE49-F238E27FC236}">
                <a16:creationId xmlns:a16="http://schemas.microsoft.com/office/drawing/2014/main" id="{9FA82FBA-20C3-4678-BA43-68A740DF2855}"/>
              </a:ext>
            </a:extLst>
          </p:cNvPr>
          <p:cNvPicPr>
            <a:picLocks noChangeAspect="1" noChangeArrowheads="1"/>
          </p:cNvPicPr>
          <p:nvPr/>
        </p:nvPicPr>
        <p:blipFill>
          <a:blip r:embed="rId2"/>
          <a:srcRect/>
          <a:stretch>
            <a:fillRect/>
          </a:stretch>
        </p:blipFill>
        <p:spPr bwMode="auto">
          <a:xfrm>
            <a:off x="405985" y="140616"/>
            <a:ext cx="2796230" cy="827050"/>
          </a:xfrm>
          <a:prstGeom prst="rect">
            <a:avLst/>
          </a:prstGeom>
          <a:noFill/>
        </p:spPr>
      </p:pic>
      <p:pic>
        <p:nvPicPr>
          <p:cNvPr id="3" name="Picture 2">
            <a:extLst>
              <a:ext uri="{FF2B5EF4-FFF2-40B4-BE49-F238E27FC236}">
                <a16:creationId xmlns:a16="http://schemas.microsoft.com/office/drawing/2014/main" id="{AD265DE0-D9C6-4161-986C-60736D1E9152}"/>
              </a:ext>
            </a:extLst>
          </p:cNvPr>
          <p:cNvPicPr>
            <a:picLocks noChangeAspect="1"/>
          </p:cNvPicPr>
          <p:nvPr/>
        </p:nvPicPr>
        <p:blipFill>
          <a:blip r:embed="rId3"/>
          <a:stretch>
            <a:fillRect/>
          </a:stretch>
        </p:blipFill>
        <p:spPr>
          <a:xfrm>
            <a:off x="2370338" y="1339402"/>
            <a:ext cx="7998779" cy="5172503"/>
          </a:xfrm>
          <a:prstGeom prst="rect">
            <a:avLst/>
          </a:prstGeom>
        </p:spPr>
      </p:pic>
    </p:spTree>
    <p:extLst>
      <p:ext uri="{BB962C8B-B14F-4D97-AF65-F5344CB8AC3E}">
        <p14:creationId xmlns:p14="http://schemas.microsoft.com/office/powerpoint/2010/main" val="2340665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EF1E7-3725-4DF6-A3C5-26906032C5A6}"/>
              </a:ext>
            </a:extLst>
          </p:cNvPr>
          <p:cNvSpPr>
            <a:spLocks noGrp="1"/>
          </p:cNvSpPr>
          <p:nvPr>
            <p:ph type="ctrTitle"/>
          </p:nvPr>
        </p:nvSpPr>
        <p:spPr>
          <a:xfrm>
            <a:off x="1658643" y="190517"/>
            <a:ext cx="9144000" cy="582150"/>
          </a:xfrm>
        </p:spPr>
        <p:txBody>
          <a:bodyPr>
            <a:normAutofit/>
          </a:bodyPr>
          <a:lstStyle/>
          <a:p>
            <a:r>
              <a:rPr lang="en-IN" sz="2400" b="1" dirty="0">
                <a:solidFill>
                  <a:srgbClr val="C00000"/>
                </a:solidFill>
              </a:rPr>
              <a:t>                       School of Electronics &amp; Communication Engineering</a:t>
            </a:r>
            <a:endParaRPr lang="en-IN" sz="2400" dirty="0">
              <a:solidFill>
                <a:srgbClr val="C00000"/>
              </a:solidFill>
            </a:endParaRPr>
          </a:p>
        </p:txBody>
      </p:sp>
      <p:pic>
        <p:nvPicPr>
          <p:cNvPr id="5" name="Picture 4" descr="C:\Documents and Settings\Ramesh\Desktop\UAS\Documents\images.png">
            <a:extLst>
              <a:ext uri="{FF2B5EF4-FFF2-40B4-BE49-F238E27FC236}">
                <a16:creationId xmlns:a16="http://schemas.microsoft.com/office/drawing/2014/main" id="{9FA82FBA-20C3-4678-BA43-68A740DF2855}"/>
              </a:ext>
            </a:extLst>
          </p:cNvPr>
          <p:cNvPicPr>
            <a:picLocks noChangeAspect="1" noChangeArrowheads="1"/>
          </p:cNvPicPr>
          <p:nvPr/>
        </p:nvPicPr>
        <p:blipFill>
          <a:blip r:embed="rId2"/>
          <a:srcRect/>
          <a:stretch>
            <a:fillRect/>
          </a:stretch>
        </p:blipFill>
        <p:spPr bwMode="auto">
          <a:xfrm>
            <a:off x="405985" y="140616"/>
            <a:ext cx="2796230" cy="827050"/>
          </a:xfrm>
          <a:prstGeom prst="rect">
            <a:avLst/>
          </a:prstGeom>
          <a:noFill/>
        </p:spPr>
      </p:pic>
      <p:pic>
        <p:nvPicPr>
          <p:cNvPr id="4" name="Picture 3">
            <a:extLst>
              <a:ext uri="{FF2B5EF4-FFF2-40B4-BE49-F238E27FC236}">
                <a16:creationId xmlns:a16="http://schemas.microsoft.com/office/drawing/2014/main" id="{F4A29450-B5EF-4F7A-A2E6-DCBDFE08BD90}"/>
              </a:ext>
            </a:extLst>
          </p:cNvPr>
          <p:cNvPicPr>
            <a:picLocks noChangeAspect="1"/>
          </p:cNvPicPr>
          <p:nvPr/>
        </p:nvPicPr>
        <p:blipFill>
          <a:blip r:embed="rId3"/>
          <a:stretch>
            <a:fillRect/>
          </a:stretch>
        </p:blipFill>
        <p:spPr>
          <a:xfrm>
            <a:off x="230486" y="1421959"/>
            <a:ext cx="5640946" cy="3747752"/>
          </a:xfrm>
          <a:prstGeom prst="rect">
            <a:avLst/>
          </a:prstGeom>
        </p:spPr>
      </p:pic>
      <p:pic>
        <p:nvPicPr>
          <p:cNvPr id="6" name="Picture 5">
            <a:extLst>
              <a:ext uri="{FF2B5EF4-FFF2-40B4-BE49-F238E27FC236}">
                <a16:creationId xmlns:a16="http://schemas.microsoft.com/office/drawing/2014/main" id="{185F450A-430A-4102-B7EE-150D2EA45FB3}"/>
              </a:ext>
            </a:extLst>
          </p:cNvPr>
          <p:cNvPicPr>
            <a:picLocks noChangeAspect="1"/>
          </p:cNvPicPr>
          <p:nvPr/>
        </p:nvPicPr>
        <p:blipFill>
          <a:blip r:embed="rId4"/>
          <a:stretch>
            <a:fillRect/>
          </a:stretch>
        </p:blipFill>
        <p:spPr>
          <a:xfrm>
            <a:off x="5869951" y="1315458"/>
            <a:ext cx="5795493" cy="3747752"/>
          </a:xfrm>
          <a:prstGeom prst="rect">
            <a:avLst/>
          </a:prstGeom>
        </p:spPr>
      </p:pic>
    </p:spTree>
    <p:extLst>
      <p:ext uri="{BB962C8B-B14F-4D97-AF65-F5344CB8AC3E}">
        <p14:creationId xmlns:p14="http://schemas.microsoft.com/office/powerpoint/2010/main" val="2889147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9" name="Picture 4">
            <a:extLst>
              <a:ext uri="{FF2B5EF4-FFF2-40B4-BE49-F238E27FC236}">
                <a16:creationId xmlns:a16="http://schemas.microsoft.com/office/drawing/2014/main" id="{23658B37-6AF0-4A62-A36E-47CD91D640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12822"/>
          <a:stretch>
            <a:fillRect/>
          </a:stretch>
        </p:blipFill>
        <p:spPr bwMode="auto">
          <a:xfrm>
            <a:off x="838200" y="1579419"/>
            <a:ext cx="5761037" cy="50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7">
            <a:extLst>
              <a:ext uri="{FF2B5EF4-FFF2-40B4-BE49-F238E27FC236}">
                <a16:creationId xmlns:a16="http://schemas.microsoft.com/office/drawing/2014/main" id="{A3649DC2-5D57-4EB6-A941-384D39A73C89}"/>
              </a:ext>
            </a:extLst>
          </p:cNvPr>
          <p:cNvSpPr txBox="1">
            <a:spLocks noChangeArrowheads="1"/>
          </p:cNvSpPr>
          <p:nvPr/>
        </p:nvSpPr>
        <p:spPr bwMode="auto">
          <a:xfrm>
            <a:off x="8596745" y="2265219"/>
            <a:ext cx="31242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ＭＳ Ｐゴシック" pitchFamily="34" charset="-128"/>
              </a:defRPr>
            </a:lvl1pPr>
            <a:lvl2pPr marL="742950" indent="-285750" eaLnBrk="0" hangingPunct="0">
              <a:defRPr b="1">
                <a:solidFill>
                  <a:schemeClr val="tx1"/>
                </a:solidFill>
                <a:latin typeface="Arial" charset="0"/>
                <a:ea typeface="ＭＳ Ｐゴシック" pitchFamily="34" charset="-128"/>
              </a:defRPr>
            </a:lvl2pPr>
            <a:lvl3pPr marL="1143000" indent="-228600" eaLnBrk="0" hangingPunct="0">
              <a:defRPr b="1">
                <a:solidFill>
                  <a:schemeClr val="tx1"/>
                </a:solidFill>
                <a:latin typeface="Arial" charset="0"/>
                <a:ea typeface="ＭＳ Ｐゴシック" pitchFamily="34" charset="-128"/>
              </a:defRPr>
            </a:lvl3pPr>
            <a:lvl4pPr marL="1600200" indent="-228600" eaLnBrk="0" hangingPunct="0">
              <a:defRPr b="1">
                <a:solidFill>
                  <a:schemeClr val="tx1"/>
                </a:solidFill>
                <a:latin typeface="Arial" charset="0"/>
                <a:ea typeface="ＭＳ Ｐゴシック" pitchFamily="34" charset="-128"/>
              </a:defRPr>
            </a:lvl4pPr>
            <a:lvl5pPr marL="2057400" indent="-228600" eaLnBrk="0" hangingPunct="0">
              <a:defRPr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b="1">
                <a:solidFill>
                  <a:schemeClr val="tx1"/>
                </a:solidFill>
                <a:latin typeface="Arial" charset="0"/>
                <a:ea typeface="ＭＳ Ｐゴシック" pitchFamily="34" charset="-128"/>
              </a:defRPr>
            </a:lvl9pPr>
          </a:lstStyle>
          <a:p>
            <a:pPr algn="just">
              <a:spcBef>
                <a:spcPct val="50000"/>
              </a:spcBef>
              <a:defRPr/>
            </a:pPr>
            <a:r>
              <a:rPr lang="en-US" altLang="et-EE" dirty="0">
                <a:latin typeface="+mn-lt"/>
              </a:rPr>
              <a:t>Generating a digital image. (a) Continuous image. (b) A scaling line from A to B in the continuous image, used to illustrate the concepts of sampling and quantization. (c) sampling and quantization. (d) Digital scan line.</a:t>
            </a:r>
            <a:endParaRPr lang="tr-TR" altLang="et-EE" dirty="0">
              <a:latin typeface="+mn-lt"/>
            </a:endParaRPr>
          </a:p>
        </p:txBody>
      </p:sp>
      <p:graphicFrame>
        <p:nvGraphicFramePr>
          <p:cNvPr id="12" name="Table 11">
            <a:extLst>
              <a:ext uri="{FF2B5EF4-FFF2-40B4-BE49-F238E27FC236}">
                <a16:creationId xmlns:a16="http://schemas.microsoft.com/office/drawing/2014/main" id="{137670AE-45D3-474F-A5F4-0DED8845FC12}"/>
              </a:ext>
            </a:extLst>
          </p:cNvPr>
          <p:cNvGraphicFramePr>
            <a:graphicFrameLocks noGrp="1"/>
          </p:cNvGraphicFramePr>
          <p:nvPr>
            <p:extLst>
              <p:ext uri="{D42A27DB-BD31-4B8C-83A1-F6EECF244321}">
                <p14:modId xmlns:p14="http://schemas.microsoft.com/office/powerpoint/2010/main" val="4004858965"/>
              </p:ext>
            </p:extLst>
          </p:nvPr>
        </p:nvGraphicFramePr>
        <p:xfrm>
          <a:off x="8749145" y="1579419"/>
          <a:ext cx="758825" cy="766764"/>
        </p:xfrm>
        <a:graphic>
          <a:graphicData uri="http://schemas.openxmlformats.org/drawingml/2006/table">
            <a:tbl>
              <a:tblPr firstRow="1" bandRow="1">
                <a:tableStyleId>{5C22544A-7EE6-4342-B048-85BDC9FD1C3A}</a:tableStyleId>
              </a:tblPr>
              <a:tblGrid>
                <a:gridCol w="373068">
                  <a:extLst>
                    <a:ext uri="{9D8B030D-6E8A-4147-A177-3AD203B41FA5}">
                      <a16:colId xmlns:a16="http://schemas.microsoft.com/office/drawing/2014/main" val="20000"/>
                    </a:ext>
                  </a:extLst>
                </a:gridCol>
                <a:gridCol w="385757">
                  <a:extLst>
                    <a:ext uri="{9D8B030D-6E8A-4147-A177-3AD203B41FA5}">
                      <a16:colId xmlns:a16="http://schemas.microsoft.com/office/drawing/2014/main" val="20001"/>
                    </a:ext>
                  </a:extLst>
                </a:gridCol>
              </a:tblGrid>
              <a:tr h="383382">
                <a:tc>
                  <a:txBody>
                    <a:bodyPr/>
                    <a:lstStyle/>
                    <a:p>
                      <a:pPr marL="0" algn="l" defTabSz="914400" rtl="0" eaLnBrk="1" latinLnBrk="0" hangingPunct="1"/>
                      <a:r>
                        <a:rPr lang="en-US" sz="1800" b="1" kern="1200" dirty="0">
                          <a:solidFill>
                            <a:schemeClr val="bg1"/>
                          </a:solidFill>
                          <a:latin typeface="+mn-lt"/>
                          <a:ea typeface="+mn-ea"/>
                          <a:cs typeface="+mn-cs"/>
                        </a:rPr>
                        <a:t>a</a:t>
                      </a:r>
                      <a:endParaRPr lang="et-EE" sz="1800" b="1" kern="1200" dirty="0">
                        <a:solidFill>
                          <a:schemeClr val="bg1"/>
                        </a:solidFill>
                        <a:latin typeface="+mn-lt"/>
                        <a:ea typeface="+mn-ea"/>
                        <a:cs typeface="+mn-cs"/>
                      </a:endParaRPr>
                    </a:p>
                  </a:txBody>
                  <a:tcPr marL="91364" marR="91364" marT="45701" marB="4570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marL="0" algn="l" defTabSz="914400" rtl="0" eaLnBrk="1" latinLnBrk="0" hangingPunct="1"/>
                      <a:r>
                        <a:rPr lang="en-US" sz="1800" b="1" kern="1200" dirty="0">
                          <a:solidFill>
                            <a:schemeClr val="bg1"/>
                          </a:solidFill>
                          <a:latin typeface="+mn-lt"/>
                          <a:ea typeface="+mn-ea"/>
                          <a:cs typeface="+mn-cs"/>
                        </a:rPr>
                        <a:t>b</a:t>
                      </a:r>
                      <a:endParaRPr lang="et-EE" sz="1800" b="1" kern="1200" dirty="0">
                        <a:solidFill>
                          <a:schemeClr val="bg1"/>
                        </a:solidFill>
                        <a:latin typeface="+mn-lt"/>
                        <a:ea typeface="+mn-ea"/>
                        <a:cs typeface="+mn-cs"/>
                      </a:endParaRPr>
                    </a:p>
                  </a:txBody>
                  <a:tcPr marL="91364" marR="91364" marT="45701" marB="4570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83382">
                <a:tc>
                  <a:txBody>
                    <a:bodyPr/>
                    <a:lstStyle/>
                    <a:p>
                      <a:pPr marL="0" algn="l" defTabSz="914400" rtl="0" eaLnBrk="1" latinLnBrk="0" hangingPunct="1"/>
                      <a:r>
                        <a:rPr lang="en-US" sz="1800" b="1" kern="1200" dirty="0">
                          <a:solidFill>
                            <a:schemeClr val="bg1"/>
                          </a:solidFill>
                          <a:latin typeface="+mn-lt"/>
                          <a:ea typeface="+mn-ea"/>
                          <a:cs typeface="+mn-cs"/>
                        </a:rPr>
                        <a:t>c</a:t>
                      </a:r>
                      <a:endParaRPr lang="et-EE" sz="1800" b="1" kern="1200" dirty="0">
                        <a:solidFill>
                          <a:schemeClr val="bg1"/>
                        </a:solidFill>
                        <a:latin typeface="+mn-lt"/>
                        <a:ea typeface="+mn-ea"/>
                        <a:cs typeface="+mn-cs"/>
                      </a:endParaRPr>
                    </a:p>
                  </a:txBody>
                  <a:tcPr marL="91364" marR="91364" marT="45701" marB="4570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marL="0" algn="l" defTabSz="914400" rtl="0" eaLnBrk="1" latinLnBrk="0" hangingPunct="1"/>
                      <a:r>
                        <a:rPr lang="en-US" sz="1800" b="1" kern="1200" dirty="0">
                          <a:solidFill>
                            <a:schemeClr val="bg1"/>
                          </a:solidFill>
                          <a:latin typeface="+mn-lt"/>
                          <a:ea typeface="+mn-ea"/>
                          <a:cs typeface="+mn-cs"/>
                        </a:rPr>
                        <a:t>d</a:t>
                      </a:r>
                      <a:endParaRPr lang="et-EE" sz="1800" b="1" kern="1200" dirty="0">
                        <a:solidFill>
                          <a:schemeClr val="bg1"/>
                        </a:solidFill>
                        <a:latin typeface="+mn-lt"/>
                        <a:ea typeface="+mn-ea"/>
                        <a:cs typeface="+mn-cs"/>
                      </a:endParaRPr>
                    </a:p>
                  </a:txBody>
                  <a:tcPr marL="91364" marR="91364" marT="45701" marB="4570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89573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10" name="Text Box 7">
            <a:extLst>
              <a:ext uri="{FF2B5EF4-FFF2-40B4-BE49-F238E27FC236}">
                <a16:creationId xmlns:a16="http://schemas.microsoft.com/office/drawing/2014/main" id="{C0935A03-11DF-440E-BEC1-4266C8238C95}"/>
              </a:ext>
            </a:extLst>
          </p:cNvPr>
          <p:cNvSpPr txBox="1">
            <a:spLocks noChangeArrowheads="1"/>
          </p:cNvSpPr>
          <p:nvPr/>
        </p:nvSpPr>
        <p:spPr bwMode="auto">
          <a:xfrm>
            <a:off x="7793182" y="2136020"/>
            <a:ext cx="31242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ＭＳ Ｐゴシック" pitchFamily="34" charset="-128"/>
              </a:defRPr>
            </a:lvl1pPr>
            <a:lvl2pPr marL="742950" indent="-285750" eaLnBrk="0" hangingPunct="0">
              <a:defRPr b="1">
                <a:solidFill>
                  <a:schemeClr val="tx1"/>
                </a:solidFill>
                <a:latin typeface="Arial" charset="0"/>
                <a:ea typeface="ＭＳ Ｐゴシック" pitchFamily="34" charset="-128"/>
              </a:defRPr>
            </a:lvl2pPr>
            <a:lvl3pPr marL="1143000" indent="-228600" eaLnBrk="0" hangingPunct="0">
              <a:defRPr b="1">
                <a:solidFill>
                  <a:schemeClr val="tx1"/>
                </a:solidFill>
                <a:latin typeface="Arial" charset="0"/>
                <a:ea typeface="ＭＳ Ｐゴシック" pitchFamily="34" charset="-128"/>
              </a:defRPr>
            </a:lvl3pPr>
            <a:lvl4pPr marL="1600200" indent="-228600" eaLnBrk="0" hangingPunct="0">
              <a:defRPr b="1">
                <a:solidFill>
                  <a:schemeClr val="tx1"/>
                </a:solidFill>
                <a:latin typeface="Arial" charset="0"/>
                <a:ea typeface="ＭＳ Ｐゴシック" pitchFamily="34" charset="-128"/>
              </a:defRPr>
            </a:lvl4pPr>
            <a:lvl5pPr marL="2057400" indent="-228600" eaLnBrk="0" hangingPunct="0">
              <a:defRPr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b="1">
                <a:solidFill>
                  <a:schemeClr val="tx1"/>
                </a:solidFill>
                <a:latin typeface="Arial" charset="0"/>
                <a:ea typeface="ＭＳ Ｐゴシック" pitchFamily="34" charset="-128"/>
              </a:defRPr>
            </a:lvl9pPr>
          </a:lstStyle>
          <a:p>
            <a:pPr algn="just">
              <a:spcBef>
                <a:spcPct val="50000"/>
              </a:spcBef>
              <a:defRPr/>
            </a:pPr>
            <a:r>
              <a:rPr lang="en-US" altLang="et-EE" dirty="0">
                <a:latin typeface="+mn-lt"/>
              </a:rPr>
              <a:t>(a) Continuous image projected onto a sensor array. (b) Result of image sampling and quantization.</a:t>
            </a:r>
            <a:endParaRPr lang="tr-TR" altLang="et-EE" dirty="0">
              <a:latin typeface="+mn-lt"/>
            </a:endParaRPr>
          </a:p>
        </p:txBody>
      </p:sp>
      <p:graphicFrame>
        <p:nvGraphicFramePr>
          <p:cNvPr id="13" name="Table 12">
            <a:extLst>
              <a:ext uri="{FF2B5EF4-FFF2-40B4-BE49-F238E27FC236}">
                <a16:creationId xmlns:a16="http://schemas.microsoft.com/office/drawing/2014/main" id="{FDF59EEF-2824-4D8B-BC4B-9D5C11B63EE2}"/>
              </a:ext>
            </a:extLst>
          </p:cNvPr>
          <p:cNvGraphicFramePr>
            <a:graphicFrameLocks noGrp="1"/>
          </p:cNvGraphicFramePr>
          <p:nvPr>
            <p:extLst>
              <p:ext uri="{D42A27DB-BD31-4B8C-83A1-F6EECF244321}">
                <p14:modId xmlns:p14="http://schemas.microsoft.com/office/powerpoint/2010/main" val="846441313"/>
              </p:ext>
            </p:extLst>
          </p:nvPr>
        </p:nvGraphicFramePr>
        <p:xfrm>
          <a:off x="7945582" y="1678820"/>
          <a:ext cx="758825" cy="384175"/>
        </p:xfrm>
        <a:graphic>
          <a:graphicData uri="http://schemas.openxmlformats.org/drawingml/2006/table">
            <a:tbl>
              <a:tblPr firstRow="1" bandRow="1">
                <a:tableStyleId>{5C22544A-7EE6-4342-B048-85BDC9FD1C3A}</a:tableStyleId>
              </a:tblPr>
              <a:tblGrid>
                <a:gridCol w="373068">
                  <a:extLst>
                    <a:ext uri="{9D8B030D-6E8A-4147-A177-3AD203B41FA5}">
                      <a16:colId xmlns:a16="http://schemas.microsoft.com/office/drawing/2014/main" val="20000"/>
                    </a:ext>
                  </a:extLst>
                </a:gridCol>
                <a:gridCol w="385757">
                  <a:extLst>
                    <a:ext uri="{9D8B030D-6E8A-4147-A177-3AD203B41FA5}">
                      <a16:colId xmlns:a16="http://schemas.microsoft.com/office/drawing/2014/main" val="20001"/>
                    </a:ext>
                  </a:extLst>
                </a:gridCol>
              </a:tblGrid>
              <a:tr h="384175">
                <a:tc>
                  <a:txBody>
                    <a:bodyPr/>
                    <a:lstStyle/>
                    <a:p>
                      <a:pPr marL="0" algn="l" defTabSz="914400" rtl="0" eaLnBrk="1" latinLnBrk="0" hangingPunct="1"/>
                      <a:r>
                        <a:rPr lang="en-US" sz="1800" b="1" kern="1200" dirty="0">
                          <a:solidFill>
                            <a:schemeClr val="bg1"/>
                          </a:solidFill>
                          <a:latin typeface="+mn-lt"/>
                          <a:ea typeface="+mn-ea"/>
                          <a:cs typeface="+mn-cs"/>
                        </a:rPr>
                        <a:t>a</a:t>
                      </a:r>
                      <a:endParaRPr lang="et-EE" sz="1800" b="1" kern="1200" dirty="0">
                        <a:solidFill>
                          <a:schemeClr val="bg1"/>
                        </a:solidFill>
                        <a:latin typeface="+mn-lt"/>
                        <a:ea typeface="+mn-ea"/>
                        <a:cs typeface="+mn-cs"/>
                      </a:endParaRPr>
                    </a:p>
                  </a:txBody>
                  <a:tcPr marL="91364" marR="91364" marT="45796" marB="457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marL="0" algn="l" defTabSz="914400" rtl="0" eaLnBrk="1" latinLnBrk="0" hangingPunct="1"/>
                      <a:r>
                        <a:rPr lang="en-US" sz="1800" b="1" kern="1200" dirty="0">
                          <a:solidFill>
                            <a:schemeClr val="bg1"/>
                          </a:solidFill>
                          <a:latin typeface="+mn-lt"/>
                          <a:ea typeface="+mn-ea"/>
                          <a:cs typeface="+mn-cs"/>
                        </a:rPr>
                        <a:t>b</a:t>
                      </a:r>
                      <a:endParaRPr lang="et-EE" sz="1800" b="1" kern="1200" dirty="0">
                        <a:solidFill>
                          <a:schemeClr val="bg1"/>
                        </a:solidFill>
                        <a:latin typeface="+mn-lt"/>
                        <a:ea typeface="+mn-ea"/>
                        <a:cs typeface="+mn-cs"/>
                      </a:endParaRPr>
                    </a:p>
                  </a:txBody>
                  <a:tcPr marL="91364" marR="91364" marT="45796" marB="457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bl>
          </a:graphicData>
        </a:graphic>
      </p:graphicFrame>
      <p:pic>
        <p:nvPicPr>
          <p:cNvPr id="14" name="Picture 3">
            <a:extLst>
              <a:ext uri="{FF2B5EF4-FFF2-40B4-BE49-F238E27FC236}">
                <a16:creationId xmlns:a16="http://schemas.microsoft.com/office/drawing/2014/main" id="{1AA877B8-79B1-4970-AA58-7A1168855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1" y="1602620"/>
            <a:ext cx="6847032" cy="491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6650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graphicFrame>
        <p:nvGraphicFramePr>
          <p:cNvPr id="9" name="Table 8">
            <a:extLst>
              <a:ext uri="{FF2B5EF4-FFF2-40B4-BE49-F238E27FC236}">
                <a16:creationId xmlns:a16="http://schemas.microsoft.com/office/drawing/2014/main" id="{8B0D4801-4B1C-45A4-A99E-AD4AD804C24E}"/>
              </a:ext>
            </a:extLst>
          </p:cNvPr>
          <p:cNvGraphicFramePr>
            <a:graphicFrameLocks noGrp="1"/>
          </p:cNvGraphicFramePr>
          <p:nvPr>
            <p:extLst>
              <p:ext uri="{D42A27DB-BD31-4B8C-83A1-F6EECF244321}">
                <p14:modId xmlns:p14="http://schemas.microsoft.com/office/powerpoint/2010/main" val="3170794840"/>
              </p:ext>
            </p:extLst>
          </p:nvPr>
        </p:nvGraphicFramePr>
        <p:xfrm>
          <a:off x="5257800" y="1948007"/>
          <a:ext cx="4038600" cy="3657600"/>
        </p:xfrm>
        <a:graphic>
          <a:graphicData uri="http://schemas.openxmlformats.org/drawingml/2006/table">
            <a:tbl>
              <a:tblPr firstRow="1" bandRow="1">
                <a:tableStyleId>{5C22544A-7EE6-4342-B048-85BDC9FD1C3A}</a:tableStyleId>
              </a:tblPr>
              <a:tblGrid>
                <a:gridCol w="403860">
                  <a:extLst>
                    <a:ext uri="{9D8B030D-6E8A-4147-A177-3AD203B41FA5}">
                      <a16:colId xmlns:a16="http://schemas.microsoft.com/office/drawing/2014/main" val="20000"/>
                    </a:ext>
                  </a:extLst>
                </a:gridCol>
                <a:gridCol w="403860">
                  <a:extLst>
                    <a:ext uri="{9D8B030D-6E8A-4147-A177-3AD203B41FA5}">
                      <a16:colId xmlns:a16="http://schemas.microsoft.com/office/drawing/2014/main" val="20001"/>
                    </a:ext>
                  </a:extLst>
                </a:gridCol>
                <a:gridCol w="403860">
                  <a:extLst>
                    <a:ext uri="{9D8B030D-6E8A-4147-A177-3AD203B41FA5}">
                      <a16:colId xmlns:a16="http://schemas.microsoft.com/office/drawing/2014/main" val="20002"/>
                    </a:ext>
                  </a:extLst>
                </a:gridCol>
                <a:gridCol w="403860">
                  <a:extLst>
                    <a:ext uri="{9D8B030D-6E8A-4147-A177-3AD203B41FA5}">
                      <a16:colId xmlns:a16="http://schemas.microsoft.com/office/drawing/2014/main" val="20003"/>
                    </a:ext>
                  </a:extLst>
                </a:gridCol>
                <a:gridCol w="403860">
                  <a:extLst>
                    <a:ext uri="{9D8B030D-6E8A-4147-A177-3AD203B41FA5}">
                      <a16:colId xmlns:a16="http://schemas.microsoft.com/office/drawing/2014/main" val="20004"/>
                    </a:ext>
                  </a:extLst>
                </a:gridCol>
                <a:gridCol w="403860">
                  <a:extLst>
                    <a:ext uri="{9D8B030D-6E8A-4147-A177-3AD203B41FA5}">
                      <a16:colId xmlns:a16="http://schemas.microsoft.com/office/drawing/2014/main" val="20005"/>
                    </a:ext>
                  </a:extLst>
                </a:gridCol>
                <a:gridCol w="403860">
                  <a:extLst>
                    <a:ext uri="{9D8B030D-6E8A-4147-A177-3AD203B41FA5}">
                      <a16:colId xmlns:a16="http://schemas.microsoft.com/office/drawing/2014/main" val="20006"/>
                    </a:ext>
                  </a:extLst>
                </a:gridCol>
                <a:gridCol w="403860">
                  <a:extLst>
                    <a:ext uri="{9D8B030D-6E8A-4147-A177-3AD203B41FA5}">
                      <a16:colId xmlns:a16="http://schemas.microsoft.com/office/drawing/2014/main" val="20007"/>
                    </a:ext>
                  </a:extLst>
                </a:gridCol>
                <a:gridCol w="403860">
                  <a:extLst>
                    <a:ext uri="{9D8B030D-6E8A-4147-A177-3AD203B41FA5}">
                      <a16:colId xmlns:a16="http://schemas.microsoft.com/office/drawing/2014/main" val="20008"/>
                    </a:ext>
                  </a:extLst>
                </a:gridCol>
                <a:gridCol w="403860">
                  <a:extLst>
                    <a:ext uri="{9D8B030D-6E8A-4147-A177-3AD203B41FA5}">
                      <a16:colId xmlns:a16="http://schemas.microsoft.com/office/drawing/2014/main" val="20009"/>
                    </a:ext>
                  </a:extLst>
                </a:gridCol>
              </a:tblGrid>
              <a:tr h="365760">
                <a:tc>
                  <a:txBody>
                    <a:bodyPr/>
                    <a:lstStyle/>
                    <a:p>
                      <a:pPr algn="ctr"/>
                      <a:r>
                        <a:rPr lang="en-US" sz="1400" b="1" kern="1200" dirty="0">
                          <a:solidFill>
                            <a:schemeClr val="tx1"/>
                          </a:solidFill>
                          <a:latin typeface="+mn-lt"/>
                          <a:ea typeface="+mn-ea"/>
                          <a:cs typeface="+mn-cs"/>
                        </a:rPr>
                        <a:t>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128</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128</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128</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128</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60">
                <a:tc>
                  <a:txBody>
                    <a:bodyPr/>
                    <a:lstStyle/>
                    <a:p>
                      <a:pPr algn="ctr"/>
                      <a:r>
                        <a:rPr lang="en-US" sz="1400" b="1" kern="1200" dirty="0">
                          <a:solidFill>
                            <a:schemeClr val="tx1"/>
                          </a:solidFill>
                          <a:latin typeface="+mn-lt"/>
                          <a:ea typeface="+mn-ea"/>
                          <a:cs typeface="+mn-cs"/>
                        </a:rPr>
                        <a:t>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128</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128</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128</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255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255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255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60">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255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255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255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5760">
                <a:tc>
                  <a:txBody>
                    <a:bodyPr/>
                    <a:lstStyle/>
                    <a:p>
                      <a:pPr algn="ctr"/>
                      <a:r>
                        <a:rPr lang="en-US" sz="1400" b="1" kern="1200" dirty="0">
                          <a:solidFill>
                            <a:schemeClr val="tx1"/>
                          </a:solidFill>
                          <a:latin typeface="+mn-lt"/>
                          <a:ea typeface="+mn-ea"/>
                          <a:cs typeface="+mn-cs"/>
                        </a:rPr>
                        <a:t>128</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128</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128</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255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255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5760">
                <a:tc>
                  <a:txBody>
                    <a:bodyPr/>
                    <a:lstStyle/>
                    <a:p>
                      <a:pPr algn="ctr"/>
                      <a:r>
                        <a:rPr lang="en-US" sz="1400" b="1" kern="1200" dirty="0">
                          <a:solidFill>
                            <a:schemeClr val="tx1"/>
                          </a:solidFill>
                          <a:latin typeface="+mn-lt"/>
                          <a:ea typeface="+mn-ea"/>
                          <a:cs typeface="+mn-cs"/>
                        </a:rPr>
                        <a:t>128</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128</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128</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255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255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65760">
                <a:tc>
                  <a:txBody>
                    <a:bodyPr/>
                    <a:lstStyle/>
                    <a:p>
                      <a:pPr algn="ctr"/>
                      <a:r>
                        <a:rPr lang="en-US" sz="1400" b="1" kern="1200" dirty="0">
                          <a:solidFill>
                            <a:schemeClr val="tx1"/>
                          </a:solidFill>
                          <a:latin typeface="+mn-lt"/>
                          <a:ea typeface="+mn-ea"/>
                          <a:cs typeface="+mn-cs"/>
                        </a:rPr>
                        <a:t>175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175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175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225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225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225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100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65760">
                <a:tc>
                  <a:txBody>
                    <a:bodyPr/>
                    <a:lstStyle/>
                    <a:p>
                      <a:pPr algn="ctr"/>
                      <a:r>
                        <a:rPr lang="en-US" sz="1400" b="1" kern="1200" dirty="0">
                          <a:solidFill>
                            <a:schemeClr val="tx1"/>
                          </a:solidFill>
                          <a:latin typeface="+mn-lt"/>
                          <a:ea typeface="+mn-ea"/>
                          <a:cs typeface="+mn-cs"/>
                        </a:rPr>
                        <a:t>175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175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100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100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100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225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225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100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65760">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35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35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35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35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65760">
                <a:tc>
                  <a:txBody>
                    <a:bodyPr/>
                    <a:lstStyle/>
                    <a:p>
                      <a:pPr algn="ctr"/>
                      <a:r>
                        <a:rPr lang="en-US" sz="1400" b="1" kern="1200" dirty="0">
                          <a:solidFill>
                            <a:schemeClr val="tx1"/>
                          </a:solidFill>
                          <a:latin typeface="+mn-lt"/>
                          <a:ea typeface="+mn-ea"/>
                          <a:cs typeface="+mn-cs"/>
                        </a:rPr>
                        <a:t>35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35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35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35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35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35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65760">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75</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100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100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100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kern="1200" dirty="0">
                          <a:solidFill>
                            <a:schemeClr val="tx1"/>
                          </a:solidFill>
                          <a:latin typeface="+mn-lt"/>
                          <a:ea typeface="+mn-ea"/>
                          <a:cs typeface="+mn-cs"/>
                        </a:rPr>
                        <a:t>200</a:t>
                      </a:r>
                      <a:endParaRPr lang="et-EE" sz="1400" b="1" kern="1200" dirty="0">
                        <a:solidFill>
                          <a:schemeClr val="tx1"/>
                        </a:solidFill>
                        <a:latin typeface="+mn-lt"/>
                        <a:ea typeface="+mn-ea"/>
                        <a:cs typeface="+mn-cs"/>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pic>
        <p:nvPicPr>
          <p:cNvPr id="12" name="Picture 1">
            <a:extLst>
              <a:ext uri="{FF2B5EF4-FFF2-40B4-BE49-F238E27FC236}">
                <a16:creationId xmlns:a16="http://schemas.microsoft.com/office/drawing/2014/main" id="{7A1F5429-2270-4CE3-BC86-8F232E583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83" y="1970232"/>
            <a:ext cx="4038600"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Table 14">
            <a:extLst>
              <a:ext uri="{FF2B5EF4-FFF2-40B4-BE49-F238E27FC236}">
                <a16:creationId xmlns:a16="http://schemas.microsoft.com/office/drawing/2014/main" id="{36D81555-2557-469D-962A-D1F401F9545A}"/>
              </a:ext>
            </a:extLst>
          </p:cNvPr>
          <p:cNvGraphicFramePr>
            <a:graphicFrameLocks noGrp="1"/>
          </p:cNvGraphicFramePr>
          <p:nvPr>
            <p:extLst>
              <p:ext uri="{D42A27DB-BD31-4B8C-83A1-F6EECF244321}">
                <p14:modId xmlns:p14="http://schemas.microsoft.com/office/powerpoint/2010/main" val="3869771195"/>
              </p:ext>
            </p:extLst>
          </p:nvPr>
        </p:nvGraphicFramePr>
        <p:xfrm>
          <a:off x="596283" y="1970232"/>
          <a:ext cx="4038600" cy="3657600"/>
        </p:xfrm>
        <a:graphic>
          <a:graphicData uri="http://schemas.openxmlformats.org/drawingml/2006/table">
            <a:tbl>
              <a:tblPr firstRow="1" bandRow="1">
                <a:tableStyleId>{5C22544A-7EE6-4342-B048-85BDC9FD1C3A}</a:tableStyleId>
              </a:tblPr>
              <a:tblGrid>
                <a:gridCol w="403860">
                  <a:extLst>
                    <a:ext uri="{9D8B030D-6E8A-4147-A177-3AD203B41FA5}">
                      <a16:colId xmlns:a16="http://schemas.microsoft.com/office/drawing/2014/main" val="20000"/>
                    </a:ext>
                  </a:extLst>
                </a:gridCol>
                <a:gridCol w="403860">
                  <a:extLst>
                    <a:ext uri="{9D8B030D-6E8A-4147-A177-3AD203B41FA5}">
                      <a16:colId xmlns:a16="http://schemas.microsoft.com/office/drawing/2014/main" val="20001"/>
                    </a:ext>
                  </a:extLst>
                </a:gridCol>
                <a:gridCol w="403860">
                  <a:extLst>
                    <a:ext uri="{9D8B030D-6E8A-4147-A177-3AD203B41FA5}">
                      <a16:colId xmlns:a16="http://schemas.microsoft.com/office/drawing/2014/main" val="20002"/>
                    </a:ext>
                  </a:extLst>
                </a:gridCol>
                <a:gridCol w="403860">
                  <a:extLst>
                    <a:ext uri="{9D8B030D-6E8A-4147-A177-3AD203B41FA5}">
                      <a16:colId xmlns:a16="http://schemas.microsoft.com/office/drawing/2014/main" val="20003"/>
                    </a:ext>
                  </a:extLst>
                </a:gridCol>
                <a:gridCol w="403860">
                  <a:extLst>
                    <a:ext uri="{9D8B030D-6E8A-4147-A177-3AD203B41FA5}">
                      <a16:colId xmlns:a16="http://schemas.microsoft.com/office/drawing/2014/main" val="20004"/>
                    </a:ext>
                  </a:extLst>
                </a:gridCol>
                <a:gridCol w="432417">
                  <a:extLst>
                    <a:ext uri="{9D8B030D-6E8A-4147-A177-3AD203B41FA5}">
                      <a16:colId xmlns:a16="http://schemas.microsoft.com/office/drawing/2014/main" val="20005"/>
                    </a:ext>
                  </a:extLst>
                </a:gridCol>
                <a:gridCol w="375303">
                  <a:extLst>
                    <a:ext uri="{9D8B030D-6E8A-4147-A177-3AD203B41FA5}">
                      <a16:colId xmlns:a16="http://schemas.microsoft.com/office/drawing/2014/main" val="20006"/>
                    </a:ext>
                  </a:extLst>
                </a:gridCol>
                <a:gridCol w="403860">
                  <a:extLst>
                    <a:ext uri="{9D8B030D-6E8A-4147-A177-3AD203B41FA5}">
                      <a16:colId xmlns:a16="http://schemas.microsoft.com/office/drawing/2014/main" val="20007"/>
                    </a:ext>
                  </a:extLst>
                </a:gridCol>
                <a:gridCol w="403860">
                  <a:extLst>
                    <a:ext uri="{9D8B030D-6E8A-4147-A177-3AD203B41FA5}">
                      <a16:colId xmlns:a16="http://schemas.microsoft.com/office/drawing/2014/main" val="20008"/>
                    </a:ext>
                  </a:extLst>
                </a:gridCol>
                <a:gridCol w="403860">
                  <a:extLst>
                    <a:ext uri="{9D8B030D-6E8A-4147-A177-3AD203B41FA5}">
                      <a16:colId xmlns:a16="http://schemas.microsoft.com/office/drawing/2014/main" val="20009"/>
                    </a:ext>
                  </a:extLst>
                </a:gridCol>
              </a:tblGrid>
              <a:tr h="365760">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extLst>
                  <a:ext uri="{0D108BD9-81ED-4DB2-BD59-A6C34878D82A}">
                    <a16:rowId xmlns:a16="http://schemas.microsoft.com/office/drawing/2014/main" val="10000"/>
                  </a:ext>
                </a:extLst>
              </a:tr>
              <a:tr h="365760">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extLst>
                  <a:ext uri="{0D108BD9-81ED-4DB2-BD59-A6C34878D82A}">
                    <a16:rowId xmlns:a16="http://schemas.microsoft.com/office/drawing/2014/main" val="10001"/>
                  </a:ext>
                </a:extLst>
              </a:tr>
              <a:tr h="365760">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extLst>
                  <a:ext uri="{0D108BD9-81ED-4DB2-BD59-A6C34878D82A}">
                    <a16:rowId xmlns:a16="http://schemas.microsoft.com/office/drawing/2014/main" val="10002"/>
                  </a:ext>
                </a:extLst>
              </a:tr>
              <a:tr h="365760">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extLst>
                  <a:ext uri="{0D108BD9-81ED-4DB2-BD59-A6C34878D82A}">
                    <a16:rowId xmlns:a16="http://schemas.microsoft.com/office/drawing/2014/main" val="10003"/>
                  </a:ext>
                </a:extLst>
              </a:tr>
              <a:tr h="365760">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extLst>
                  <a:ext uri="{0D108BD9-81ED-4DB2-BD59-A6C34878D82A}">
                    <a16:rowId xmlns:a16="http://schemas.microsoft.com/office/drawing/2014/main" val="10004"/>
                  </a:ext>
                </a:extLst>
              </a:tr>
              <a:tr h="365760">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extLst>
                  <a:ext uri="{0D108BD9-81ED-4DB2-BD59-A6C34878D82A}">
                    <a16:rowId xmlns:a16="http://schemas.microsoft.com/office/drawing/2014/main" val="10005"/>
                  </a:ext>
                </a:extLst>
              </a:tr>
              <a:tr h="365760">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extLst>
                  <a:ext uri="{0D108BD9-81ED-4DB2-BD59-A6C34878D82A}">
                    <a16:rowId xmlns:a16="http://schemas.microsoft.com/office/drawing/2014/main" val="10006"/>
                  </a:ext>
                </a:extLst>
              </a:tr>
              <a:tr h="365760">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extLst>
                  <a:ext uri="{0D108BD9-81ED-4DB2-BD59-A6C34878D82A}">
                    <a16:rowId xmlns:a16="http://schemas.microsoft.com/office/drawing/2014/main" val="10007"/>
                  </a:ext>
                </a:extLst>
              </a:tr>
              <a:tr h="365760">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extLst>
                  <a:ext uri="{0D108BD9-81ED-4DB2-BD59-A6C34878D82A}">
                    <a16:rowId xmlns:a16="http://schemas.microsoft.com/office/drawing/2014/main" val="10008"/>
                  </a:ext>
                </a:extLst>
              </a:tr>
              <a:tr h="365760">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tc>
                  <a:txBody>
                    <a:bodyPr/>
                    <a:lstStyle/>
                    <a:p>
                      <a:pPr algn="ctr"/>
                      <a:endParaRPr lang="et-EE" sz="1500" b="1" kern="1200" dirty="0">
                        <a:solidFill>
                          <a:schemeClr val="tx1"/>
                        </a:solidFill>
                        <a:latin typeface="+mn-lt"/>
                        <a:ea typeface="+mn-ea"/>
                        <a:cs typeface="+mn-cs"/>
                      </a:endParaRPr>
                    </a:p>
                  </a:txBody>
                  <a:tcPr marL="36000" marR="36000" marT="36000" marB="36000" anchor="ctr">
                    <a:lnL w="19050" cap="flat" cmpd="sng" algn="ctr">
                      <a:solidFill>
                        <a:srgbClr val="FF0000"/>
                      </a:solidFill>
                      <a:prstDash val="sysDash"/>
                      <a:round/>
                      <a:headEnd type="none" w="med" len="med"/>
                      <a:tailEnd type="none" w="med" len="med"/>
                    </a:lnL>
                    <a:lnR w="19050" cap="flat" cmpd="sng" algn="ctr">
                      <a:solidFill>
                        <a:srgbClr val="FF0000"/>
                      </a:solidFill>
                      <a:prstDash val="sysDash"/>
                      <a:round/>
                      <a:headEnd type="none" w="med" len="med"/>
                      <a:tailEnd type="none" w="med" len="med"/>
                    </a:lnR>
                    <a:lnT w="19050" cap="flat" cmpd="sng" algn="ctr">
                      <a:solidFill>
                        <a:srgbClr val="FF0000"/>
                      </a:solidFill>
                      <a:prstDash val="sysDash"/>
                      <a:round/>
                      <a:headEnd type="none" w="med" len="med"/>
                      <a:tailEnd type="none" w="med" len="med"/>
                    </a:lnT>
                    <a:lnB w="19050" cap="flat" cmpd="sng" algn="ctr">
                      <a:solidFill>
                        <a:srgbClr val="FF0000"/>
                      </a:solidFill>
                      <a:prstDash val="sysDash"/>
                      <a:round/>
                      <a:headEnd type="none" w="med" len="med"/>
                      <a:tailEnd type="none" w="med" len="med"/>
                    </a:lnB>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82910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758825" y="417304"/>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10" name="Text Box 23">
            <a:extLst>
              <a:ext uri="{FF2B5EF4-FFF2-40B4-BE49-F238E27FC236}">
                <a16:creationId xmlns:a16="http://schemas.microsoft.com/office/drawing/2014/main" id="{BF321C4A-3941-48E5-AE23-F6E11AC7A04C}"/>
              </a:ext>
            </a:extLst>
          </p:cNvPr>
          <p:cNvSpPr txBox="1">
            <a:spLocks noChangeArrowheads="1"/>
          </p:cNvSpPr>
          <p:nvPr/>
        </p:nvSpPr>
        <p:spPr bwMode="auto">
          <a:xfrm>
            <a:off x="1571914" y="5900738"/>
            <a:ext cx="13906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t-EE" sz="1600" b="0" dirty="0"/>
              <a:t>1024</a:t>
            </a:r>
          </a:p>
        </p:txBody>
      </p:sp>
      <p:pic>
        <p:nvPicPr>
          <p:cNvPr id="11" name="Picture 24">
            <a:extLst>
              <a:ext uri="{FF2B5EF4-FFF2-40B4-BE49-F238E27FC236}">
                <a16:creationId xmlns:a16="http://schemas.microsoft.com/office/drawing/2014/main" id="{05BBDB8C-472D-4AEA-B372-2D2FF7243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989" y="1862138"/>
            <a:ext cx="3490913"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5">
            <a:extLst>
              <a:ext uri="{FF2B5EF4-FFF2-40B4-BE49-F238E27FC236}">
                <a16:creationId xmlns:a16="http://schemas.microsoft.com/office/drawing/2014/main" id="{9BE5B220-1BCB-4E49-82BB-2C48256F33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0952" y="1862138"/>
            <a:ext cx="2560637"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6">
            <a:extLst>
              <a:ext uri="{FF2B5EF4-FFF2-40B4-BE49-F238E27FC236}">
                <a16:creationId xmlns:a16="http://schemas.microsoft.com/office/drawing/2014/main" id="{C5D956F9-56EF-431B-8FAF-451BDF825F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2227" y="1854201"/>
            <a:ext cx="1277937"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7">
            <a:extLst>
              <a:ext uri="{FF2B5EF4-FFF2-40B4-BE49-F238E27FC236}">
                <a16:creationId xmlns:a16="http://schemas.microsoft.com/office/drawing/2014/main" id="{B5CBF111-D0DF-4DF7-93B4-BA1A713BF5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8752" y="1837533"/>
            <a:ext cx="6365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8">
            <a:extLst>
              <a:ext uri="{FF2B5EF4-FFF2-40B4-BE49-F238E27FC236}">
                <a16:creationId xmlns:a16="http://schemas.microsoft.com/office/drawing/2014/main" id="{9CB71EA0-5837-4B08-A699-1DECCFEBA8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52466" y="1856061"/>
            <a:ext cx="3159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9">
            <a:extLst>
              <a:ext uri="{FF2B5EF4-FFF2-40B4-BE49-F238E27FC236}">
                <a16:creationId xmlns:a16="http://schemas.microsoft.com/office/drawing/2014/main" id="{68ED00F4-CD52-4B5D-9A15-41E4582651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71912" y="1857663"/>
            <a:ext cx="160337"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23">
            <a:extLst>
              <a:ext uri="{FF2B5EF4-FFF2-40B4-BE49-F238E27FC236}">
                <a16:creationId xmlns:a16="http://schemas.microsoft.com/office/drawing/2014/main" id="{0EF29B84-BDA7-46E4-BE9A-329F5F21A577}"/>
              </a:ext>
            </a:extLst>
          </p:cNvPr>
          <p:cNvSpPr txBox="1">
            <a:spLocks noChangeArrowheads="1"/>
          </p:cNvSpPr>
          <p:nvPr/>
        </p:nvSpPr>
        <p:spPr bwMode="auto">
          <a:xfrm>
            <a:off x="4616739" y="4841876"/>
            <a:ext cx="13906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t-EE" sz="1600" b="0"/>
              <a:t>512</a:t>
            </a:r>
          </a:p>
        </p:txBody>
      </p:sp>
      <p:sp>
        <p:nvSpPr>
          <p:cNvPr id="20" name="Text Box 23">
            <a:extLst>
              <a:ext uri="{FF2B5EF4-FFF2-40B4-BE49-F238E27FC236}">
                <a16:creationId xmlns:a16="http://schemas.microsoft.com/office/drawing/2014/main" id="{2104FD70-1D91-41AE-B3A6-E96E0BAE852A}"/>
              </a:ext>
            </a:extLst>
          </p:cNvPr>
          <p:cNvSpPr txBox="1">
            <a:spLocks noChangeArrowheads="1"/>
          </p:cNvSpPr>
          <p:nvPr/>
        </p:nvSpPr>
        <p:spPr bwMode="auto">
          <a:xfrm>
            <a:off x="6556664" y="3333751"/>
            <a:ext cx="13906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t-EE" sz="1600" b="0"/>
              <a:t>256</a:t>
            </a:r>
          </a:p>
        </p:txBody>
      </p:sp>
      <p:sp>
        <p:nvSpPr>
          <p:cNvPr id="21" name="Text Box 23">
            <a:extLst>
              <a:ext uri="{FF2B5EF4-FFF2-40B4-BE49-F238E27FC236}">
                <a16:creationId xmlns:a16="http://schemas.microsoft.com/office/drawing/2014/main" id="{75F8026D-41FF-4DDB-9E24-B0D696728A89}"/>
              </a:ext>
            </a:extLst>
          </p:cNvPr>
          <p:cNvSpPr txBox="1">
            <a:spLocks noChangeArrowheads="1"/>
          </p:cNvSpPr>
          <p:nvPr/>
        </p:nvSpPr>
        <p:spPr bwMode="auto">
          <a:xfrm>
            <a:off x="7561552" y="2593976"/>
            <a:ext cx="13906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t-EE" sz="1600" b="0"/>
              <a:t>128</a:t>
            </a:r>
          </a:p>
        </p:txBody>
      </p:sp>
      <p:sp>
        <p:nvSpPr>
          <p:cNvPr id="22" name="Text Box 23">
            <a:extLst>
              <a:ext uri="{FF2B5EF4-FFF2-40B4-BE49-F238E27FC236}">
                <a16:creationId xmlns:a16="http://schemas.microsoft.com/office/drawing/2014/main" id="{71DA8D1E-9016-47ED-888F-2C0B35DE7487}"/>
              </a:ext>
            </a:extLst>
          </p:cNvPr>
          <p:cNvSpPr txBox="1">
            <a:spLocks noChangeArrowheads="1"/>
          </p:cNvSpPr>
          <p:nvPr/>
        </p:nvSpPr>
        <p:spPr bwMode="auto">
          <a:xfrm>
            <a:off x="8209415" y="2191768"/>
            <a:ext cx="13906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t-EE" sz="1600" b="0" dirty="0"/>
              <a:t>64</a:t>
            </a:r>
          </a:p>
        </p:txBody>
      </p:sp>
      <p:sp>
        <p:nvSpPr>
          <p:cNvPr id="23" name="Text Box 23">
            <a:extLst>
              <a:ext uri="{FF2B5EF4-FFF2-40B4-BE49-F238E27FC236}">
                <a16:creationId xmlns:a16="http://schemas.microsoft.com/office/drawing/2014/main" id="{A9610806-8AB3-4179-BE5C-08438DEBD6BA}"/>
              </a:ext>
            </a:extLst>
          </p:cNvPr>
          <p:cNvSpPr txBox="1">
            <a:spLocks noChangeArrowheads="1"/>
          </p:cNvSpPr>
          <p:nvPr/>
        </p:nvSpPr>
        <p:spPr bwMode="auto">
          <a:xfrm>
            <a:off x="8565795" y="1979875"/>
            <a:ext cx="13906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b="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b="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b="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t-EE" sz="1600" b="0" dirty="0"/>
              <a:t>32</a:t>
            </a:r>
          </a:p>
        </p:txBody>
      </p:sp>
      <p:sp>
        <p:nvSpPr>
          <p:cNvPr id="24" name="TextBox 23">
            <a:extLst>
              <a:ext uri="{FF2B5EF4-FFF2-40B4-BE49-F238E27FC236}">
                <a16:creationId xmlns:a16="http://schemas.microsoft.com/office/drawing/2014/main" id="{574DA287-E13A-48E6-899F-CF390752DA1C}"/>
              </a:ext>
            </a:extLst>
          </p:cNvPr>
          <p:cNvSpPr txBox="1"/>
          <p:nvPr/>
        </p:nvSpPr>
        <p:spPr>
          <a:xfrm>
            <a:off x="520989" y="1031656"/>
            <a:ext cx="6096000" cy="646331"/>
          </a:xfrm>
          <a:prstGeom prst="rect">
            <a:avLst/>
          </a:prstGeom>
          <a:noFill/>
        </p:spPr>
        <p:txBody>
          <a:bodyPr wrap="square">
            <a:spAutoFit/>
          </a:bodyPr>
          <a:lstStyle/>
          <a:p>
            <a:r>
              <a:rPr lang="en-US" sz="3600" b="1" dirty="0">
                <a:solidFill>
                  <a:srgbClr val="C00000"/>
                </a:solidFill>
              </a:rPr>
              <a:t>Sampling</a:t>
            </a:r>
            <a:endParaRPr lang="en-IN" sz="3600" b="1" dirty="0">
              <a:solidFill>
                <a:srgbClr val="C00000"/>
              </a:solidFill>
            </a:endParaRPr>
          </a:p>
        </p:txBody>
      </p:sp>
    </p:spTree>
    <p:extLst>
      <p:ext uri="{BB962C8B-B14F-4D97-AF65-F5344CB8AC3E}">
        <p14:creationId xmlns:p14="http://schemas.microsoft.com/office/powerpoint/2010/main" val="219457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horizontal)">
                                      <p:cBhvr>
                                        <p:cTn id="16" dur="500"/>
                                        <p:tgtEl>
                                          <p:spTgt spid="2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linds(horizontal)">
                                      <p:cBhvr>
                                        <p:cTn id="19" dur="500"/>
                                        <p:tgtEl>
                                          <p:spTgt spid="2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P spid="20" grpId="0"/>
      <p:bldP spid="21" grpId="0"/>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EF1E7-3725-4DF6-A3C5-26906032C5A6}"/>
              </a:ext>
            </a:extLst>
          </p:cNvPr>
          <p:cNvSpPr>
            <a:spLocks noGrp="1"/>
          </p:cNvSpPr>
          <p:nvPr>
            <p:ph type="ctrTitle"/>
          </p:nvPr>
        </p:nvSpPr>
        <p:spPr>
          <a:xfrm>
            <a:off x="1658643" y="190517"/>
            <a:ext cx="9144000" cy="582150"/>
          </a:xfrm>
        </p:spPr>
        <p:txBody>
          <a:bodyPr>
            <a:normAutofit/>
          </a:bodyPr>
          <a:lstStyle/>
          <a:p>
            <a:r>
              <a:rPr lang="en-IN" sz="2400" b="1" dirty="0">
                <a:solidFill>
                  <a:srgbClr val="C00000"/>
                </a:solidFill>
              </a:rPr>
              <a:t>                       School of Electronics &amp; Communication Engineering</a:t>
            </a:r>
            <a:endParaRPr lang="en-IN" sz="2400" dirty="0">
              <a:solidFill>
                <a:srgbClr val="C00000"/>
              </a:solidFill>
            </a:endParaRPr>
          </a:p>
        </p:txBody>
      </p:sp>
      <p:sp>
        <p:nvSpPr>
          <p:cNvPr id="3" name="Subtitle 2">
            <a:extLst>
              <a:ext uri="{FF2B5EF4-FFF2-40B4-BE49-F238E27FC236}">
                <a16:creationId xmlns:a16="http://schemas.microsoft.com/office/drawing/2014/main" id="{AE573FC5-E269-4EC0-AB68-0527A75D9E58}"/>
              </a:ext>
            </a:extLst>
          </p:cNvPr>
          <p:cNvSpPr>
            <a:spLocks noGrp="1"/>
          </p:cNvSpPr>
          <p:nvPr>
            <p:ph type="subTitle" idx="1"/>
          </p:nvPr>
        </p:nvSpPr>
        <p:spPr>
          <a:xfrm>
            <a:off x="-4431545" y="-774422"/>
            <a:ext cx="1306472" cy="6530218"/>
          </a:xfrm>
        </p:spPr>
        <p:txBody>
          <a:bodyPr>
            <a:normAutofit/>
          </a:bodyPr>
          <a:lstStyle/>
          <a:p>
            <a:pPr algn="l"/>
            <a:endParaRPr lang="en-IN" dirty="0"/>
          </a:p>
        </p:txBody>
      </p:sp>
      <p:pic>
        <p:nvPicPr>
          <p:cNvPr id="5" name="Picture 4" descr="C:\Documents and Settings\Ramesh\Desktop\UAS\Documents\images.png">
            <a:extLst>
              <a:ext uri="{FF2B5EF4-FFF2-40B4-BE49-F238E27FC236}">
                <a16:creationId xmlns:a16="http://schemas.microsoft.com/office/drawing/2014/main" id="{9FA82FBA-20C3-4678-BA43-68A740DF2855}"/>
              </a:ext>
            </a:extLst>
          </p:cNvPr>
          <p:cNvPicPr>
            <a:picLocks noChangeAspect="1" noChangeArrowheads="1"/>
          </p:cNvPicPr>
          <p:nvPr/>
        </p:nvPicPr>
        <p:blipFill>
          <a:blip r:embed="rId2"/>
          <a:srcRect/>
          <a:stretch>
            <a:fillRect/>
          </a:stretch>
        </p:blipFill>
        <p:spPr bwMode="auto">
          <a:xfrm>
            <a:off x="405985" y="140616"/>
            <a:ext cx="2796230" cy="827050"/>
          </a:xfrm>
          <a:prstGeom prst="rect">
            <a:avLst/>
          </a:prstGeom>
          <a:noFill/>
        </p:spPr>
      </p:pic>
      <p:pic>
        <p:nvPicPr>
          <p:cNvPr id="2050" name="Picture 2" descr="300,000+ Flower Images &amp;amp; Pictures [HD]">
            <a:extLst>
              <a:ext uri="{FF2B5EF4-FFF2-40B4-BE49-F238E27FC236}">
                <a16:creationId xmlns:a16="http://schemas.microsoft.com/office/drawing/2014/main" id="{D165E188-58F1-45F7-BFF3-314A3C684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507" y="1238216"/>
            <a:ext cx="280797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A Horse? | Learn About Horses | DK Find Out">
            <a:extLst>
              <a:ext uri="{FF2B5EF4-FFF2-40B4-BE49-F238E27FC236}">
                <a16:creationId xmlns:a16="http://schemas.microsoft.com/office/drawing/2014/main" id="{79F35A23-33C0-4B02-8EA5-1F4075BEE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1279" y="1118507"/>
            <a:ext cx="2182518" cy="21825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spital clinic building with ambulance car truck Free Vector">
            <a:extLst>
              <a:ext uri="{FF2B5EF4-FFF2-40B4-BE49-F238E27FC236}">
                <a16:creationId xmlns:a16="http://schemas.microsoft.com/office/drawing/2014/main" id="{3C6CAF9A-CF6D-4774-A09C-3DAABAE42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0164" y="1396542"/>
            <a:ext cx="2619374" cy="151214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will the liberalised farmland market in Karnataka mean? | Deccan Herald">
            <a:extLst>
              <a:ext uri="{FF2B5EF4-FFF2-40B4-BE49-F238E27FC236}">
                <a16:creationId xmlns:a16="http://schemas.microsoft.com/office/drawing/2014/main" id="{BDBFB614-9EFB-4326-9F59-EC8F6C1F26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5507" y="3429000"/>
            <a:ext cx="2796230" cy="186076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ownload Free Homes Graphics Images And Photos Clipart PNG Free |  FreePngClipart">
            <a:extLst>
              <a:ext uri="{FF2B5EF4-FFF2-40B4-BE49-F238E27FC236}">
                <a16:creationId xmlns:a16="http://schemas.microsoft.com/office/drawing/2014/main" id="{E1CB0009-978E-4BA6-A3B9-8F8A2CCAFF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1913" y="3366626"/>
            <a:ext cx="2381250" cy="19145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Best Homemade Pizza - How to Make Homemade Pizza">
            <a:extLst>
              <a:ext uri="{FF2B5EF4-FFF2-40B4-BE49-F238E27FC236}">
                <a16:creationId xmlns:a16="http://schemas.microsoft.com/office/drawing/2014/main" id="{54896CE4-290E-4791-AA90-A2B06D7051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2948" y="342038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Albert Einstein Quote: “One picture is worth a thousand words.”">
            <a:extLst>
              <a:ext uri="{FF2B5EF4-FFF2-40B4-BE49-F238E27FC236}">
                <a16:creationId xmlns:a16="http://schemas.microsoft.com/office/drawing/2014/main" id="{22B9A617-799C-4FD8-A8CE-70CD30F55B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2332" y="5346752"/>
            <a:ext cx="3636621" cy="1360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314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758825" y="417304"/>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24" name="Picture 2">
            <a:extLst>
              <a:ext uri="{FF2B5EF4-FFF2-40B4-BE49-F238E27FC236}">
                <a16:creationId xmlns:a16="http://schemas.microsoft.com/office/drawing/2014/main" id="{DFCC82AF-970C-4069-AFDC-898CD17634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068" y="1411943"/>
            <a:ext cx="10339676" cy="5741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5B6E2E7E-46FC-41FD-9C6A-4491F8E8082E}"/>
              </a:ext>
            </a:extLst>
          </p:cNvPr>
          <p:cNvSpPr txBox="1"/>
          <p:nvPr/>
        </p:nvSpPr>
        <p:spPr>
          <a:xfrm>
            <a:off x="2863633" y="3798864"/>
            <a:ext cx="1357746" cy="369332"/>
          </a:xfrm>
          <a:prstGeom prst="rect">
            <a:avLst/>
          </a:prstGeom>
          <a:noFill/>
        </p:spPr>
        <p:txBody>
          <a:bodyPr wrap="square" rtlCol="0">
            <a:spAutoFit/>
          </a:bodyPr>
          <a:lstStyle/>
          <a:p>
            <a:r>
              <a:rPr lang="en-US" dirty="0"/>
              <a:t>1024</a:t>
            </a:r>
            <a:endParaRPr lang="en-IN" dirty="0"/>
          </a:p>
        </p:txBody>
      </p:sp>
      <p:sp>
        <p:nvSpPr>
          <p:cNvPr id="25" name="TextBox 24">
            <a:extLst>
              <a:ext uri="{FF2B5EF4-FFF2-40B4-BE49-F238E27FC236}">
                <a16:creationId xmlns:a16="http://schemas.microsoft.com/office/drawing/2014/main" id="{11B38151-FA65-439B-AB8F-B5C003262997}"/>
              </a:ext>
            </a:extLst>
          </p:cNvPr>
          <p:cNvSpPr txBox="1"/>
          <p:nvPr/>
        </p:nvSpPr>
        <p:spPr>
          <a:xfrm>
            <a:off x="5782107" y="3798864"/>
            <a:ext cx="1357746" cy="369332"/>
          </a:xfrm>
          <a:prstGeom prst="rect">
            <a:avLst/>
          </a:prstGeom>
          <a:noFill/>
        </p:spPr>
        <p:txBody>
          <a:bodyPr wrap="square" rtlCol="0">
            <a:spAutoFit/>
          </a:bodyPr>
          <a:lstStyle/>
          <a:p>
            <a:r>
              <a:rPr lang="en-US" dirty="0"/>
              <a:t>512</a:t>
            </a:r>
            <a:endParaRPr lang="en-IN" dirty="0"/>
          </a:p>
        </p:txBody>
      </p:sp>
      <p:sp>
        <p:nvSpPr>
          <p:cNvPr id="26" name="TextBox 25">
            <a:extLst>
              <a:ext uri="{FF2B5EF4-FFF2-40B4-BE49-F238E27FC236}">
                <a16:creationId xmlns:a16="http://schemas.microsoft.com/office/drawing/2014/main" id="{87CDC706-44EB-4CF8-9C4A-9FE170E757F5}"/>
              </a:ext>
            </a:extLst>
          </p:cNvPr>
          <p:cNvSpPr txBox="1"/>
          <p:nvPr/>
        </p:nvSpPr>
        <p:spPr>
          <a:xfrm>
            <a:off x="8700582" y="3847688"/>
            <a:ext cx="1357746" cy="369332"/>
          </a:xfrm>
          <a:prstGeom prst="rect">
            <a:avLst/>
          </a:prstGeom>
          <a:noFill/>
        </p:spPr>
        <p:txBody>
          <a:bodyPr wrap="square" rtlCol="0">
            <a:spAutoFit/>
          </a:bodyPr>
          <a:lstStyle/>
          <a:p>
            <a:r>
              <a:rPr lang="en-US" dirty="0"/>
              <a:t>256</a:t>
            </a:r>
            <a:endParaRPr lang="en-IN" dirty="0"/>
          </a:p>
        </p:txBody>
      </p:sp>
      <p:sp>
        <p:nvSpPr>
          <p:cNvPr id="27" name="TextBox 26">
            <a:extLst>
              <a:ext uri="{FF2B5EF4-FFF2-40B4-BE49-F238E27FC236}">
                <a16:creationId xmlns:a16="http://schemas.microsoft.com/office/drawing/2014/main" id="{A762E350-3BDC-48FC-9F57-AADDE30B3133}"/>
              </a:ext>
            </a:extLst>
          </p:cNvPr>
          <p:cNvSpPr txBox="1"/>
          <p:nvPr/>
        </p:nvSpPr>
        <p:spPr>
          <a:xfrm>
            <a:off x="2863633" y="6483629"/>
            <a:ext cx="1357746" cy="369332"/>
          </a:xfrm>
          <a:prstGeom prst="rect">
            <a:avLst/>
          </a:prstGeom>
          <a:noFill/>
        </p:spPr>
        <p:txBody>
          <a:bodyPr wrap="square" rtlCol="0">
            <a:spAutoFit/>
          </a:bodyPr>
          <a:lstStyle/>
          <a:p>
            <a:r>
              <a:rPr lang="en-US" dirty="0"/>
              <a:t>128</a:t>
            </a:r>
            <a:endParaRPr lang="en-IN" dirty="0"/>
          </a:p>
        </p:txBody>
      </p:sp>
      <p:sp>
        <p:nvSpPr>
          <p:cNvPr id="28" name="TextBox 27">
            <a:extLst>
              <a:ext uri="{FF2B5EF4-FFF2-40B4-BE49-F238E27FC236}">
                <a16:creationId xmlns:a16="http://schemas.microsoft.com/office/drawing/2014/main" id="{AAC6BB67-6D1D-4B11-9216-1463799C915B}"/>
              </a:ext>
            </a:extLst>
          </p:cNvPr>
          <p:cNvSpPr txBox="1"/>
          <p:nvPr/>
        </p:nvSpPr>
        <p:spPr>
          <a:xfrm>
            <a:off x="5782107" y="6490926"/>
            <a:ext cx="1357746" cy="369332"/>
          </a:xfrm>
          <a:prstGeom prst="rect">
            <a:avLst/>
          </a:prstGeom>
          <a:noFill/>
        </p:spPr>
        <p:txBody>
          <a:bodyPr wrap="square" rtlCol="0">
            <a:spAutoFit/>
          </a:bodyPr>
          <a:lstStyle/>
          <a:p>
            <a:r>
              <a:rPr lang="en-US" dirty="0"/>
              <a:t>64</a:t>
            </a:r>
            <a:endParaRPr lang="en-IN" dirty="0"/>
          </a:p>
        </p:txBody>
      </p:sp>
      <p:sp>
        <p:nvSpPr>
          <p:cNvPr id="29" name="TextBox 28">
            <a:extLst>
              <a:ext uri="{FF2B5EF4-FFF2-40B4-BE49-F238E27FC236}">
                <a16:creationId xmlns:a16="http://schemas.microsoft.com/office/drawing/2014/main" id="{237FD95B-534D-4914-84D0-4BD8D7C4E2CA}"/>
              </a:ext>
            </a:extLst>
          </p:cNvPr>
          <p:cNvSpPr txBox="1"/>
          <p:nvPr/>
        </p:nvSpPr>
        <p:spPr>
          <a:xfrm>
            <a:off x="8672334" y="6483629"/>
            <a:ext cx="1357746" cy="369332"/>
          </a:xfrm>
          <a:prstGeom prst="rect">
            <a:avLst/>
          </a:prstGeom>
          <a:noFill/>
        </p:spPr>
        <p:txBody>
          <a:bodyPr wrap="square" rtlCol="0">
            <a:spAutoFit/>
          </a:bodyPr>
          <a:lstStyle/>
          <a:p>
            <a:r>
              <a:rPr lang="en-US" dirty="0"/>
              <a:t>34</a:t>
            </a:r>
            <a:endParaRPr lang="en-IN" dirty="0"/>
          </a:p>
        </p:txBody>
      </p:sp>
      <p:sp>
        <p:nvSpPr>
          <p:cNvPr id="4" name="TextBox 3">
            <a:extLst>
              <a:ext uri="{FF2B5EF4-FFF2-40B4-BE49-F238E27FC236}">
                <a16:creationId xmlns:a16="http://schemas.microsoft.com/office/drawing/2014/main" id="{C3BBA125-76A2-4259-8FBD-1F80042F0DAF}"/>
              </a:ext>
            </a:extLst>
          </p:cNvPr>
          <p:cNvSpPr txBox="1"/>
          <p:nvPr/>
        </p:nvSpPr>
        <p:spPr>
          <a:xfrm>
            <a:off x="811068" y="989961"/>
            <a:ext cx="4606059" cy="646331"/>
          </a:xfrm>
          <a:prstGeom prst="rect">
            <a:avLst/>
          </a:prstGeom>
          <a:noFill/>
        </p:spPr>
        <p:txBody>
          <a:bodyPr wrap="square" rtlCol="0">
            <a:spAutoFit/>
          </a:bodyPr>
          <a:lstStyle/>
          <a:p>
            <a:r>
              <a:rPr lang="en-US" sz="3600" b="1" dirty="0">
                <a:solidFill>
                  <a:srgbClr val="C00000"/>
                </a:solidFill>
              </a:rPr>
              <a:t>Sampling</a:t>
            </a:r>
            <a:endParaRPr lang="en-IN" sz="3600" b="1" dirty="0">
              <a:solidFill>
                <a:srgbClr val="C00000"/>
              </a:solidFill>
            </a:endParaRPr>
          </a:p>
        </p:txBody>
      </p:sp>
    </p:spTree>
    <p:extLst>
      <p:ext uri="{BB962C8B-B14F-4D97-AF65-F5344CB8AC3E}">
        <p14:creationId xmlns:p14="http://schemas.microsoft.com/office/powerpoint/2010/main" val="2203467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758825" y="417304"/>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14" name="Picture 2">
            <a:extLst>
              <a:ext uri="{FF2B5EF4-FFF2-40B4-BE49-F238E27FC236}">
                <a16:creationId xmlns:a16="http://schemas.microsoft.com/office/drawing/2014/main" id="{914547CF-C639-44CA-9662-FB9B02A3B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781" y="1698259"/>
            <a:ext cx="9116291" cy="5062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extLst>
              <a:ext uri="{FF2B5EF4-FFF2-40B4-BE49-F238E27FC236}">
                <a16:creationId xmlns:a16="http://schemas.microsoft.com/office/drawing/2014/main" id="{32090575-F4FA-409D-ABD5-19DF7F5FA00C}"/>
              </a:ext>
            </a:extLst>
          </p:cNvPr>
          <p:cNvSpPr txBox="1"/>
          <p:nvPr/>
        </p:nvSpPr>
        <p:spPr>
          <a:xfrm>
            <a:off x="811068" y="989961"/>
            <a:ext cx="4606059" cy="646331"/>
          </a:xfrm>
          <a:prstGeom prst="rect">
            <a:avLst/>
          </a:prstGeom>
          <a:noFill/>
        </p:spPr>
        <p:txBody>
          <a:bodyPr wrap="square" rtlCol="0">
            <a:spAutoFit/>
          </a:bodyPr>
          <a:lstStyle/>
          <a:p>
            <a:r>
              <a:rPr lang="en-US" sz="3600" b="1" dirty="0">
                <a:solidFill>
                  <a:srgbClr val="C00000"/>
                </a:solidFill>
              </a:rPr>
              <a:t>Quantization</a:t>
            </a:r>
            <a:endParaRPr lang="en-IN" sz="3600" b="1" dirty="0">
              <a:solidFill>
                <a:srgbClr val="C00000"/>
              </a:solidFill>
            </a:endParaRPr>
          </a:p>
        </p:txBody>
      </p:sp>
      <p:sp>
        <p:nvSpPr>
          <p:cNvPr id="6" name="TextBox 5">
            <a:extLst>
              <a:ext uri="{FF2B5EF4-FFF2-40B4-BE49-F238E27FC236}">
                <a16:creationId xmlns:a16="http://schemas.microsoft.com/office/drawing/2014/main" id="{05E03DA2-3018-42DC-A55A-35C56F3B1CF0}"/>
              </a:ext>
            </a:extLst>
          </p:cNvPr>
          <p:cNvSpPr txBox="1"/>
          <p:nvPr/>
        </p:nvSpPr>
        <p:spPr>
          <a:xfrm>
            <a:off x="2524780" y="3568325"/>
            <a:ext cx="949189" cy="523220"/>
          </a:xfrm>
          <a:prstGeom prst="rect">
            <a:avLst/>
          </a:prstGeom>
          <a:noFill/>
        </p:spPr>
        <p:txBody>
          <a:bodyPr wrap="square" rtlCol="0">
            <a:spAutoFit/>
          </a:bodyPr>
          <a:lstStyle/>
          <a:p>
            <a:r>
              <a:rPr lang="en-US" sz="2800" dirty="0"/>
              <a:t>8-Bit</a:t>
            </a:r>
            <a:endParaRPr lang="en-IN" sz="2800" dirty="0"/>
          </a:p>
        </p:txBody>
      </p:sp>
      <p:sp>
        <p:nvSpPr>
          <p:cNvPr id="17" name="TextBox 16">
            <a:extLst>
              <a:ext uri="{FF2B5EF4-FFF2-40B4-BE49-F238E27FC236}">
                <a16:creationId xmlns:a16="http://schemas.microsoft.com/office/drawing/2014/main" id="{8777BDE6-EF56-44D1-AD3A-D3A170662001}"/>
              </a:ext>
            </a:extLst>
          </p:cNvPr>
          <p:cNvSpPr txBox="1"/>
          <p:nvPr/>
        </p:nvSpPr>
        <p:spPr>
          <a:xfrm>
            <a:off x="6373512" y="3599436"/>
            <a:ext cx="934913" cy="523220"/>
          </a:xfrm>
          <a:prstGeom prst="rect">
            <a:avLst/>
          </a:prstGeom>
          <a:noFill/>
        </p:spPr>
        <p:txBody>
          <a:bodyPr wrap="square" rtlCol="0">
            <a:spAutoFit/>
          </a:bodyPr>
          <a:lstStyle/>
          <a:p>
            <a:r>
              <a:rPr lang="en-US" sz="2800" dirty="0"/>
              <a:t>6-Bit</a:t>
            </a:r>
            <a:endParaRPr lang="en-IN" sz="2800" dirty="0"/>
          </a:p>
        </p:txBody>
      </p:sp>
      <p:sp>
        <p:nvSpPr>
          <p:cNvPr id="18" name="TextBox 17">
            <a:extLst>
              <a:ext uri="{FF2B5EF4-FFF2-40B4-BE49-F238E27FC236}">
                <a16:creationId xmlns:a16="http://schemas.microsoft.com/office/drawing/2014/main" id="{5ED21A2D-DDB9-4E7A-AB25-FC55AC3626D0}"/>
              </a:ext>
            </a:extLst>
          </p:cNvPr>
          <p:cNvSpPr txBox="1"/>
          <p:nvPr/>
        </p:nvSpPr>
        <p:spPr>
          <a:xfrm>
            <a:off x="8268103" y="3573103"/>
            <a:ext cx="934913" cy="523220"/>
          </a:xfrm>
          <a:prstGeom prst="rect">
            <a:avLst/>
          </a:prstGeom>
          <a:noFill/>
        </p:spPr>
        <p:txBody>
          <a:bodyPr wrap="square" rtlCol="0">
            <a:spAutoFit/>
          </a:bodyPr>
          <a:lstStyle/>
          <a:p>
            <a:r>
              <a:rPr lang="en-US" sz="2800" dirty="0"/>
              <a:t>5-Bit</a:t>
            </a:r>
            <a:endParaRPr lang="en-IN" sz="2800" dirty="0"/>
          </a:p>
        </p:txBody>
      </p:sp>
      <p:sp>
        <p:nvSpPr>
          <p:cNvPr id="19" name="TextBox 18">
            <a:extLst>
              <a:ext uri="{FF2B5EF4-FFF2-40B4-BE49-F238E27FC236}">
                <a16:creationId xmlns:a16="http://schemas.microsoft.com/office/drawing/2014/main" id="{01BBAF25-E8AE-44A1-AC73-08B586FF1469}"/>
              </a:ext>
            </a:extLst>
          </p:cNvPr>
          <p:cNvSpPr txBox="1"/>
          <p:nvPr/>
        </p:nvSpPr>
        <p:spPr>
          <a:xfrm>
            <a:off x="2615619" y="5925004"/>
            <a:ext cx="934913" cy="523220"/>
          </a:xfrm>
          <a:prstGeom prst="rect">
            <a:avLst/>
          </a:prstGeom>
          <a:noFill/>
        </p:spPr>
        <p:txBody>
          <a:bodyPr wrap="square" rtlCol="0">
            <a:spAutoFit/>
          </a:bodyPr>
          <a:lstStyle/>
          <a:p>
            <a:r>
              <a:rPr lang="en-US" sz="2800" dirty="0"/>
              <a:t>4-Bit</a:t>
            </a:r>
            <a:endParaRPr lang="en-IN" sz="2800" dirty="0"/>
          </a:p>
        </p:txBody>
      </p:sp>
      <p:sp>
        <p:nvSpPr>
          <p:cNvPr id="20" name="TextBox 19">
            <a:extLst>
              <a:ext uri="{FF2B5EF4-FFF2-40B4-BE49-F238E27FC236}">
                <a16:creationId xmlns:a16="http://schemas.microsoft.com/office/drawing/2014/main" id="{2B958EC0-59F4-4237-8C34-82AA2EA2F6CF}"/>
              </a:ext>
            </a:extLst>
          </p:cNvPr>
          <p:cNvSpPr txBox="1"/>
          <p:nvPr/>
        </p:nvSpPr>
        <p:spPr>
          <a:xfrm>
            <a:off x="4499820" y="5917476"/>
            <a:ext cx="934913" cy="523220"/>
          </a:xfrm>
          <a:prstGeom prst="rect">
            <a:avLst/>
          </a:prstGeom>
          <a:noFill/>
        </p:spPr>
        <p:txBody>
          <a:bodyPr wrap="square" rtlCol="0">
            <a:spAutoFit/>
          </a:bodyPr>
          <a:lstStyle/>
          <a:p>
            <a:r>
              <a:rPr lang="en-US" sz="2800" dirty="0"/>
              <a:t>3-Bit</a:t>
            </a:r>
            <a:endParaRPr lang="en-IN" sz="2800" dirty="0"/>
          </a:p>
        </p:txBody>
      </p:sp>
      <p:sp>
        <p:nvSpPr>
          <p:cNvPr id="21" name="TextBox 20">
            <a:extLst>
              <a:ext uri="{FF2B5EF4-FFF2-40B4-BE49-F238E27FC236}">
                <a16:creationId xmlns:a16="http://schemas.microsoft.com/office/drawing/2014/main" id="{0CA4A5E8-FDBC-4B60-B1C0-1EB58034A201}"/>
              </a:ext>
            </a:extLst>
          </p:cNvPr>
          <p:cNvSpPr txBox="1"/>
          <p:nvPr/>
        </p:nvSpPr>
        <p:spPr>
          <a:xfrm>
            <a:off x="6373512" y="5893531"/>
            <a:ext cx="934913" cy="523220"/>
          </a:xfrm>
          <a:prstGeom prst="rect">
            <a:avLst/>
          </a:prstGeom>
          <a:noFill/>
        </p:spPr>
        <p:txBody>
          <a:bodyPr wrap="square" rtlCol="0">
            <a:spAutoFit/>
          </a:bodyPr>
          <a:lstStyle/>
          <a:p>
            <a:r>
              <a:rPr lang="en-US" sz="2800" dirty="0"/>
              <a:t>2-Bit</a:t>
            </a:r>
            <a:endParaRPr lang="en-IN" sz="2800" dirty="0"/>
          </a:p>
        </p:txBody>
      </p:sp>
      <p:sp>
        <p:nvSpPr>
          <p:cNvPr id="22" name="TextBox 21">
            <a:extLst>
              <a:ext uri="{FF2B5EF4-FFF2-40B4-BE49-F238E27FC236}">
                <a16:creationId xmlns:a16="http://schemas.microsoft.com/office/drawing/2014/main" id="{98DA0563-3A89-46B3-A97F-7F764FEC52C8}"/>
              </a:ext>
            </a:extLst>
          </p:cNvPr>
          <p:cNvSpPr txBox="1"/>
          <p:nvPr/>
        </p:nvSpPr>
        <p:spPr>
          <a:xfrm>
            <a:off x="8257713" y="5917476"/>
            <a:ext cx="934913" cy="523220"/>
          </a:xfrm>
          <a:prstGeom prst="rect">
            <a:avLst/>
          </a:prstGeom>
          <a:noFill/>
        </p:spPr>
        <p:txBody>
          <a:bodyPr wrap="square" rtlCol="0">
            <a:spAutoFit/>
          </a:bodyPr>
          <a:lstStyle/>
          <a:p>
            <a:r>
              <a:rPr lang="en-US" sz="2800" dirty="0"/>
              <a:t>1-Bit</a:t>
            </a:r>
            <a:endParaRPr lang="en-IN" sz="2800" dirty="0"/>
          </a:p>
        </p:txBody>
      </p:sp>
      <p:sp>
        <p:nvSpPr>
          <p:cNvPr id="23" name="TextBox 22">
            <a:extLst>
              <a:ext uri="{FF2B5EF4-FFF2-40B4-BE49-F238E27FC236}">
                <a16:creationId xmlns:a16="http://schemas.microsoft.com/office/drawing/2014/main" id="{676C46DC-3306-49F2-B7DC-3D83680EC81C}"/>
              </a:ext>
            </a:extLst>
          </p:cNvPr>
          <p:cNvSpPr txBox="1"/>
          <p:nvPr/>
        </p:nvSpPr>
        <p:spPr>
          <a:xfrm>
            <a:off x="4482214" y="3579357"/>
            <a:ext cx="934913" cy="523220"/>
          </a:xfrm>
          <a:prstGeom prst="rect">
            <a:avLst/>
          </a:prstGeom>
          <a:noFill/>
        </p:spPr>
        <p:txBody>
          <a:bodyPr wrap="square" rtlCol="0">
            <a:spAutoFit/>
          </a:bodyPr>
          <a:lstStyle/>
          <a:p>
            <a:r>
              <a:rPr lang="en-US" sz="2800" dirty="0"/>
              <a:t>7-Bit</a:t>
            </a:r>
            <a:endParaRPr lang="en-IN" sz="2800" dirty="0"/>
          </a:p>
        </p:txBody>
      </p:sp>
    </p:spTree>
    <p:extLst>
      <p:ext uri="{BB962C8B-B14F-4D97-AF65-F5344CB8AC3E}">
        <p14:creationId xmlns:p14="http://schemas.microsoft.com/office/powerpoint/2010/main" val="2184548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07B649BF-9402-4152-A33B-D31458FBB745}"/>
              </a:ext>
            </a:extLst>
          </p:cNvPr>
          <p:cNvSpPr txBox="1"/>
          <p:nvPr/>
        </p:nvSpPr>
        <p:spPr>
          <a:xfrm>
            <a:off x="1537855" y="1502464"/>
            <a:ext cx="10224654" cy="3539430"/>
          </a:xfrm>
          <a:prstGeom prst="rect">
            <a:avLst/>
          </a:prstGeom>
          <a:noFill/>
        </p:spPr>
        <p:txBody>
          <a:bodyPr wrap="square" rtlCol="0">
            <a:spAutoFit/>
          </a:bodyPr>
          <a:lstStyle/>
          <a:p>
            <a:r>
              <a:rPr lang="en-US" sz="2800" dirty="0"/>
              <a:t>F(x, y) is Digital image , </a:t>
            </a:r>
          </a:p>
          <a:p>
            <a:endParaRPr lang="en-US" sz="2800" dirty="0"/>
          </a:p>
          <a:p>
            <a:r>
              <a:rPr lang="en-US" sz="2800" dirty="0"/>
              <a:t>L, number of intensity levels used for quantization.</a:t>
            </a:r>
          </a:p>
          <a:p>
            <a:endParaRPr lang="en-US" sz="2800" dirty="0"/>
          </a:p>
          <a:p>
            <a:r>
              <a:rPr lang="en-US" sz="2800" dirty="0"/>
              <a:t>L=2^k, Span is called Dynamic Range</a:t>
            </a:r>
          </a:p>
          <a:p>
            <a:endParaRPr lang="en-US" sz="2800" dirty="0"/>
          </a:p>
          <a:p>
            <a:r>
              <a:rPr lang="en-US" sz="2800" dirty="0"/>
              <a:t>Dynamic Range of imaging system = Ratio of maximum measurable intensity to the minimum detectable intensity </a:t>
            </a:r>
            <a:endParaRPr lang="en-IN" sz="2800" dirty="0"/>
          </a:p>
        </p:txBody>
      </p:sp>
    </p:spTree>
    <p:extLst>
      <p:ext uri="{BB962C8B-B14F-4D97-AF65-F5344CB8AC3E}">
        <p14:creationId xmlns:p14="http://schemas.microsoft.com/office/powerpoint/2010/main" val="1467869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4572BB66-D772-4F5E-999F-A3FFA04C9B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1936" y="739608"/>
            <a:ext cx="4849091" cy="5121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DFF72BB1-AD5C-4DCE-8E8D-1DBF34E0CAB9}"/>
              </a:ext>
            </a:extLst>
          </p:cNvPr>
          <p:cNvSpPr txBox="1"/>
          <p:nvPr/>
        </p:nvSpPr>
        <p:spPr>
          <a:xfrm>
            <a:off x="6596109" y="1662545"/>
            <a:ext cx="5291091" cy="6093976"/>
          </a:xfrm>
          <a:prstGeom prst="rect">
            <a:avLst/>
          </a:prstGeom>
          <a:noFill/>
        </p:spPr>
        <p:txBody>
          <a:bodyPr wrap="square" rtlCol="0">
            <a:spAutoFit/>
          </a:bodyPr>
          <a:lstStyle/>
          <a:p>
            <a:r>
              <a:rPr lang="en-US" sz="2800" dirty="0"/>
              <a:t>Upper limit is saturation and lower limit is noise</a:t>
            </a:r>
          </a:p>
          <a:p>
            <a:endParaRPr lang="en-US" sz="2800" dirty="0"/>
          </a:p>
          <a:p>
            <a:r>
              <a:rPr lang="en-US" sz="2800" dirty="0"/>
              <a:t>Saturation: highest value beyond which all intensity level are clipped</a:t>
            </a:r>
          </a:p>
          <a:p>
            <a:endParaRPr lang="en-US" sz="2800" dirty="0"/>
          </a:p>
          <a:p>
            <a:r>
              <a:rPr lang="en-US" sz="2800" dirty="0"/>
              <a:t>Contrast : difference between the highest and the lowest intensity value.</a:t>
            </a:r>
          </a:p>
          <a:p>
            <a:endParaRPr lang="en-US" sz="2800" dirty="0"/>
          </a:p>
          <a:p>
            <a:r>
              <a:rPr lang="en-US" sz="2800" dirty="0"/>
              <a:t>Lower dynamic range image looks dull</a:t>
            </a:r>
          </a:p>
          <a:p>
            <a:endParaRPr lang="en-US" sz="3600" dirty="0"/>
          </a:p>
          <a:p>
            <a:endParaRPr lang="en-IN" dirty="0"/>
          </a:p>
        </p:txBody>
      </p:sp>
    </p:spTree>
    <p:extLst>
      <p:ext uri="{BB962C8B-B14F-4D97-AF65-F5344CB8AC3E}">
        <p14:creationId xmlns:p14="http://schemas.microsoft.com/office/powerpoint/2010/main" val="3980441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B5E0EA1E-B289-4E12-8604-2C50E701BB33}"/>
              </a:ext>
            </a:extLst>
          </p:cNvPr>
          <p:cNvSpPr txBox="1"/>
          <p:nvPr/>
        </p:nvSpPr>
        <p:spPr>
          <a:xfrm>
            <a:off x="232601" y="1535837"/>
            <a:ext cx="4383788" cy="3527592"/>
          </a:xfrm>
          <a:prstGeom prst="rect">
            <a:avLst/>
          </a:prstGeom>
          <a:noFill/>
        </p:spPr>
        <p:txBody>
          <a:bodyPr wrap="square" rtlCol="0">
            <a:spAutoFit/>
          </a:bodyPr>
          <a:lstStyle/>
          <a:p>
            <a:r>
              <a:rPr lang="en-US" sz="2800" dirty="0"/>
              <a:t>Number of bits required to </a:t>
            </a:r>
          </a:p>
          <a:p>
            <a:r>
              <a:rPr lang="en-US" sz="2800" dirty="0"/>
              <a:t>store digital image, b</a:t>
            </a:r>
          </a:p>
          <a:p>
            <a:endParaRPr lang="en-US" sz="2800" dirty="0"/>
          </a:p>
          <a:p>
            <a:r>
              <a:rPr lang="en-US" sz="2800" dirty="0"/>
              <a:t>b= M X N X K</a:t>
            </a:r>
          </a:p>
          <a:p>
            <a:endParaRPr lang="en-US" sz="2800" dirty="0"/>
          </a:p>
          <a:p>
            <a:r>
              <a:rPr lang="en-US" sz="2800" dirty="0"/>
              <a:t>If L= 256, = 2^8</a:t>
            </a:r>
          </a:p>
          <a:p>
            <a:endParaRPr lang="en-US" sz="2800" dirty="0"/>
          </a:p>
          <a:p>
            <a:r>
              <a:rPr lang="en-US" sz="2800" dirty="0" err="1"/>
              <a:t>i.e</a:t>
            </a:r>
            <a:r>
              <a:rPr lang="en-US" sz="2800" dirty="0"/>
              <a:t> 8 bit image </a:t>
            </a:r>
            <a:endParaRPr lang="en-IN" sz="2800" dirty="0"/>
          </a:p>
        </p:txBody>
      </p:sp>
      <p:sp>
        <p:nvSpPr>
          <p:cNvPr id="4" name="TextBox 3">
            <a:extLst>
              <a:ext uri="{FF2B5EF4-FFF2-40B4-BE49-F238E27FC236}">
                <a16:creationId xmlns:a16="http://schemas.microsoft.com/office/drawing/2014/main" id="{CCDA6EB4-44A5-4368-8742-6B6B439EC537}"/>
              </a:ext>
            </a:extLst>
          </p:cNvPr>
          <p:cNvSpPr txBox="1"/>
          <p:nvPr/>
        </p:nvSpPr>
        <p:spPr>
          <a:xfrm>
            <a:off x="5223164" y="1091954"/>
            <a:ext cx="6968836" cy="5262979"/>
          </a:xfrm>
          <a:prstGeom prst="rect">
            <a:avLst/>
          </a:prstGeom>
          <a:noFill/>
        </p:spPr>
        <p:txBody>
          <a:bodyPr wrap="square" rtlCol="0">
            <a:spAutoFit/>
          </a:bodyPr>
          <a:lstStyle/>
          <a:p>
            <a:r>
              <a:rPr lang="en-US" sz="2800" b="1" dirty="0">
                <a:solidFill>
                  <a:srgbClr val="C00000"/>
                </a:solidFill>
              </a:rPr>
              <a:t>Special Resolution: </a:t>
            </a:r>
          </a:p>
          <a:p>
            <a:r>
              <a:rPr lang="en-US" dirty="0"/>
              <a:t>	</a:t>
            </a:r>
            <a:r>
              <a:rPr lang="en-US" sz="2800" dirty="0"/>
              <a:t>Number of discernable lines or dots per unit area. (DPI)</a:t>
            </a:r>
          </a:p>
          <a:p>
            <a:endParaRPr lang="en-US" sz="2800" dirty="0"/>
          </a:p>
          <a:p>
            <a:r>
              <a:rPr lang="en-US" sz="2800" dirty="0"/>
              <a:t>News paper, 75 DPI           Magazines,  133 DPI</a:t>
            </a:r>
          </a:p>
          <a:p>
            <a:r>
              <a:rPr lang="en-US" sz="2800" dirty="0"/>
              <a:t>Glossy prints, 175 DPI       Books, 2400 DPI</a:t>
            </a:r>
          </a:p>
          <a:p>
            <a:endParaRPr lang="en-US" sz="2800" dirty="0"/>
          </a:p>
          <a:p>
            <a:r>
              <a:rPr lang="en-US" sz="2800" b="1" dirty="0">
                <a:solidFill>
                  <a:srgbClr val="C00000"/>
                </a:solidFill>
              </a:rPr>
              <a:t>Intensity resolution</a:t>
            </a:r>
            <a:r>
              <a:rPr lang="en-US" sz="2800" dirty="0"/>
              <a:t>: Number of quantization levels </a:t>
            </a:r>
          </a:p>
          <a:p>
            <a:endParaRPr lang="en-US" sz="2800" dirty="0"/>
          </a:p>
          <a:p>
            <a:r>
              <a:rPr lang="en-US" sz="2800" dirty="0"/>
              <a:t>For L=256, intensity resolution is 8</a:t>
            </a:r>
          </a:p>
          <a:p>
            <a:endParaRPr lang="en-IN" sz="2800" dirty="0"/>
          </a:p>
        </p:txBody>
      </p:sp>
    </p:spTree>
    <p:extLst>
      <p:ext uri="{BB962C8B-B14F-4D97-AF65-F5344CB8AC3E}">
        <p14:creationId xmlns:p14="http://schemas.microsoft.com/office/powerpoint/2010/main" val="1496032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9" name="Picture 4">
            <a:extLst>
              <a:ext uri="{FF2B5EF4-FFF2-40B4-BE49-F238E27FC236}">
                <a16:creationId xmlns:a16="http://schemas.microsoft.com/office/drawing/2014/main" id="{62D8FD88-D92D-4D70-9604-F0EFE60D60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419" y="1091954"/>
            <a:ext cx="4835236" cy="5629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a:extLst>
              <a:ext uri="{FF2B5EF4-FFF2-40B4-BE49-F238E27FC236}">
                <a16:creationId xmlns:a16="http://schemas.microsoft.com/office/drawing/2014/main" id="{B9A8C343-F9B8-40BF-9C8A-0C83F448C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4656" y="1703983"/>
            <a:ext cx="5524208" cy="1445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94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7" name="Picture 3">
            <a:extLst>
              <a:ext uri="{FF2B5EF4-FFF2-40B4-BE49-F238E27FC236}">
                <a16:creationId xmlns:a16="http://schemas.microsoft.com/office/drawing/2014/main" id="{6FD6CB2B-BBB2-419D-9168-8E945F6BA7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6079" y="921000"/>
            <a:ext cx="5999841" cy="582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9224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6" name="Picture 3">
            <a:extLst>
              <a:ext uri="{FF2B5EF4-FFF2-40B4-BE49-F238E27FC236}">
                <a16:creationId xmlns:a16="http://schemas.microsoft.com/office/drawing/2014/main" id="{7B4F6F93-9808-4F2F-824D-487E9F60C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3792" y="1005841"/>
            <a:ext cx="5940280" cy="5738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9672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246BC43E-2934-4C5D-A150-325ACD924CFA}"/>
              </a:ext>
            </a:extLst>
          </p:cNvPr>
          <p:cNvSpPr txBox="1"/>
          <p:nvPr/>
        </p:nvSpPr>
        <p:spPr>
          <a:xfrm>
            <a:off x="432618" y="1091954"/>
            <a:ext cx="5954327" cy="523220"/>
          </a:xfrm>
          <a:prstGeom prst="rect">
            <a:avLst/>
          </a:prstGeom>
          <a:noFill/>
        </p:spPr>
        <p:txBody>
          <a:bodyPr wrap="square" rtlCol="0">
            <a:spAutoFit/>
          </a:bodyPr>
          <a:lstStyle/>
          <a:p>
            <a:r>
              <a:rPr lang="en-US" sz="2800" b="1" dirty="0">
                <a:solidFill>
                  <a:srgbClr val="C00000"/>
                </a:solidFill>
              </a:rPr>
              <a:t>Image Interpolation: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673C2DB-5C1F-4790-A1DC-60B7440C743E}"/>
                  </a:ext>
                </a:extLst>
              </p:cNvPr>
              <p:cNvSpPr txBox="1"/>
              <p:nvPr/>
            </p:nvSpPr>
            <p:spPr>
              <a:xfrm>
                <a:off x="491162" y="1615174"/>
                <a:ext cx="11493692" cy="4669035"/>
              </a:xfrm>
              <a:prstGeom prst="rect">
                <a:avLst/>
              </a:prstGeom>
              <a:noFill/>
            </p:spPr>
            <p:txBody>
              <a:bodyPr wrap="square" rtlCol="0">
                <a:spAutoFit/>
              </a:bodyPr>
              <a:lstStyle/>
              <a:p>
                <a:r>
                  <a:rPr lang="en-US" sz="2400" dirty="0"/>
                  <a:t>Process of estimating the values at the unknown locations using the values at the known locations. Zooming, shrinking, rotation, geometric correction.</a:t>
                </a:r>
              </a:p>
              <a:p>
                <a:endParaRPr lang="en-US" sz="2400" dirty="0"/>
              </a:p>
              <a:p>
                <a:r>
                  <a:rPr lang="en-US" sz="2400" dirty="0"/>
                  <a:t>Nearest neighbor: artifacts at the straight edges. </a:t>
                </a:r>
              </a:p>
              <a:p>
                <a:endParaRPr lang="en-US" sz="2400" dirty="0"/>
              </a:p>
              <a:p>
                <a:r>
                  <a:rPr lang="en-US" sz="2400" dirty="0"/>
                  <a:t>Bilinear interpolation: use 4 nearest neighbors</a:t>
                </a:r>
              </a:p>
              <a:p>
                <a:r>
                  <a:rPr lang="en-US" sz="2400" dirty="0"/>
                  <a:t>	v(</a:t>
                </a:r>
                <a:r>
                  <a:rPr lang="en-US" sz="2400" dirty="0" err="1"/>
                  <a:t>x,y</a:t>
                </a:r>
                <a:r>
                  <a:rPr lang="en-US" sz="2400" dirty="0"/>
                  <a:t>) = ax+ by+ </a:t>
                </a:r>
                <a:r>
                  <a:rPr lang="en-US" sz="2400" dirty="0" err="1"/>
                  <a:t>cxy+d</a:t>
                </a:r>
                <a:endParaRPr lang="en-US" sz="2400" dirty="0"/>
              </a:p>
              <a:p>
                <a:endParaRPr lang="en-US" sz="2400" dirty="0"/>
              </a:p>
              <a:p>
                <a:r>
                  <a:rPr lang="en-US" sz="2400" dirty="0"/>
                  <a:t>Bicubic Interpolation: use 16 nearest neighbor </a:t>
                </a:r>
                <a14:m>
                  <m:oMath xmlns:m="http://schemas.openxmlformats.org/officeDocument/2006/math">
                    <m:sSup>
                      <m:sSupPr>
                        <m:ctrlPr>
                          <a:rPr lang="pt-BR" sz="2400" i="1" smtClean="0">
                            <a:latin typeface="Cambria Math" panose="02040503050406030204" pitchFamily="18" charset="0"/>
                          </a:rPr>
                        </m:ctrlPr>
                      </m:sSupPr>
                      <m:e>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e>
                      <m:sup/>
                    </m:sSup>
                    <m:r>
                      <a:rPr lang="pt-BR" sz="2400" i="1" smtClean="0">
                        <a:latin typeface="Cambria Math" panose="02040503050406030204" pitchFamily="18" charset="0"/>
                      </a:rPr>
                      <m:t>=</m:t>
                    </m:r>
                    <m:nary>
                      <m:naryPr>
                        <m:chr m:val="∑"/>
                        <m:ctrlPr>
                          <a:rPr lang="pt-BR"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3</m:t>
                        </m:r>
                      </m:sup>
                      <m:e>
                        <m:nary>
                          <m:naryPr>
                            <m:chr m:val="∑"/>
                            <m:ctrlPr>
                              <a:rPr lang="pt-BR" sz="2400" i="1">
                                <a:latin typeface="Cambria Math" panose="02040503050406030204" pitchFamily="18" charset="0"/>
                              </a:rPr>
                            </m:ctrlPr>
                          </m:naryPr>
                          <m:sub>
                            <m:r>
                              <a:rPr lang="en-US" sz="2400" b="0" i="1" smtClean="0">
                                <a:latin typeface="Cambria Math" panose="02040503050406030204" pitchFamily="18" charset="0"/>
                              </a:rPr>
                              <m:t>𝑗</m:t>
                            </m:r>
                            <m:r>
                              <a:rPr lang="pt-BR" sz="2400" i="1">
                                <a:latin typeface="Cambria Math" panose="02040503050406030204" pitchFamily="18" charset="0"/>
                              </a:rPr>
                              <m:t>=0</m:t>
                            </m:r>
                          </m:sub>
                          <m:sup>
                            <m:r>
                              <a:rPr lang="en-US" sz="2400" b="0" i="1" smtClean="0">
                                <a:latin typeface="Cambria Math" panose="02040503050406030204" pitchFamily="18" charset="0"/>
                              </a:rPr>
                              <m:t>3</m:t>
                            </m:r>
                          </m:sup>
                          <m:e>
                            <m:sSup>
                              <m:sSupPr>
                                <m:ctrlPr>
                                  <a:rPr lang="pt-BR" sz="2400" i="1">
                                    <a:latin typeface="Cambria Math" panose="02040503050406030204" pitchFamily="18" charset="0"/>
                                  </a:rPr>
                                </m:ctrlPr>
                              </m:sSupPr>
                              <m:e>
                                <m:r>
                                  <a:rPr lang="pt-BR" sz="2400" i="1">
                                    <a:latin typeface="Cambria Math" panose="02040503050406030204" pitchFamily="18" charset="0"/>
                                  </a:rPr>
                                  <m:t>𝑥</m:t>
                                </m:r>
                              </m:e>
                              <m:sup>
                                <m:r>
                                  <a:rPr lang="en-US" sz="2400" b="0" i="1" smtClean="0">
                                    <a:latin typeface="Cambria Math" panose="02040503050406030204" pitchFamily="18" charset="0"/>
                                  </a:rPr>
                                  <m:t>𝑖</m:t>
                                </m:r>
                              </m:sup>
                            </m:sSup>
                            <m:sSup>
                              <m:sSupPr>
                                <m:ctrlPr>
                                  <a:rPr lang="pt-BR" sz="2400" i="1">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𝑗</m:t>
                                </m:r>
                              </m:sup>
                            </m:sSup>
                          </m:e>
                        </m:nary>
                      </m:e>
                    </m:nary>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𝑖𝑗</m:t>
                        </m:r>
                      </m:sub>
                    </m:sSub>
                  </m:oMath>
                </a14:m>
                <a:endParaRPr lang="en-US" sz="2400" dirty="0"/>
              </a:p>
              <a:p>
                <a:endParaRPr lang="en-US" sz="2400" dirty="0"/>
              </a:p>
              <a:p>
                <a:r>
                  <a:rPr lang="en-US" sz="2400" dirty="0"/>
                  <a:t>Preserves finest details </a:t>
                </a:r>
              </a:p>
              <a:p>
                <a:endParaRPr lang="en-IN" sz="2800" dirty="0"/>
              </a:p>
            </p:txBody>
          </p:sp>
        </mc:Choice>
        <mc:Fallback xmlns="">
          <p:sp>
            <p:nvSpPr>
              <p:cNvPr id="4" name="TextBox 3">
                <a:extLst>
                  <a:ext uri="{FF2B5EF4-FFF2-40B4-BE49-F238E27FC236}">
                    <a16:creationId xmlns:a16="http://schemas.microsoft.com/office/drawing/2014/main" id="{E673C2DB-5C1F-4790-A1DC-60B7440C743E}"/>
                  </a:ext>
                </a:extLst>
              </p:cNvPr>
              <p:cNvSpPr txBox="1">
                <a:spLocks noRot="1" noChangeAspect="1" noMove="1" noResize="1" noEditPoints="1" noAdjustHandles="1" noChangeArrowheads="1" noChangeShapeType="1" noTextEdit="1"/>
              </p:cNvSpPr>
              <p:nvPr/>
            </p:nvSpPr>
            <p:spPr>
              <a:xfrm>
                <a:off x="491162" y="1615174"/>
                <a:ext cx="11493692" cy="4669035"/>
              </a:xfrm>
              <a:prstGeom prst="rect">
                <a:avLst/>
              </a:prstGeom>
              <a:blipFill>
                <a:blip r:embed="rId4"/>
                <a:stretch>
                  <a:fillRect l="-849" t="-1044"/>
                </a:stretch>
              </a:blipFill>
            </p:spPr>
            <p:txBody>
              <a:bodyPr/>
              <a:lstStyle/>
              <a:p>
                <a:r>
                  <a:rPr lang="en-IN">
                    <a:noFill/>
                  </a:rPr>
                  <a:t> </a:t>
                </a:r>
              </a:p>
            </p:txBody>
          </p:sp>
        </mc:Fallback>
      </mc:AlternateContent>
    </p:spTree>
    <p:extLst>
      <p:ext uri="{BB962C8B-B14F-4D97-AF65-F5344CB8AC3E}">
        <p14:creationId xmlns:p14="http://schemas.microsoft.com/office/powerpoint/2010/main" val="2469781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E1D5C203-28DF-4CE9-8709-87F372A8E273}"/>
              </a:ext>
            </a:extLst>
          </p:cNvPr>
          <p:cNvSpPr txBox="1"/>
          <p:nvPr/>
        </p:nvSpPr>
        <p:spPr>
          <a:xfrm>
            <a:off x="432618" y="1287262"/>
            <a:ext cx="7060135" cy="523220"/>
          </a:xfrm>
          <a:prstGeom prst="rect">
            <a:avLst/>
          </a:prstGeom>
          <a:noFill/>
        </p:spPr>
        <p:txBody>
          <a:bodyPr wrap="square" rtlCol="0">
            <a:spAutoFit/>
          </a:bodyPr>
          <a:lstStyle/>
          <a:p>
            <a:r>
              <a:rPr lang="en-US" sz="2800" b="1" dirty="0">
                <a:solidFill>
                  <a:srgbClr val="C00000"/>
                </a:solidFill>
              </a:rPr>
              <a:t>Basic Relationships between pixels</a:t>
            </a:r>
            <a:endParaRPr lang="en-IN" sz="2800" b="1" dirty="0">
              <a:solidFill>
                <a:srgbClr val="C00000"/>
              </a:solidFill>
            </a:endParaRPr>
          </a:p>
        </p:txBody>
      </p:sp>
      <p:sp>
        <p:nvSpPr>
          <p:cNvPr id="4" name="TextBox 3">
            <a:extLst>
              <a:ext uri="{FF2B5EF4-FFF2-40B4-BE49-F238E27FC236}">
                <a16:creationId xmlns:a16="http://schemas.microsoft.com/office/drawing/2014/main" id="{EAA3DF65-AE0D-4590-9050-81EC2AF45F86}"/>
              </a:ext>
            </a:extLst>
          </p:cNvPr>
          <p:cNvSpPr txBox="1"/>
          <p:nvPr/>
        </p:nvSpPr>
        <p:spPr>
          <a:xfrm>
            <a:off x="532660" y="2121763"/>
            <a:ext cx="6383046" cy="3139321"/>
          </a:xfrm>
          <a:prstGeom prst="rect">
            <a:avLst/>
          </a:prstGeom>
          <a:noFill/>
        </p:spPr>
        <p:txBody>
          <a:bodyPr wrap="square" rtlCol="0">
            <a:spAutoFit/>
          </a:bodyPr>
          <a:lstStyle/>
          <a:p>
            <a:pPr>
              <a:lnSpc>
                <a:spcPct val="150000"/>
              </a:lnSpc>
            </a:pPr>
            <a:r>
              <a:rPr lang="en-US" sz="2400" dirty="0"/>
              <a:t>Neighbors of a pixel of p at (</a:t>
            </a:r>
            <a:r>
              <a:rPr lang="en-US" sz="2400" dirty="0" err="1"/>
              <a:t>x,y</a:t>
            </a:r>
            <a:r>
              <a:rPr lang="en-US" sz="2400" dirty="0"/>
              <a:t>) are </a:t>
            </a:r>
          </a:p>
          <a:p>
            <a:pPr>
              <a:lnSpc>
                <a:spcPct val="150000"/>
              </a:lnSpc>
            </a:pPr>
            <a:r>
              <a:rPr lang="en-US" sz="2400" dirty="0"/>
              <a:t>N4(p)=(x+1,y), (x-1,y), (x,y+1),(x,y+1)= unit distant</a:t>
            </a:r>
          </a:p>
          <a:p>
            <a:pPr>
              <a:lnSpc>
                <a:spcPct val="150000"/>
              </a:lnSpc>
            </a:pPr>
            <a:r>
              <a:rPr lang="en-US" sz="2400" dirty="0"/>
              <a:t>Diagonal neighbors are </a:t>
            </a:r>
          </a:p>
          <a:p>
            <a:pPr>
              <a:lnSpc>
                <a:spcPct val="150000"/>
              </a:lnSpc>
            </a:pPr>
            <a:r>
              <a:rPr lang="en-US" sz="2400" dirty="0"/>
              <a:t>ND(p)=(x+1,y-1), (x+1,y+1), (x-1,y+1),(x-1,y-1)</a:t>
            </a:r>
          </a:p>
          <a:p>
            <a:pPr>
              <a:lnSpc>
                <a:spcPct val="150000"/>
              </a:lnSpc>
            </a:pPr>
            <a:r>
              <a:rPr lang="en-US" sz="2400" dirty="0"/>
              <a:t>N8(p)=N4(p)+ND(P)</a:t>
            </a:r>
          </a:p>
          <a:p>
            <a:endParaRPr lang="en-IN" dirty="0"/>
          </a:p>
        </p:txBody>
      </p:sp>
    </p:spTree>
    <p:extLst>
      <p:ext uri="{BB962C8B-B14F-4D97-AF65-F5344CB8AC3E}">
        <p14:creationId xmlns:p14="http://schemas.microsoft.com/office/powerpoint/2010/main" val="1135999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3074" name="Picture 2" descr="The Greedy Dog Story | 1 Mesmerizing Aesop&amp;#39;s Tale - Bibilium.com">
            <a:extLst>
              <a:ext uri="{FF2B5EF4-FFF2-40B4-BE49-F238E27FC236}">
                <a16:creationId xmlns:a16="http://schemas.microsoft.com/office/drawing/2014/main" id="{2C1C75BC-310B-4DC9-81BC-3666B30BAA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6563" y="1227686"/>
            <a:ext cx="6738257" cy="4784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8812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E1D5C203-28DF-4CE9-8709-87F372A8E273}"/>
              </a:ext>
            </a:extLst>
          </p:cNvPr>
          <p:cNvSpPr txBox="1"/>
          <p:nvPr/>
        </p:nvSpPr>
        <p:spPr>
          <a:xfrm>
            <a:off x="432618" y="1287262"/>
            <a:ext cx="11259273" cy="954107"/>
          </a:xfrm>
          <a:prstGeom prst="rect">
            <a:avLst/>
          </a:prstGeom>
          <a:noFill/>
        </p:spPr>
        <p:txBody>
          <a:bodyPr wrap="square" rtlCol="0">
            <a:spAutoFit/>
          </a:bodyPr>
          <a:lstStyle/>
          <a:p>
            <a:r>
              <a:rPr lang="en-US" sz="2800" b="1" dirty="0">
                <a:solidFill>
                  <a:srgbClr val="C00000"/>
                </a:solidFill>
              </a:rPr>
              <a:t>Basic Relationships between pixels: Adjacency, Connectivity, region, boundaries</a:t>
            </a:r>
            <a:endParaRPr lang="en-IN" sz="2800" b="1" dirty="0">
              <a:solidFill>
                <a:srgbClr val="C00000"/>
              </a:solidFill>
            </a:endParaRPr>
          </a:p>
        </p:txBody>
      </p:sp>
      <p:sp>
        <p:nvSpPr>
          <p:cNvPr id="6" name="TextBox 5">
            <a:extLst>
              <a:ext uri="{FF2B5EF4-FFF2-40B4-BE49-F238E27FC236}">
                <a16:creationId xmlns:a16="http://schemas.microsoft.com/office/drawing/2014/main" id="{C7C58777-12AF-4ACE-AA24-E406BA398E17}"/>
              </a:ext>
            </a:extLst>
          </p:cNvPr>
          <p:cNvSpPr txBox="1"/>
          <p:nvPr/>
        </p:nvSpPr>
        <p:spPr>
          <a:xfrm>
            <a:off x="568171" y="2505670"/>
            <a:ext cx="11123720" cy="4031873"/>
          </a:xfrm>
          <a:prstGeom prst="rect">
            <a:avLst/>
          </a:prstGeom>
          <a:noFill/>
        </p:spPr>
        <p:txBody>
          <a:bodyPr wrap="square" rtlCol="0">
            <a:spAutoFit/>
          </a:bodyPr>
          <a:lstStyle/>
          <a:p>
            <a:r>
              <a:rPr lang="en-US" sz="2000" dirty="0"/>
              <a:t>V= set of intensity values defining the adjacency. For binary image, v={1}, for gray scale image with 256 levels, v is subset of 256  </a:t>
            </a:r>
          </a:p>
          <a:p>
            <a:endParaRPr lang="en-US" sz="2000" dirty="0"/>
          </a:p>
          <a:p>
            <a:r>
              <a:rPr lang="en-US" sz="2000" dirty="0"/>
              <a:t>4- Adjacency: Two pixels p and q with values from V are 4 adjacent if q is in the set of N4(p)</a:t>
            </a:r>
          </a:p>
          <a:p>
            <a:endParaRPr lang="en-US" sz="2000" dirty="0"/>
          </a:p>
          <a:p>
            <a:r>
              <a:rPr lang="en-US" sz="2000" dirty="0"/>
              <a:t>8- adjacency: Two pixels p and q with values from V are 8 adjacent if q is in the set of N8(p)</a:t>
            </a:r>
          </a:p>
          <a:p>
            <a:endParaRPr lang="en-US" sz="2000" dirty="0"/>
          </a:p>
          <a:p>
            <a:r>
              <a:rPr lang="en-US" sz="2000" dirty="0"/>
              <a:t>M adjacency: Two pixels p and q with values from V are m adjacent if </a:t>
            </a:r>
          </a:p>
          <a:p>
            <a:endParaRPr lang="en-US" sz="2000" dirty="0"/>
          </a:p>
          <a:p>
            <a:r>
              <a:rPr lang="en-US" sz="2000" dirty="0"/>
              <a:t>	q is in N4(p) or</a:t>
            </a:r>
          </a:p>
          <a:p>
            <a:r>
              <a:rPr lang="en-US" sz="2000" dirty="0"/>
              <a:t>	 q is in ND(p) and the set of N4(P) </a:t>
            </a:r>
            <a:r>
              <a:rPr lang="hy-AM" sz="2000" dirty="0"/>
              <a:t>Ո</a:t>
            </a:r>
            <a:r>
              <a:rPr lang="en-US" sz="2000" dirty="0"/>
              <a:t> N4(q) has no values are from V</a:t>
            </a:r>
          </a:p>
          <a:p>
            <a:endParaRPr lang="en-US" dirty="0"/>
          </a:p>
          <a:p>
            <a:endParaRPr lang="en-IN" dirty="0"/>
          </a:p>
        </p:txBody>
      </p:sp>
    </p:spTree>
    <p:extLst>
      <p:ext uri="{BB962C8B-B14F-4D97-AF65-F5344CB8AC3E}">
        <p14:creationId xmlns:p14="http://schemas.microsoft.com/office/powerpoint/2010/main" val="2198425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E1D5C203-28DF-4CE9-8709-87F372A8E273}"/>
              </a:ext>
            </a:extLst>
          </p:cNvPr>
          <p:cNvSpPr txBox="1"/>
          <p:nvPr/>
        </p:nvSpPr>
        <p:spPr>
          <a:xfrm>
            <a:off x="432618" y="1287262"/>
            <a:ext cx="11259273" cy="954107"/>
          </a:xfrm>
          <a:prstGeom prst="rect">
            <a:avLst/>
          </a:prstGeom>
          <a:noFill/>
        </p:spPr>
        <p:txBody>
          <a:bodyPr wrap="square" rtlCol="0">
            <a:spAutoFit/>
          </a:bodyPr>
          <a:lstStyle/>
          <a:p>
            <a:r>
              <a:rPr lang="en-US" sz="2800" b="1" dirty="0">
                <a:solidFill>
                  <a:srgbClr val="C00000"/>
                </a:solidFill>
              </a:rPr>
              <a:t>Basic Relationships between pixels: Adjacency, Connectivity, region, boundaries</a:t>
            </a:r>
            <a:endParaRPr lang="en-IN" sz="2800" b="1" dirty="0">
              <a:solidFill>
                <a:srgbClr val="C00000"/>
              </a:solidFill>
            </a:endParaRPr>
          </a:p>
        </p:txBody>
      </p:sp>
      <p:sp>
        <p:nvSpPr>
          <p:cNvPr id="4" name="TextBox 3">
            <a:extLst>
              <a:ext uri="{FF2B5EF4-FFF2-40B4-BE49-F238E27FC236}">
                <a16:creationId xmlns:a16="http://schemas.microsoft.com/office/drawing/2014/main" id="{32705373-20A5-4FC7-8DE2-1276E513F812}"/>
              </a:ext>
            </a:extLst>
          </p:cNvPr>
          <p:cNvSpPr txBox="1"/>
          <p:nvPr/>
        </p:nvSpPr>
        <p:spPr>
          <a:xfrm>
            <a:off x="531181" y="2321004"/>
            <a:ext cx="10129422" cy="4446730"/>
          </a:xfrm>
          <a:prstGeom prst="rect">
            <a:avLst/>
          </a:prstGeom>
          <a:noFill/>
        </p:spPr>
        <p:txBody>
          <a:bodyPr wrap="square" rtlCol="0">
            <a:spAutoFit/>
          </a:bodyPr>
          <a:lstStyle/>
          <a:p>
            <a:pPr>
              <a:lnSpc>
                <a:spcPct val="200000"/>
              </a:lnSpc>
            </a:pPr>
            <a:r>
              <a:rPr lang="en-US" dirty="0"/>
              <a:t>Digital path from pixel p(</a:t>
            </a:r>
            <a:r>
              <a:rPr lang="en-US" dirty="0" err="1"/>
              <a:t>x,y</a:t>
            </a:r>
            <a:r>
              <a:rPr lang="en-US" dirty="0"/>
              <a:t>) to q(</a:t>
            </a:r>
            <a:r>
              <a:rPr lang="en-US" dirty="0" err="1"/>
              <a:t>s,t</a:t>
            </a:r>
            <a:r>
              <a:rPr lang="en-US" dirty="0"/>
              <a:t>) is a set of distinct pixels with coordinates (x0,y0), (x1,y1)……….(</a:t>
            </a:r>
            <a:r>
              <a:rPr lang="en-US" dirty="0" err="1"/>
              <a:t>xn,yn</a:t>
            </a:r>
            <a:r>
              <a:rPr lang="en-US" dirty="0"/>
              <a:t>)</a:t>
            </a:r>
          </a:p>
          <a:p>
            <a:pPr>
              <a:lnSpc>
                <a:spcPct val="200000"/>
              </a:lnSpc>
            </a:pPr>
            <a:r>
              <a:rPr lang="en-US" dirty="0"/>
              <a:t>(x0,y0)=(</a:t>
            </a:r>
            <a:r>
              <a:rPr lang="en-US" dirty="0" err="1"/>
              <a:t>x,y</a:t>
            </a:r>
            <a:r>
              <a:rPr lang="en-US" dirty="0"/>
              <a:t>) and (</a:t>
            </a:r>
            <a:r>
              <a:rPr lang="en-US" dirty="0" err="1"/>
              <a:t>xn,yn</a:t>
            </a:r>
            <a:r>
              <a:rPr lang="en-US" dirty="0"/>
              <a:t>)=(</a:t>
            </a:r>
            <a:r>
              <a:rPr lang="en-US" dirty="0" err="1"/>
              <a:t>s,t</a:t>
            </a:r>
            <a:r>
              <a:rPr lang="en-US" dirty="0"/>
              <a:t>) and (</a:t>
            </a:r>
            <a:r>
              <a:rPr lang="en-US" dirty="0" err="1"/>
              <a:t>xi,yi</a:t>
            </a:r>
            <a:r>
              <a:rPr lang="en-US" dirty="0"/>
              <a:t>) and (xi-1,yi-1) are adjacent pixels.</a:t>
            </a:r>
          </a:p>
          <a:p>
            <a:pPr>
              <a:lnSpc>
                <a:spcPct val="200000"/>
              </a:lnSpc>
            </a:pPr>
            <a:r>
              <a:rPr lang="en-US" dirty="0"/>
              <a:t>If (x0,y0)=(</a:t>
            </a:r>
            <a:r>
              <a:rPr lang="en-US" dirty="0" err="1"/>
              <a:t>xn,yn</a:t>
            </a:r>
            <a:r>
              <a:rPr lang="en-US" dirty="0"/>
              <a:t>) then it is a closed path.</a:t>
            </a:r>
          </a:p>
          <a:p>
            <a:pPr>
              <a:lnSpc>
                <a:spcPct val="200000"/>
              </a:lnSpc>
            </a:pPr>
            <a:r>
              <a:rPr lang="en-US" dirty="0"/>
              <a:t>Let S= subset of pixel</a:t>
            </a:r>
          </a:p>
          <a:p>
            <a:pPr>
              <a:lnSpc>
                <a:spcPct val="200000"/>
              </a:lnSpc>
            </a:pPr>
            <a:r>
              <a:rPr lang="en-US" dirty="0"/>
              <a:t>P and q pixels are said to be </a:t>
            </a:r>
            <a:r>
              <a:rPr lang="en-US" dirty="0">
                <a:solidFill>
                  <a:srgbClr val="C00000"/>
                </a:solidFill>
              </a:rPr>
              <a:t>connected</a:t>
            </a:r>
            <a:r>
              <a:rPr lang="en-US" dirty="0"/>
              <a:t> in S,  if there exists path </a:t>
            </a:r>
          </a:p>
          <a:p>
            <a:pPr>
              <a:lnSpc>
                <a:spcPct val="200000"/>
              </a:lnSpc>
            </a:pPr>
            <a:r>
              <a:rPr lang="en-US" dirty="0"/>
              <a:t>between the consisting entirely of Pixels in S. </a:t>
            </a:r>
          </a:p>
          <a:p>
            <a:pPr>
              <a:lnSpc>
                <a:spcPct val="200000"/>
              </a:lnSpc>
            </a:pPr>
            <a:r>
              <a:rPr lang="en-US" dirty="0"/>
              <a:t>For pixel p in S, the set of all pixels connected to it in S are called </a:t>
            </a:r>
            <a:r>
              <a:rPr lang="en-US" dirty="0">
                <a:solidFill>
                  <a:srgbClr val="C00000"/>
                </a:solidFill>
              </a:rPr>
              <a:t>connected component of S</a:t>
            </a:r>
            <a:r>
              <a:rPr lang="en-US" dirty="0"/>
              <a:t>. if it only has one connected component, it is called </a:t>
            </a:r>
            <a:r>
              <a:rPr lang="en-US" dirty="0">
                <a:solidFill>
                  <a:srgbClr val="C00000"/>
                </a:solidFill>
              </a:rPr>
              <a:t>connected set</a:t>
            </a:r>
            <a:r>
              <a:rPr lang="en-US" dirty="0"/>
              <a:t>.</a:t>
            </a:r>
            <a:endParaRPr lang="en-IN" dirty="0"/>
          </a:p>
        </p:txBody>
      </p:sp>
      <p:pic>
        <p:nvPicPr>
          <p:cNvPr id="9" name="Picture 5">
            <a:extLst>
              <a:ext uri="{FF2B5EF4-FFF2-40B4-BE49-F238E27FC236}">
                <a16:creationId xmlns:a16="http://schemas.microsoft.com/office/drawing/2014/main" id="{68B0E869-5982-4129-AE96-19FA48F214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9093" y="2954637"/>
            <a:ext cx="3704707" cy="2251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3846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E1D5C203-28DF-4CE9-8709-87F372A8E273}"/>
              </a:ext>
            </a:extLst>
          </p:cNvPr>
          <p:cNvSpPr txBox="1"/>
          <p:nvPr/>
        </p:nvSpPr>
        <p:spPr>
          <a:xfrm>
            <a:off x="432618" y="1287262"/>
            <a:ext cx="11259273" cy="954107"/>
          </a:xfrm>
          <a:prstGeom prst="rect">
            <a:avLst/>
          </a:prstGeom>
          <a:noFill/>
        </p:spPr>
        <p:txBody>
          <a:bodyPr wrap="square" rtlCol="0">
            <a:spAutoFit/>
          </a:bodyPr>
          <a:lstStyle/>
          <a:p>
            <a:r>
              <a:rPr lang="en-US" sz="2800" b="1" dirty="0">
                <a:solidFill>
                  <a:srgbClr val="C00000"/>
                </a:solidFill>
              </a:rPr>
              <a:t>Basic Relationships between pixels: Adjacency, Connectivity, Region, Boundaries</a:t>
            </a:r>
            <a:endParaRPr lang="en-IN" sz="2800" b="1" dirty="0">
              <a:solidFill>
                <a:srgbClr val="C00000"/>
              </a:solidFill>
            </a:endParaRPr>
          </a:p>
        </p:txBody>
      </p:sp>
      <p:sp>
        <p:nvSpPr>
          <p:cNvPr id="6" name="TextBox 5">
            <a:extLst>
              <a:ext uri="{FF2B5EF4-FFF2-40B4-BE49-F238E27FC236}">
                <a16:creationId xmlns:a16="http://schemas.microsoft.com/office/drawing/2014/main" id="{05423F72-6C07-439C-917D-93A31B320EAC}"/>
              </a:ext>
            </a:extLst>
          </p:cNvPr>
          <p:cNvSpPr txBox="1"/>
          <p:nvPr/>
        </p:nvSpPr>
        <p:spPr>
          <a:xfrm>
            <a:off x="1830733" y="4171999"/>
            <a:ext cx="10839635" cy="3850742"/>
          </a:xfrm>
          <a:prstGeom prst="rect">
            <a:avLst/>
          </a:prstGeom>
          <a:noFill/>
        </p:spPr>
        <p:txBody>
          <a:bodyPr wrap="square" rtlCol="0">
            <a:spAutoFit/>
          </a:bodyPr>
          <a:lstStyle/>
          <a:p>
            <a:endParaRPr lang="en-IN" dirty="0"/>
          </a:p>
        </p:txBody>
      </p:sp>
      <p:sp>
        <p:nvSpPr>
          <p:cNvPr id="7" name="TextBox 6">
            <a:extLst>
              <a:ext uri="{FF2B5EF4-FFF2-40B4-BE49-F238E27FC236}">
                <a16:creationId xmlns:a16="http://schemas.microsoft.com/office/drawing/2014/main" id="{CD49354D-82CA-4357-8B16-6A53100EFB27}"/>
              </a:ext>
            </a:extLst>
          </p:cNvPr>
          <p:cNvSpPr txBox="1"/>
          <p:nvPr/>
        </p:nvSpPr>
        <p:spPr>
          <a:xfrm>
            <a:off x="500109" y="2654423"/>
            <a:ext cx="11191782" cy="2862322"/>
          </a:xfrm>
          <a:prstGeom prst="rect">
            <a:avLst/>
          </a:prstGeom>
          <a:noFill/>
        </p:spPr>
        <p:txBody>
          <a:bodyPr wrap="square" rtlCol="0">
            <a:spAutoFit/>
          </a:bodyPr>
          <a:lstStyle/>
          <a:p>
            <a:r>
              <a:rPr lang="en-US" dirty="0"/>
              <a:t>R= subset of pixel in an image. R is a region of image if it is a connected set. </a:t>
            </a:r>
          </a:p>
          <a:p>
            <a:endParaRPr lang="en-US" dirty="0"/>
          </a:p>
          <a:p>
            <a:r>
              <a:rPr lang="en-US" dirty="0"/>
              <a:t>Region could be adjacent or disjoint</a:t>
            </a:r>
          </a:p>
          <a:p>
            <a:endParaRPr lang="en-US" dirty="0"/>
          </a:p>
          <a:p>
            <a:r>
              <a:rPr lang="en-US" dirty="0"/>
              <a:t>If there are K disjoint regions, and Ru is union of all K and Ru’ is complement of Ru, Ru is foreground and Ru’ is background.</a:t>
            </a:r>
          </a:p>
          <a:p>
            <a:endParaRPr lang="en-US" dirty="0"/>
          </a:p>
          <a:p>
            <a:r>
              <a:rPr lang="en-US" dirty="0"/>
              <a:t>The boundary of region R is a set of pixels in the region that have at least one neighbor in the background.</a:t>
            </a:r>
          </a:p>
          <a:p>
            <a:endParaRPr lang="en-US" dirty="0"/>
          </a:p>
          <a:p>
            <a:r>
              <a:rPr lang="en-US" dirty="0"/>
              <a:t>Edge is measure </a:t>
            </a:r>
            <a:r>
              <a:rPr lang="en-US"/>
              <a:t>of discontinuity. </a:t>
            </a:r>
            <a:endParaRPr lang="en-IN" dirty="0"/>
          </a:p>
        </p:txBody>
      </p:sp>
    </p:spTree>
    <p:extLst>
      <p:ext uri="{BB962C8B-B14F-4D97-AF65-F5344CB8AC3E}">
        <p14:creationId xmlns:p14="http://schemas.microsoft.com/office/powerpoint/2010/main" val="3654247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4" name="Picture 5">
            <a:extLst>
              <a:ext uri="{FF2B5EF4-FFF2-40B4-BE49-F238E27FC236}">
                <a16:creationId xmlns:a16="http://schemas.microsoft.com/office/drawing/2014/main" id="{F26C210B-02DD-4121-A7EA-1AAB6BAAE6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45788" y="2409894"/>
            <a:ext cx="4280903" cy="3775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3"/>
          <a:srcRect/>
          <a:stretch>
            <a:fillRect/>
          </a:stretch>
        </p:blipFill>
        <p:spPr bwMode="auto">
          <a:xfrm>
            <a:off x="432618" y="113983"/>
            <a:ext cx="2796230" cy="827050"/>
          </a:xfrm>
          <a:prstGeom prst="rect">
            <a:avLst/>
          </a:prstGeom>
          <a:noFill/>
        </p:spPr>
      </p:pic>
      <p:sp>
        <p:nvSpPr>
          <p:cNvPr id="6" name="TextBox 5">
            <a:extLst>
              <a:ext uri="{FF2B5EF4-FFF2-40B4-BE49-F238E27FC236}">
                <a16:creationId xmlns:a16="http://schemas.microsoft.com/office/drawing/2014/main" id="{7BC3594F-C2B6-4C27-9336-7BD59041A94E}"/>
              </a:ext>
            </a:extLst>
          </p:cNvPr>
          <p:cNvSpPr txBox="1"/>
          <p:nvPr/>
        </p:nvSpPr>
        <p:spPr>
          <a:xfrm>
            <a:off x="692458" y="1251751"/>
            <a:ext cx="6587231" cy="830997"/>
          </a:xfrm>
          <a:prstGeom prst="rect">
            <a:avLst/>
          </a:prstGeom>
          <a:noFill/>
        </p:spPr>
        <p:txBody>
          <a:bodyPr wrap="square" rtlCol="0">
            <a:spAutoFit/>
          </a:bodyPr>
          <a:lstStyle/>
          <a:p>
            <a:r>
              <a:rPr lang="en-US" sz="2400" dirty="0"/>
              <a:t>Agenda:</a:t>
            </a:r>
          </a:p>
          <a:p>
            <a:pPr marL="342900" indent="-342900">
              <a:buFont typeface="Arial" panose="020B0604020202020204" pitchFamily="34" charset="0"/>
              <a:buChar char="•"/>
            </a:pPr>
            <a:r>
              <a:rPr lang="en-US" sz="2400" dirty="0"/>
              <a:t>Intensity Transformations and Spatial Filtering. </a:t>
            </a:r>
            <a:endParaRPr lang="en-IN" sz="2400" dirty="0"/>
          </a:p>
        </p:txBody>
      </p:sp>
      <p:sp>
        <p:nvSpPr>
          <p:cNvPr id="8" name="TextBox 7">
            <a:extLst>
              <a:ext uri="{FF2B5EF4-FFF2-40B4-BE49-F238E27FC236}">
                <a16:creationId xmlns:a16="http://schemas.microsoft.com/office/drawing/2014/main" id="{4A95F9FE-F53B-40F7-952A-AFB89DA3E11D}"/>
              </a:ext>
            </a:extLst>
          </p:cNvPr>
          <p:cNvSpPr txBox="1"/>
          <p:nvPr/>
        </p:nvSpPr>
        <p:spPr>
          <a:xfrm>
            <a:off x="9117367" y="2485748"/>
            <a:ext cx="2236433" cy="2585323"/>
          </a:xfrm>
          <a:prstGeom prst="rect">
            <a:avLst/>
          </a:prstGeom>
          <a:noFill/>
        </p:spPr>
        <p:txBody>
          <a:bodyPr wrap="square" rtlCol="0">
            <a:spAutoFit/>
          </a:bodyPr>
          <a:lstStyle/>
          <a:p>
            <a:pPr algn="just"/>
            <a:r>
              <a:rPr lang="en-US" dirty="0"/>
              <a:t>A 3 X 3 neighborhood about a point (x, y) in an image in the spatial domain. The neighborhood is moved from pixel to pixel in an image to generate an output image.</a:t>
            </a:r>
            <a:endParaRPr lang="en-IN"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1E5C8B2-2D65-4DE6-8C6E-60384C4CC3ED}"/>
                  </a:ext>
                </a:extLst>
              </p:cNvPr>
              <p:cNvSpPr txBox="1"/>
              <p:nvPr/>
            </p:nvSpPr>
            <p:spPr>
              <a:xfrm>
                <a:off x="4948930" y="6216373"/>
                <a:ext cx="2046674" cy="369332"/>
              </a:xfrm>
              <a:prstGeom prst="rect">
                <a:avLst/>
              </a:prstGeom>
              <a:noFill/>
            </p:spPr>
            <p:txBody>
              <a:bodyPr wrap="square" rtlCol="0">
                <a:spAutoFit/>
              </a:bodyPr>
              <a:lstStyle/>
              <a:p>
                <a:r>
                  <a:rPr lang="en-IN" i="1" dirty="0">
                    <a:latin typeface="Cambria Math" panose="02040503050406030204" pitchFamily="18" charset="0"/>
                  </a:rPr>
                  <a:t>g(x,y)</a:t>
                </a:r>
                <a14:m>
                  <m:oMath xmlns:m="http://schemas.openxmlformats.org/officeDocument/2006/math">
                    <m:r>
                      <a:rPr lang="en-IN"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oMath>
                </a14:m>
                <a:endParaRPr lang="en-IN"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41E5C8B2-2D65-4DE6-8C6E-60384C4CC3ED}"/>
                  </a:ext>
                </a:extLst>
              </p:cNvPr>
              <p:cNvSpPr txBox="1">
                <a:spLocks noRot="1" noChangeAspect="1" noMove="1" noResize="1" noEditPoints="1" noAdjustHandles="1" noChangeArrowheads="1" noChangeShapeType="1" noTextEdit="1"/>
              </p:cNvSpPr>
              <p:nvPr/>
            </p:nvSpPr>
            <p:spPr>
              <a:xfrm>
                <a:off x="4948930" y="6216373"/>
                <a:ext cx="2046674" cy="369332"/>
              </a:xfrm>
              <a:prstGeom prst="rect">
                <a:avLst/>
              </a:prstGeom>
              <a:blipFill>
                <a:blip r:embed="rId4"/>
                <a:stretch>
                  <a:fillRect l="-2679" t="-11667" b="-25000"/>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807D5D47-3581-46EF-9E50-07EA306D22E9}"/>
              </a:ext>
            </a:extLst>
          </p:cNvPr>
          <p:cNvSpPr txBox="1"/>
          <p:nvPr/>
        </p:nvSpPr>
        <p:spPr>
          <a:xfrm>
            <a:off x="1002654" y="3143491"/>
            <a:ext cx="3446798" cy="2308324"/>
          </a:xfrm>
          <a:prstGeom prst="rect">
            <a:avLst/>
          </a:prstGeom>
          <a:noFill/>
        </p:spPr>
        <p:txBody>
          <a:bodyPr wrap="square" rtlCol="0">
            <a:spAutoFit/>
          </a:bodyPr>
          <a:lstStyle/>
          <a:p>
            <a:pPr marL="285750" indent="-285750" algn="just">
              <a:buFont typeface="Arial" panose="020B0604020202020204" pitchFamily="34" charset="0"/>
              <a:buChar char="•"/>
            </a:pPr>
            <a:r>
              <a:rPr lang="en-US" dirty="0"/>
              <a:t>Intensity transformations: operate on  single image and the purpose is contrast manipulation and thresholding.</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Spatial filters: operate on neighborhood and the purpose is to blur or sharpen the image.</a:t>
            </a:r>
            <a:endParaRPr lang="en-IN" dirty="0"/>
          </a:p>
        </p:txBody>
      </p:sp>
    </p:spTree>
    <p:extLst>
      <p:ext uri="{BB962C8B-B14F-4D97-AF65-F5344CB8AC3E}">
        <p14:creationId xmlns:p14="http://schemas.microsoft.com/office/powerpoint/2010/main" val="3349180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12" name="TextBox 11">
            <a:extLst>
              <a:ext uri="{FF2B5EF4-FFF2-40B4-BE49-F238E27FC236}">
                <a16:creationId xmlns:a16="http://schemas.microsoft.com/office/drawing/2014/main" id="{41E5C8B2-2D65-4DE6-8C6E-60384C4CC3ED}"/>
              </a:ext>
            </a:extLst>
          </p:cNvPr>
          <p:cNvSpPr txBox="1"/>
          <p:nvPr/>
        </p:nvSpPr>
        <p:spPr>
          <a:xfrm>
            <a:off x="3528503" y="5725596"/>
            <a:ext cx="2224227" cy="369332"/>
          </a:xfrm>
          <a:prstGeom prst="rect">
            <a:avLst/>
          </a:prstGeom>
          <a:noFill/>
        </p:spPr>
        <p:txBody>
          <a:bodyPr wrap="square" rtlCol="0">
            <a:spAutoFit/>
          </a:bodyPr>
          <a:lstStyle/>
          <a:p>
            <a:r>
              <a:rPr lang="en-US" dirty="0">
                <a:latin typeface="Cambria Math" panose="02040503050406030204" pitchFamily="18" charset="0"/>
              </a:rPr>
              <a:t>Contrast stretching</a:t>
            </a:r>
            <a:endParaRPr lang="en-IN" dirty="0">
              <a:latin typeface="Cambria Math" panose="02040503050406030204" pitchFamily="18" charset="0"/>
            </a:endParaRPr>
          </a:p>
        </p:txBody>
      </p:sp>
      <p:pic>
        <p:nvPicPr>
          <p:cNvPr id="10" name="Picture 2">
            <a:extLst>
              <a:ext uri="{FF2B5EF4-FFF2-40B4-BE49-F238E27FC236}">
                <a16:creationId xmlns:a16="http://schemas.microsoft.com/office/drawing/2014/main" id="{A4B5AFEF-9387-4F8B-A23F-4681C763B27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57450" y="2196306"/>
            <a:ext cx="7277100"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0DF72414-1AF3-445C-B0DA-A3B135F1D444}"/>
              </a:ext>
            </a:extLst>
          </p:cNvPr>
          <p:cNvSpPr txBox="1"/>
          <p:nvPr/>
        </p:nvSpPr>
        <p:spPr>
          <a:xfrm>
            <a:off x="1020932" y="1225118"/>
            <a:ext cx="6391922" cy="461665"/>
          </a:xfrm>
          <a:prstGeom prst="rect">
            <a:avLst/>
          </a:prstGeom>
          <a:noFill/>
        </p:spPr>
        <p:txBody>
          <a:bodyPr wrap="square" rtlCol="0">
            <a:spAutoFit/>
          </a:bodyPr>
          <a:lstStyle/>
          <a:p>
            <a:r>
              <a:rPr lang="en-US" sz="2400" dirty="0"/>
              <a:t>Intensity Transformation Functions:</a:t>
            </a:r>
            <a:endParaRPr lang="en-IN" sz="2400" dirty="0"/>
          </a:p>
        </p:txBody>
      </p:sp>
      <p:sp>
        <p:nvSpPr>
          <p:cNvPr id="15" name="Rectangle 14">
            <a:extLst>
              <a:ext uri="{FF2B5EF4-FFF2-40B4-BE49-F238E27FC236}">
                <a16:creationId xmlns:a16="http://schemas.microsoft.com/office/drawing/2014/main" id="{1C958B2B-3F69-466C-9362-C039AF42F2D0}"/>
              </a:ext>
            </a:extLst>
          </p:cNvPr>
          <p:cNvSpPr/>
          <p:nvPr/>
        </p:nvSpPr>
        <p:spPr>
          <a:xfrm>
            <a:off x="6747762" y="5725596"/>
            <a:ext cx="2418867" cy="369332"/>
          </a:xfrm>
          <a:prstGeom prst="rect">
            <a:avLst/>
          </a:prstGeom>
        </p:spPr>
        <p:txBody>
          <a:bodyPr wrap="none">
            <a:spAutoFit/>
          </a:bodyPr>
          <a:lstStyle/>
          <a:p>
            <a:r>
              <a:rPr lang="en-US" dirty="0">
                <a:latin typeface="Cambria Math" panose="02040503050406030204" pitchFamily="18" charset="0"/>
              </a:rPr>
              <a:t>Thresholding Function</a:t>
            </a:r>
            <a:endParaRPr lang="en-IN" dirty="0">
              <a:latin typeface="Cambria Math" panose="02040503050406030204" pitchFamily="18" charset="0"/>
            </a:endParaRPr>
          </a:p>
        </p:txBody>
      </p:sp>
      <p:sp>
        <p:nvSpPr>
          <p:cNvPr id="16" name="TextBox 15">
            <a:extLst>
              <a:ext uri="{FF2B5EF4-FFF2-40B4-BE49-F238E27FC236}">
                <a16:creationId xmlns:a16="http://schemas.microsoft.com/office/drawing/2014/main" id="{B7600760-8389-419F-9616-B57F57DCC3D0}"/>
              </a:ext>
            </a:extLst>
          </p:cNvPr>
          <p:cNvSpPr txBox="1"/>
          <p:nvPr/>
        </p:nvSpPr>
        <p:spPr>
          <a:xfrm>
            <a:off x="9880847" y="2112885"/>
            <a:ext cx="1819922" cy="923330"/>
          </a:xfrm>
          <a:prstGeom prst="rect">
            <a:avLst/>
          </a:prstGeom>
          <a:noFill/>
        </p:spPr>
        <p:txBody>
          <a:bodyPr wrap="square" rtlCol="0">
            <a:spAutoFit/>
          </a:bodyPr>
          <a:lstStyle/>
          <a:p>
            <a:r>
              <a:rPr lang="en-US" i="1" dirty="0"/>
              <a:t>s</a:t>
            </a:r>
            <a:r>
              <a:rPr lang="en-US" dirty="0"/>
              <a:t>: intensity of </a:t>
            </a:r>
            <a:r>
              <a:rPr lang="en-US" i="1" dirty="0"/>
              <a:t>g</a:t>
            </a:r>
          </a:p>
          <a:p>
            <a:r>
              <a:rPr lang="en-US" dirty="0"/>
              <a:t>r</a:t>
            </a:r>
            <a:r>
              <a:rPr lang="en-US" i="1" dirty="0"/>
              <a:t>: </a:t>
            </a:r>
            <a:r>
              <a:rPr lang="en-US" dirty="0"/>
              <a:t>intensity of </a:t>
            </a:r>
            <a:r>
              <a:rPr lang="en-US" i="1" dirty="0"/>
              <a:t>f</a:t>
            </a:r>
          </a:p>
          <a:p>
            <a:endParaRPr lang="en-IN" i="1" dirty="0"/>
          </a:p>
        </p:txBody>
      </p:sp>
    </p:spTree>
    <p:extLst>
      <p:ext uri="{BB962C8B-B14F-4D97-AF65-F5344CB8AC3E}">
        <p14:creationId xmlns:p14="http://schemas.microsoft.com/office/powerpoint/2010/main" val="3115166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20932" y="1225118"/>
            <a:ext cx="6391922" cy="461665"/>
          </a:xfrm>
          <a:prstGeom prst="rect">
            <a:avLst/>
          </a:prstGeom>
          <a:noFill/>
        </p:spPr>
        <p:txBody>
          <a:bodyPr wrap="square" rtlCol="0">
            <a:spAutoFit/>
          </a:bodyPr>
          <a:lstStyle/>
          <a:p>
            <a:r>
              <a:rPr lang="en-US" sz="2400" dirty="0"/>
              <a:t>Intensity Transformation Functions: Enhancement</a:t>
            </a:r>
            <a:endParaRPr lang="en-IN" sz="2400" dirty="0"/>
          </a:p>
        </p:txBody>
      </p:sp>
      <p:pic>
        <p:nvPicPr>
          <p:cNvPr id="11" name="Picture 2">
            <a:extLst>
              <a:ext uri="{FF2B5EF4-FFF2-40B4-BE49-F238E27FC236}">
                <a16:creationId xmlns:a16="http://schemas.microsoft.com/office/drawing/2014/main" id="{43A126A6-E20D-4B67-8309-75AB45284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025" y="1883356"/>
            <a:ext cx="3937758" cy="3564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a:extLst>
              <a:ext uri="{FF2B5EF4-FFF2-40B4-BE49-F238E27FC236}">
                <a16:creationId xmlns:a16="http://schemas.microsoft.com/office/drawing/2014/main" id="{1CCA53A4-A2BE-4CC0-B917-D72CFB497E6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874394" y="2003202"/>
            <a:ext cx="5918726" cy="3474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EED74D94-C9E6-45B5-8A54-316D4BF765DD}"/>
              </a:ext>
            </a:extLst>
          </p:cNvPr>
          <p:cNvSpPr txBox="1"/>
          <p:nvPr/>
        </p:nvSpPr>
        <p:spPr>
          <a:xfrm>
            <a:off x="1020933" y="5477521"/>
            <a:ext cx="4749552" cy="1200329"/>
          </a:xfrm>
          <a:prstGeom prst="rect">
            <a:avLst/>
          </a:prstGeom>
          <a:noFill/>
        </p:spPr>
        <p:txBody>
          <a:bodyPr wrap="square" rtlCol="0">
            <a:spAutoFit/>
          </a:bodyPr>
          <a:lstStyle/>
          <a:p>
            <a:r>
              <a:rPr lang="en-US" dirty="0"/>
              <a:t>Intensity transformations:</a:t>
            </a:r>
          </a:p>
          <a:p>
            <a:pPr marL="285750" indent="-285750">
              <a:buFont typeface="Arial" panose="020B0604020202020204" pitchFamily="34" charset="0"/>
              <a:buChar char="•"/>
            </a:pPr>
            <a:r>
              <a:rPr lang="en-US" dirty="0"/>
              <a:t>Linear(Negative and identity),</a:t>
            </a:r>
          </a:p>
          <a:p>
            <a:pPr marL="285750" indent="-285750">
              <a:buFont typeface="Arial" panose="020B0604020202020204" pitchFamily="34" charset="0"/>
              <a:buChar char="•"/>
            </a:pPr>
            <a:r>
              <a:rPr lang="en-US" dirty="0"/>
              <a:t>Logarithmic (log and inverse log), </a:t>
            </a:r>
          </a:p>
          <a:p>
            <a:pPr marL="285750" indent="-285750">
              <a:buFont typeface="Arial" panose="020B0604020202020204" pitchFamily="34" charset="0"/>
              <a:buChar char="•"/>
            </a:pPr>
            <a:r>
              <a:rPr lang="en-US" dirty="0"/>
              <a:t>power law (nth power and nth root)</a:t>
            </a:r>
            <a:endParaRPr lang="en-IN"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9E8FC0-BC9C-4458-ADB0-1A5EE359D8D2}"/>
                  </a:ext>
                </a:extLst>
              </p:cNvPr>
              <p:cNvSpPr txBox="1"/>
              <p:nvPr/>
            </p:nvSpPr>
            <p:spPr>
              <a:xfrm>
                <a:off x="6566516" y="5921406"/>
                <a:ext cx="5578136" cy="369332"/>
              </a:xfrm>
              <a:prstGeom prst="rect">
                <a:avLst/>
              </a:prstGeom>
              <a:noFill/>
            </p:spPr>
            <p:txBody>
              <a:bodyPr wrap="square" rtlCol="0">
                <a:spAutoFit/>
              </a:bodyPr>
              <a:lstStyle/>
              <a:p>
                <a:r>
                  <a:rPr lang="en-US" dirty="0"/>
                  <a:t>Image negative :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r>
                      <a:rPr lang="en-US" b="0" i="1" smtClean="0">
                        <a:latin typeface="Cambria Math" panose="02040503050406030204" pitchFamily="18" charset="0"/>
                      </a:rPr>
                      <m:t>𝑟</m:t>
                    </m:r>
                  </m:oMath>
                </a14:m>
                <a:r>
                  <a:rPr lang="en-IN" i="1" dirty="0"/>
                  <a:t>,       L=256</a:t>
                </a:r>
              </a:p>
            </p:txBody>
          </p:sp>
        </mc:Choice>
        <mc:Fallback xmlns="">
          <p:sp>
            <p:nvSpPr>
              <p:cNvPr id="7" name="TextBox 6">
                <a:extLst>
                  <a:ext uri="{FF2B5EF4-FFF2-40B4-BE49-F238E27FC236}">
                    <a16:creationId xmlns:a16="http://schemas.microsoft.com/office/drawing/2014/main" id="{DD9E8FC0-BC9C-4458-ADB0-1A5EE359D8D2}"/>
                  </a:ext>
                </a:extLst>
              </p:cNvPr>
              <p:cNvSpPr txBox="1">
                <a:spLocks noRot="1" noChangeAspect="1" noMove="1" noResize="1" noEditPoints="1" noAdjustHandles="1" noChangeArrowheads="1" noChangeShapeType="1" noTextEdit="1"/>
              </p:cNvSpPr>
              <p:nvPr/>
            </p:nvSpPr>
            <p:spPr>
              <a:xfrm>
                <a:off x="6566516" y="5921406"/>
                <a:ext cx="5578136" cy="369332"/>
              </a:xfrm>
              <a:prstGeom prst="rect">
                <a:avLst/>
              </a:prstGeom>
              <a:blipFill>
                <a:blip r:embed="rId5"/>
                <a:stretch>
                  <a:fillRect l="-874" t="-8197" b="-24590"/>
                </a:stretch>
              </a:blipFill>
            </p:spPr>
            <p:txBody>
              <a:bodyPr/>
              <a:lstStyle/>
              <a:p>
                <a:r>
                  <a:rPr lang="en-IN">
                    <a:noFill/>
                  </a:rPr>
                  <a:t> </a:t>
                </a:r>
              </a:p>
            </p:txBody>
          </p:sp>
        </mc:Fallback>
      </mc:AlternateContent>
    </p:spTree>
    <p:extLst>
      <p:ext uri="{BB962C8B-B14F-4D97-AF65-F5344CB8AC3E}">
        <p14:creationId xmlns:p14="http://schemas.microsoft.com/office/powerpoint/2010/main" val="1740894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20932" y="1225118"/>
            <a:ext cx="6391922" cy="461665"/>
          </a:xfrm>
          <a:prstGeom prst="rect">
            <a:avLst/>
          </a:prstGeom>
          <a:noFill/>
        </p:spPr>
        <p:txBody>
          <a:bodyPr wrap="square" rtlCol="0">
            <a:spAutoFit/>
          </a:bodyPr>
          <a:lstStyle/>
          <a:p>
            <a:r>
              <a:rPr lang="en-US" sz="2400" dirty="0"/>
              <a:t>Intensity Transformation Functions: Enhancement</a:t>
            </a:r>
            <a:endParaRPr lang="en-IN" sz="2400" dirty="0"/>
          </a:p>
        </p:txBody>
      </p:sp>
      <p:pic>
        <p:nvPicPr>
          <p:cNvPr id="10" name="Picture 2">
            <a:extLst>
              <a:ext uri="{FF2B5EF4-FFF2-40B4-BE49-F238E27FC236}">
                <a16:creationId xmlns:a16="http://schemas.microsoft.com/office/drawing/2014/main" id="{A746A3F6-54C6-4002-A282-DC2749844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932" y="2518145"/>
            <a:ext cx="5591175" cy="277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9A485D47-2833-48F0-9DE6-1A3F477E2485}"/>
              </a:ext>
            </a:extLst>
          </p:cNvPr>
          <p:cNvSpPr txBox="1"/>
          <p:nvPr/>
        </p:nvSpPr>
        <p:spPr>
          <a:xfrm>
            <a:off x="1020932" y="1819947"/>
            <a:ext cx="2423604" cy="369332"/>
          </a:xfrm>
          <a:prstGeom prst="rect">
            <a:avLst/>
          </a:prstGeom>
          <a:noFill/>
        </p:spPr>
        <p:txBody>
          <a:bodyPr wrap="square" rtlCol="0">
            <a:spAutoFit/>
          </a:bodyPr>
          <a:lstStyle/>
          <a:p>
            <a:r>
              <a:rPr lang="en-US" dirty="0"/>
              <a:t>Log Transformations:</a:t>
            </a:r>
            <a:endParaRPr lang="en-I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7119891" y="1819947"/>
                <a:ext cx="3323208"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𝑙𝑜𝑔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oMath>
                  </m:oMathPara>
                </a14:m>
                <a:endParaRPr lang="en-IN" dirty="0"/>
              </a:p>
              <a:p>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IN" dirty="0"/>
                  <a:t>: constant</a:t>
                </a:r>
              </a:p>
              <a:p>
                <a:r>
                  <a:rPr lang="en-US" b="0" dirty="0"/>
                  <a:t>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 </m:t>
                    </m:r>
                  </m:oMath>
                </a14:m>
                <a:r>
                  <a:rPr lang="en-IN" dirty="0"/>
                  <a:t>≥0</a:t>
                </a:r>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7119891" y="1819947"/>
                <a:ext cx="3323208" cy="923330"/>
              </a:xfrm>
              <a:prstGeom prst="rect">
                <a:avLst/>
              </a:prstGeom>
              <a:blipFill>
                <a:blip r:embed="rId4"/>
                <a:stretch>
                  <a:fillRect b="-9934"/>
                </a:stretch>
              </a:blipFill>
            </p:spPr>
            <p:txBody>
              <a:bodyPr/>
              <a:lstStyle/>
              <a:p>
                <a:r>
                  <a:rPr lang="en-IN">
                    <a:noFill/>
                  </a:rPr>
                  <a:t> </a:t>
                </a:r>
              </a:p>
            </p:txBody>
          </p:sp>
        </mc:Fallback>
      </mc:AlternateContent>
      <p:sp>
        <p:nvSpPr>
          <p:cNvPr id="12" name="TextBox 11">
            <a:extLst>
              <a:ext uri="{FF2B5EF4-FFF2-40B4-BE49-F238E27FC236}">
                <a16:creationId xmlns:a16="http://schemas.microsoft.com/office/drawing/2014/main" id="{EB5BEAC5-8164-4E72-A1B9-085E7409FB2F}"/>
              </a:ext>
            </a:extLst>
          </p:cNvPr>
          <p:cNvSpPr txBox="1"/>
          <p:nvPr/>
        </p:nvSpPr>
        <p:spPr>
          <a:xfrm>
            <a:off x="904642" y="5385216"/>
            <a:ext cx="2911877" cy="1200329"/>
          </a:xfrm>
          <a:prstGeom prst="rect">
            <a:avLst/>
          </a:prstGeom>
          <a:noFill/>
        </p:spPr>
        <p:txBody>
          <a:bodyPr wrap="square" rtlCol="0">
            <a:spAutoFit/>
          </a:bodyPr>
          <a:lstStyle/>
          <a:p>
            <a:pPr algn="just"/>
            <a:r>
              <a:rPr lang="en-US" dirty="0"/>
              <a:t>Fourier spectrum scaled linearly to for display in an 8-bit system. Bright pixel overrides the other.</a:t>
            </a:r>
            <a:endParaRPr lang="en-IN" dirty="0"/>
          </a:p>
        </p:txBody>
      </p:sp>
      <p:sp>
        <p:nvSpPr>
          <p:cNvPr id="14" name="TextBox 13">
            <a:extLst>
              <a:ext uri="{FF2B5EF4-FFF2-40B4-BE49-F238E27FC236}">
                <a16:creationId xmlns:a16="http://schemas.microsoft.com/office/drawing/2014/main" id="{1A4B220B-430F-43B8-84F9-191E164F0CC5}"/>
              </a:ext>
            </a:extLst>
          </p:cNvPr>
          <p:cNvSpPr txBox="1"/>
          <p:nvPr/>
        </p:nvSpPr>
        <p:spPr>
          <a:xfrm>
            <a:off x="3932809" y="5385216"/>
            <a:ext cx="2743200" cy="369332"/>
          </a:xfrm>
          <a:prstGeom prst="rect">
            <a:avLst/>
          </a:prstGeom>
          <a:noFill/>
        </p:spPr>
        <p:txBody>
          <a:bodyPr wrap="square" rtlCol="0">
            <a:spAutoFit/>
          </a:bodyPr>
          <a:lstStyle/>
          <a:p>
            <a:r>
              <a:rPr lang="en-US" dirty="0"/>
              <a:t>After applying log function</a:t>
            </a:r>
            <a:endParaRPr lang="en-IN"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AC68762-9996-4940-898C-A5371DEC547F}"/>
                  </a:ext>
                </a:extLst>
              </p:cNvPr>
              <p:cNvSpPr txBox="1"/>
              <p:nvPr/>
            </p:nvSpPr>
            <p:spPr>
              <a:xfrm>
                <a:off x="7315505" y="2822062"/>
                <a:ext cx="385556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Used to expands the values of dark pixel in an image.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compresses the dynamic range of images with large variations in pixel values. </a:t>
                </a:r>
              </a:p>
              <a:p>
                <a:pPr marL="742950" lvl="1" indent="-285750">
                  <a:buFont typeface="Arial" panose="020B0604020202020204" pitchFamily="34" charset="0"/>
                  <a:buChar char="•"/>
                </a:pPr>
                <a:r>
                  <a:rPr lang="en-US" dirty="0"/>
                  <a:t>Fourier Spectrum : large dynamic range (0 to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a14:m>
                <a:r>
                  <a:rPr lang="en-IN" dirty="0"/>
                  <a:t>)</a:t>
                </a:r>
              </a:p>
            </p:txBody>
          </p:sp>
        </mc:Choice>
        <mc:Fallback xmlns="">
          <p:sp>
            <p:nvSpPr>
              <p:cNvPr id="3" name="TextBox 2">
                <a:extLst>
                  <a:ext uri="{FF2B5EF4-FFF2-40B4-BE49-F238E27FC236}">
                    <a16:creationId xmlns:a16="http://schemas.microsoft.com/office/drawing/2014/main" id="{AAC68762-9996-4940-898C-A5371DEC547F}"/>
                  </a:ext>
                </a:extLst>
              </p:cNvPr>
              <p:cNvSpPr txBox="1">
                <a:spLocks noRot="1" noChangeAspect="1" noMove="1" noResize="1" noEditPoints="1" noAdjustHandles="1" noChangeArrowheads="1" noChangeShapeType="1" noTextEdit="1"/>
              </p:cNvSpPr>
              <p:nvPr/>
            </p:nvSpPr>
            <p:spPr>
              <a:xfrm>
                <a:off x="7315505" y="2822062"/>
                <a:ext cx="3855563" cy="2308324"/>
              </a:xfrm>
              <a:prstGeom prst="rect">
                <a:avLst/>
              </a:prstGeom>
              <a:blipFill>
                <a:blip r:embed="rId5"/>
                <a:stretch>
                  <a:fillRect l="-948" t="-1583" r="-474" b="-3166"/>
                </a:stretch>
              </a:blipFill>
            </p:spPr>
            <p:txBody>
              <a:bodyPr/>
              <a:lstStyle/>
              <a:p>
                <a:r>
                  <a:rPr lang="en-IN">
                    <a:noFill/>
                  </a:rPr>
                  <a:t> </a:t>
                </a:r>
              </a:p>
            </p:txBody>
          </p:sp>
        </mc:Fallback>
      </mc:AlternateContent>
    </p:spTree>
    <p:extLst>
      <p:ext uri="{BB962C8B-B14F-4D97-AF65-F5344CB8AC3E}">
        <p14:creationId xmlns:p14="http://schemas.microsoft.com/office/powerpoint/2010/main" val="778195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20932" y="1225118"/>
            <a:ext cx="6391922" cy="461665"/>
          </a:xfrm>
          <a:prstGeom prst="rect">
            <a:avLst/>
          </a:prstGeom>
          <a:noFill/>
        </p:spPr>
        <p:txBody>
          <a:bodyPr wrap="square" rtlCol="0">
            <a:spAutoFit/>
          </a:bodyPr>
          <a:lstStyle/>
          <a:p>
            <a:r>
              <a:rPr lang="en-US" sz="2400" dirty="0"/>
              <a:t>Intensity Transformation Functions: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84E3C3-A884-4272-94ED-0473C457003D}"/>
                  </a:ext>
                </a:extLst>
              </p:cNvPr>
              <p:cNvSpPr txBox="1"/>
              <p:nvPr/>
            </p:nvSpPr>
            <p:spPr>
              <a:xfrm>
                <a:off x="1145219" y="1769211"/>
                <a:ext cx="4687410" cy="1200329"/>
              </a:xfrm>
              <a:prstGeom prst="rect">
                <a:avLst/>
              </a:prstGeom>
              <a:noFill/>
            </p:spPr>
            <p:txBody>
              <a:bodyPr wrap="square" rtlCol="0">
                <a:spAutoFit/>
              </a:bodyPr>
              <a:lstStyle/>
              <a:p>
                <a:r>
                  <a:rPr lang="en-US" dirty="0"/>
                  <a:t>Power-Law(Gamma)Transformation</a:t>
                </a:r>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𝛾</m:t>
                          </m:r>
                        </m:sup>
                      </m:sSup>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r>
                  <a:rPr lang="en-US" b="0" dirty="0"/>
                  <a:t>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 </m:t>
                    </m:r>
                  </m:oMath>
                </a14:m>
                <a:r>
                  <a:rPr lang="en-IN" dirty="0"/>
                  <a:t>: + </a:t>
                </a:r>
                <a:r>
                  <a:rPr lang="en-IN" dirty="0" err="1"/>
                  <a:t>ve</a:t>
                </a:r>
                <a:r>
                  <a:rPr lang="en-IN" dirty="0"/>
                  <a:t> constants</a:t>
                </a:r>
              </a:p>
              <a:p>
                <a:endParaRPr lang="en-IN" dirty="0"/>
              </a:p>
            </p:txBody>
          </p:sp>
        </mc:Choice>
        <mc:Fallback xmlns="">
          <p:sp>
            <p:nvSpPr>
              <p:cNvPr id="3" name="TextBox 2">
                <a:extLst>
                  <a:ext uri="{FF2B5EF4-FFF2-40B4-BE49-F238E27FC236}">
                    <a16:creationId xmlns:a16="http://schemas.microsoft.com/office/drawing/2014/main" id="{2084E3C3-A884-4272-94ED-0473C457003D}"/>
                  </a:ext>
                </a:extLst>
              </p:cNvPr>
              <p:cNvSpPr txBox="1">
                <a:spLocks noRot="1" noChangeAspect="1" noMove="1" noResize="1" noEditPoints="1" noAdjustHandles="1" noChangeArrowheads="1" noChangeShapeType="1" noTextEdit="1"/>
              </p:cNvSpPr>
              <p:nvPr/>
            </p:nvSpPr>
            <p:spPr>
              <a:xfrm>
                <a:off x="1145219" y="1769211"/>
                <a:ext cx="4687410" cy="1200329"/>
              </a:xfrm>
              <a:prstGeom prst="rect">
                <a:avLst/>
              </a:prstGeom>
              <a:blipFill>
                <a:blip r:embed="rId4"/>
                <a:stretch>
                  <a:fillRect l="-1170" t="-2538"/>
                </a:stretch>
              </a:blipFill>
            </p:spPr>
            <p:txBody>
              <a:bodyPr/>
              <a:lstStyle/>
              <a:p>
                <a:r>
                  <a:rPr lang="en-IN">
                    <a:noFill/>
                  </a:rPr>
                  <a:t> </a:t>
                </a:r>
              </a:p>
            </p:txBody>
          </p:sp>
        </mc:Fallback>
      </mc:AlternateContent>
      <p:pic>
        <p:nvPicPr>
          <p:cNvPr id="11" name="Picture 2">
            <a:extLst>
              <a:ext uri="{FF2B5EF4-FFF2-40B4-BE49-F238E27FC236}">
                <a16:creationId xmlns:a16="http://schemas.microsoft.com/office/drawing/2014/main" id="{ACFAAAE0-D061-4460-A67A-C933F2EA69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911" y="2690336"/>
            <a:ext cx="3735387" cy="345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839E4B2-B770-4322-BDD1-2E547983DD29}"/>
                  </a:ext>
                </a:extLst>
              </p:cNvPr>
              <p:cNvSpPr txBox="1"/>
              <p:nvPr/>
            </p:nvSpPr>
            <p:spPr>
              <a:xfrm>
                <a:off x="949911" y="6097951"/>
                <a:ext cx="5353235" cy="369332"/>
              </a:xfrm>
              <a:prstGeom prst="rect">
                <a:avLst/>
              </a:prstGeom>
              <a:noFill/>
            </p:spPr>
            <p:txBody>
              <a:bodyPr wrap="square" rtlCol="0">
                <a:spAutoFit/>
              </a:bodyPr>
              <a:lstStyle/>
              <a:p>
                <a:r>
                  <a:rPr lang="en-US" dirty="0"/>
                  <a:t>Power-Law transformations for </a:t>
                </a:r>
                <a14:m>
                  <m:oMath xmlns:m="http://schemas.openxmlformats.org/officeDocument/2006/math">
                    <m:r>
                      <a:rPr lang="en-US" b="0" i="1" smtClean="0">
                        <a:latin typeface="Cambria Math" panose="02040503050406030204" pitchFamily="18" charset="0"/>
                      </a:rPr>
                      <m:t>𝑐</m:t>
                    </m:r>
                  </m:oMath>
                </a14:m>
                <a:r>
                  <a:rPr lang="en-IN" dirty="0"/>
                  <a:t>=1</a:t>
                </a:r>
              </a:p>
            </p:txBody>
          </p:sp>
        </mc:Choice>
        <mc:Fallback xmlns="">
          <p:sp>
            <p:nvSpPr>
              <p:cNvPr id="6" name="TextBox 5">
                <a:extLst>
                  <a:ext uri="{FF2B5EF4-FFF2-40B4-BE49-F238E27FC236}">
                    <a16:creationId xmlns:a16="http://schemas.microsoft.com/office/drawing/2014/main" id="{F839E4B2-B770-4322-BDD1-2E547983DD29}"/>
                  </a:ext>
                </a:extLst>
              </p:cNvPr>
              <p:cNvSpPr txBox="1">
                <a:spLocks noRot="1" noChangeAspect="1" noMove="1" noResize="1" noEditPoints="1" noAdjustHandles="1" noChangeArrowheads="1" noChangeShapeType="1" noTextEdit="1"/>
              </p:cNvSpPr>
              <p:nvPr/>
            </p:nvSpPr>
            <p:spPr>
              <a:xfrm>
                <a:off x="949911" y="6097951"/>
                <a:ext cx="5353235" cy="369332"/>
              </a:xfrm>
              <a:prstGeom prst="rect">
                <a:avLst/>
              </a:prstGeom>
              <a:blipFill>
                <a:blip r:embed="rId6"/>
                <a:stretch>
                  <a:fillRect l="-1025" t="-8197"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015786F-A58F-4480-A7C2-42B8A5915370}"/>
                  </a:ext>
                </a:extLst>
              </p:cNvPr>
              <p:cNvSpPr txBox="1"/>
              <p:nvPr/>
            </p:nvSpPr>
            <p:spPr>
              <a:xfrm>
                <a:off x="5888854" y="2563961"/>
                <a:ext cx="5353235" cy="1754326"/>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IN" dirty="0"/>
                  <a:t>&lt;1, maps narrow range of dark inputs values to wider range of output values.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rPr>
                      <m:t>𝛾</m:t>
                    </m:r>
                    <m:r>
                      <a:rPr lang="en-US" b="0" i="0" smtClean="0">
                        <a:latin typeface="Cambria Math" panose="02040503050406030204" pitchFamily="18" charset="0"/>
                        <a:ea typeface="Cambria Math" panose="02040503050406030204" pitchFamily="18" charset="0"/>
                      </a:rPr>
                      <m:t>&gt;</m:t>
                    </m:r>
                  </m:oMath>
                </a14:m>
                <a:r>
                  <a:rPr lang="en-IN" dirty="0"/>
                  <a:t>1 maps wider range of bright inputs values to narrow range of output values. </a:t>
                </a:r>
              </a:p>
              <a:p>
                <a:endParaRPr lang="en-IN" dirty="0"/>
              </a:p>
            </p:txBody>
          </p:sp>
        </mc:Choice>
        <mc:Fallback xmlns="">
          <p:sp>
            <p:nvSpPr>
              <p:cNvPr id="4" name="TextBox 3">
                <a:extLst>
                  <a:ext uri="{FF2B5EF4-FFF2-40B4-BE49-F238E27FC236}">
                    <a16:creationId xmlns:a16="http://schemas.microsoft.com/office/drawing/2014/main" id="{6015786F-A58F-4480-A7C2-42B8A5915370}"/>
                  </a:ext>
                </a:extLst>
              </p:cNvPr>
              <p:cNvSpPr txBox="1">
                <a:spLocks noRot="1" noChangeAspect="1" noMove="1" noResize="1" noEditPoints="1" noAdjustHandles="1" noChangeArrowheads="1" noChangeShapeType="1" noTextEdit="1"/>
              </p:cNvSpPr>
              <p:nvPr/>
            </p:nvSpPr>
            <p:spPr>
              <a:xfrm>
                <a:off x="5888854" y="2563961"/>
                <a:ext cx="5353235" cy="1754326"/>
              </a:xfrm>
              <a:prstGeom prst="rect">
                <a:avLst/>
              </a:prstGeom>
              <a:blipFill>
                <a:blip r:embed="rId7"/>
                <a:stretch>
                  <a:fillRect l="-683" t="-209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D2E497-062B-4817-A79D-BEB1B7069B66}"/>
                  </a:ext>
                </a:extLst>
              </p:cNvPr>
              <p:cNvSpPr txBox="1"/>
              <p:nvPr/>
            </p:nvSpPr>
            <p:spPr>
              <a:xfrm>
                <a:off x="6095999" y="4682975"/>
                <a:ext cx="535323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Gamma Correction: used to correct these power law response</a:t>
                </a:r>
              </a:p>
              <a:p>
                <a:pPr marL="285750" indent="-285750">
                  <a:buFont typeface="Arial" panose="020B0604020202020204" pitchFamily="34" charset="0"/>
                  <a:buChar char="•"/>
                </a:pPr>
                <a:r>
                  <a:rPr lang="en-US" dirty="0"/>
                  <a:t>Example CRT device have </a:t>
                </a:r>
                <a14:m>
                  <m:oMath xmlns:m="http://schemas.openxmlformats.org/officeDocument/2006/math">
                    <m:r>
                      <a:rPr lang="en-US" i="1">
                        <a:latin typeface="Cambria Math" panose="02040503050406030204" pitchFamily="18" charset="0"/>
                        <a:ea typeface="Cambria Math" panose="02040503050406030204" pitchFamily="18" charset="0"/>
                      </a:rPr>
                      <m:t>𝛾</m:t>
                    </m:r>
                  </m:oMath>
                </a14:m>
                <a:r>
                  <a:rPr lang="en-IN" dirty="0"/>
                  <a:t> 1.8 to 2.5, and the image appear darker.</a:t>
                </a:r>
              </a:p>
            </p:txBody>
          </p:sp>
        </mc:Choice>
        <mc:Fallback xmlns="">
          <p:sp>
            <p:nvSpPr>
              <p:cNvPr id="7" name="TextBox 6">
                <a:extLst>
                  <a:ext uri="{FF2B5EF4-FFF2-40B4-BE49-F238E27FC236}">
                    <a16:creationId xmlns:a16="http://schemas.microsoft.com/office/drawing/2014/main" id="{96D2E497-062B-4817-A79D-BEB1B7069B66}"/>
                  </a:ext>
                </a:extLst>
              </p:cNvPr>
              <p:cNvSpPr txBox="1">
                <a:spLocks noRot="1" noChangeAspect="1" noMove="1" noResize="1" noEditPoints="1" noAdjustHandles="1" noChangeArrowheads="1" noChangeShapeType="1" noTextEdit="1"/>
              </p:cNvSpPr>
              <p:nvPr/>
            </p:nvSpPr>
            <p:spPr>
              <a:xfrm>
                <a:off x="6095999" y="4682975"/>
                <a:ext cx="5353235" cy="1200329"/>
              </a:xfrm>
              <a:prstGeom prst="rect">
                <a:avLst/>
              </a:prstGeom>
              <a:blipFill>
                <a:blip r:embed="rId8"/>
                <a:stretch>
                  <a:fillRect l="-683" t="-2538" r="-1595" b="-7107"/>
                </a:stretch>
              </a:blipFill>
            </p:spPr>
            <p:txBody>
              <a:bodyPr/>
              <a:lstStyle/>
              <a:p>
                <a:r>
                  <a:rPr lang="en-IN">
                    <a:noFill/>
                  </a:rPr>
                  <a:t> </a:t>
                </a:r>
              </a:p>
            </p:txBody>
          </p:sp>
        </mc:Fallback>
      </mc:AlternateContent>
    </p:spTree>
    <p:extLst>
      <p:ext uri="{BB962C8B-B14F-4D97-AF65-F5344CB8AC3E}">
        <p14:creationId xmlns:p14="http://schemas.microsoft.com/office/powerpoint/2010/main" val="2914452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20932" y="1225118"/>
            <a:ext cx="6391922" cy="461665"/>
          </a:xfrm>
          <a:prstGeom prst="rect">
            <a:avLst/>
          </a:prstGeom>
          <a:noFill/>
        </p:spPr>
        <p:txBody>
          <a:bodyPr wrap="square" rtlCol="0">
            <a:spAutoFit/>
          </a:bodyPr>
          <a:lstStyle/>
          <a:p>
            <a:r>
              <a:rPr lang="en-US" sz="2400" dirty="0"/>
              <a:t>Intensity Transformation Functions: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84E3C3-A884-4272-94ED-0473C457003D}"/>
                  </a:ext>
                </a:extLst>
              </p:cNvPr>
              <p:cNvSpPr txBox="1"/>
              <p:nvPr/>
            </p:nvSpPr>
            <p:spPr>
              <a:xfrm>
                <a:off x="1145219" y="1769211"/>
                <a:ext cx="4687410" cy="923330"/>
              </a:xfrm>
              <a:prstGeom prst="rect">
                <a:avLst/>
              </a:prstGeom>
              <a:noFill/>
            </p:spPr>
            <p:txBody>
              <a:bodyPr wrap="square" rtlCol="0">
                <a:spAutoFit/>
              </a:bodyPr>
              <a:lstStyle/>
              <a:p>
                <a:r>
                  <a:rPr lang="en-US" dirty="0"/>
                  <a:t>Power-Law(Gamma)Transformation</a:t>
                </a:r>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𝛾</m:t>
                          </m:r>
                        </m:sup>
                      </m:sSup>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3" name="TextBox 2">
                <a:extLst>
                  <a:ext uri="{FF2B5EF4-FFF2-40B4-BE49-F238E27FC236}">
                    <a16:creationId xmlns:a16="http://schemas.microsoft.com/office/drawing/2014/main" id="{2084E3C3-A884-4272-94ED-0473C457003D}"/>
                  </a:ext>
                </a:extLst>
              </p:cNvPr>
              <p:cNvSpPr txBox="1">
                <a:spLocks noRot="1" noChangeAspect="1" noMove="1" noResize="1" noEditPoints="1" noAdjustHandles="1" noChangeArrowheads="1" noChangeShapeType="1" noTextEdit="1"/>
              </p:cNvSpPr>
              <p:nvPr/>
            </p:nvSpPr>
            <p:spPr>
              <a:xfrm>
                <a:off x="1145219" y="1769211"/>
                <a:ext cx="4687410" cy="923330"/>
              </a:xfrm>
              <a:prstGeom prst="rect">
                <a:avLst/>
              </a:prstGeom>
              <a:blipFill>
                <a:blip r:embed="rId4"/>
                <a:stretch>
                  <a:fillRect l="-1170" t="-3289"/>
                </a:stretch>
              </a:blipFill>
            </p:spPr>
            <p:txBody>
              <a:bodyPr/>
              <a:lstStyle/>
              <a:p>
                <a:r>
                  <a:rPr lang="en-IN">
                    <a:noFill/>
                  </a:rPr>
                  <a:t> </a:t>
                </a:r>
              </a:p>
            </p:txBody>
          </p:sp>
        </mc:Fallback>
      </mc:AlternateContent>
      <p:pic>
        <p:nvPicPr>
          <p:cNvPr id="13" name="Picture 2">
            <a:extLst>
              <a:ext uri="{FF2B5EF4-FFF2-40B4-BE49-F238E27FC236}">
                <a16:creationId xmlns:a16="http://schemas.microsoft.com/office/drawing/2014/main" id="{D355B694-340D-4115-BFBA-7A5D31EF84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707" y="2392145"/>
            <a:ext cx="3651951" cy="3865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a:extLst>
              <a:ext uri="{FF2B5EF4-FFF2-40B4-BE49-F238E27FC236}">
                <a16:creationId xmlns:a16="http://schemas.microsoft.com/office/drawing/2014/main" id="{230108F4-AB80-4303-93DB-4353257651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2147" y="2358828"/>
            <a:ext cx="3271883" cy="3898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6A101AD-D834-4EFB-A288-84FD722E1463}"/>
                  </a:ext>
                </a:extLst>
              </p:cNvPr>
              <p:cNvSpPr txBox="1"/>
              <p:nvPr/>
            </p:nvSpPr>
            <p:spPr>
              <a:xfrm>
                <a:off x="4682048" y="6296278"/>
                <a:ext cx="11718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=0.4</m:t>
                      </m:r>
                    </m:oMath>
                  </m:oMathPara>
                </a14:m>
                <a:endParaRPr lang="en-IN" dirty="0"/>
              </a:p>
            </p:txBody>
          </p:sp>
        </mc:Choice>
        <mc:Fallback xmlns="">
          <p:sp>
            <p:nvSpPr>
              <p:cNvPr id="4" name="TextBox 3">
                <a:extLst>
                  <a:ext uri="{FF2B5EF4-FFF2-40B4-BE49-F238E27FC236}">
                    <a16:creationId xmlns:a16="http://schemas.microsoft.com/office/drawing/2014/main" id="{46A101AD-D834-4EFB-A288-84FD722E1463}"/>
                  </a:ext>
                </a:extLst>
              </p:cNvPr>
              <p:cNvSpPr txBox="1">
                <a:spLocks noRot="1" noChangeAspect="1" noMove="1" noResize="1" noEditPoints="1" noAdjustHandles="1" noChangeArrowheads="1" noChangeShapeType="1" noTextEdit="1"/>
              </p:cNvSpPr>
              <p:nvPr/>
            </p:nvSpPr>
            <p:spPr>
              <a:xfrm>
                <a:off x="4682048" y="6296278"/>
                <a:ext cx="1171852" cy="369332"/>
              </a:xfrm>
              <a:prstGeom prst="rect">
                <a:avLst/>
              </a:prstGeom>
              <a:blipFill>
                <a:blip r:embed="rId7"/>
                <a:stretch>
                  <a:fillRect b="-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A1A30D1-943A-4A8F-96FD-372D38549126}"/>
                  </a:ext>
                </a:extLst>
              </p:cNvPr>
              <p:cNvSpPr/>
              <p:nvPr/>
            </p:nvSpPr>
            <p:spPr>
              <a:xfrm>
                <a:off x="6343652" y="6271405"/>
                <a:ext cx="117185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=0.3</m:t>
                      </m:r>
                    </m:oMath>
                  </m:oMathPara>
                </a14:m>
                <a:endParaRPr lang="en-IN" dirty="0"/>
              </a:p>
            </p:txBody>
          </p:sp>
        </mc:Choice>
        <mc:Fallback xmlns="">
          <p:sp>
            <p:nvSpPr>
              <p:cNvPr id="7" name="Rectangle 6">
                <a:extLst>
                  <a:ext uri="{FF2B5EF4-FFF2-40B4-BE49-F238E27FC236}">
                    <a16:creationId xmlns:a16="http://schemas.microsoft.com/office/drawing/2014/main" id="{6A1A30D1-943A-4A8F-96FD-372D38549126}"/>
                  </a:ext>
                </a:extLst>
              </p:cNvPr>
              <p:cNvSpPr>
                <a:spLocks noRot="1" noChangeAspect="1" noMove="1" noResize="1" noEditPoints="1" noAdjustHandles="1" noChangeArrowheads="1" noChangeShapeType="1" noTextEdit="1"/>
              </p:cNvSpPr>
              <p:nvPr/>
            </p:nvSpPr>
            <p:spPr>
              <a:xfrm>
                <a:off x="6343652" y="6271405"/>
                <a:ext cx="1171852" cy="369332"/>
              </a:xfrm>
              <a:prstGeom prst="rect">
                <a:avLst/>
              </a:prstGeom>
              <a:blipFill>
                <a:blip r:embed="rId8"/>
                <a:stretch>
                  <a:fillRect b="-5000"/>
                </a:stretch>
              </a:blipFill>
            </p:spPr>
            <p:txBody>
              <a:bodyPr/>
              <a:lstStyle/>
              <a:p>
                <a:r>
                  <a:rPr lang="en-IN">
                    <a:noFill/>
                  </a:rPr>
                  <a:t> </a:t>
                </a:r>
              </a:p>
            </p:txBody>
          </p:sp>
        </mc:Fallback>
      </mc:AlternateContent>
      <p:sp>
        <p:nvSpPr>
          <p:cNvPr id="15" name="Oval 14">
            <a:extLst>
              <a:ext uri="{FF2B5EF4-FFF2-40B4-BE49-F238E27FC236}">
                <a16:creationId xmlns:a16="http://schemas.microsoft.com/office/drawing/2014/main" id="{1D146692-B602-46A1-887D-2DE3AB73AC2F}"/>
              </a:ext>
            </a:extLst>
          </p:cNvPr>
          <p:cNvSpPr/>
          <p:nvPr/>
        </p:nvSpPr>
        <p:spPr>
          <a:xfrm>
            <a:off x="8330310" y="2597214"/>
            <a:ext cx="971548" cy="665423"/>
          </a:xfrm>
          <a:prstGeom prst="ellipse">
            <a:avLst/>
          </a:prstGeom>
          <a:no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27BC5D7-2167-41B0-B661-AF9D7B9056F7}"/>
                  </a:ext>
                </a:extLst>
              </p:cNvPr>
              <p:cNvSpPr/>
              <p:nvPr/>
            </p:nvSpPr>
            <p:spPr>
              <a:xfrm>
                <a:off x="6227649" y="2037026"/>
                <a:ext cx="9715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=0.6</m:t>
                      </m:r>
                    </m:oMath>
                  </m:oMathPara>
                </a14:m>
                <a:endParaRPr lang="en-IN" dirty="0"/>
              </a:p>
            </p:txBody>
          </p:sp>
        </mc:Choice>
        <mc:Fallback xmlns="">
          <p:sp>
            <p:nvSpPr>
              <p:cNvPr id="12" name="Rectangle 11">
                <a:extLst>
                  <a:ext uri="{FF2B5EF4-FFF2-40B4-BE49-F238E27FC236}">
                    <a16:creationId xmlns:a16="http://schemas.microsoft.com/office/drawing/2014/main" id="{727BC5D7-2167-41B0-B661-AF9D7B9056F7}"/>
                  </a:ext>
                </a:extLst>
              </p:cNvPr>
              <p:cNvSpPr>
                <a:spLocks noRot="1" noChangeAspect="1" noMove="1" noResize="1" noEditPoints="1" noAdjustHandles="1" noChangeArrowheads="1" noChangeShapeType="1" noTextEdit="1"/>
              </p:cNvSpPr>
              <p:nvPr/>
            </p:nvSpPr>
            <p:spPr>
              <a:xfrm>
                <a:off x="6227649" y="2037026"/>
                <a:ext cx="971548" cy="369332"/>
              </a:xfrm>
              <a:prstGeom prst="rect">
                <a:avLst/>
              </a:prstGeom>
              <a:blipFill>
                <a:blip r:embed="rId9"/>
                <a:stretch>
                  <a:fillRect b="-3279"/>
                </a:stretch>
              </a:blipFill>
            </p:spPr>
            <p:txBody>
              <a:bodyPr/>
              <a:lstStyle/>
              <a:p>
                <a:r>
                  <a:rPr lang="en-IN">
                    <a:noFill/>
                  </a:rPr>
                  <a:t> </a:t>
                </a:r>
              </a:p>
            </p:txBody>
          </p:sp>
        </mc:Fallback>
      </mc:AlternateContent>
      <p:pic>
        <p:nvPicPr>
          <p:cNvPr id="16" name="Picture 2">
            <a:extLst>
              <a:ext uri="{FF2B5EF4-FFF2-40B4-BE49-F238E27FC236}">
                <a16:creationId xmlns:a16="http://schemas.microsoft.com/office/drawing/2014/main" id="{11CCFEFE-F19F-4765-995E-474A0E2FC2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79457" y="2373040"/>
            <a:ext cx="3679612" cy="3884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472C11A-8163-4346-B083-FBFD7974D8B6}"/>
                  </a:ext>
                </a:extLst>
              </p:cNvPr>
              <p:cNvSpPr txBox="1"/>
              <p:nvPr/>
            </p:nvSpPr>
            <p:spPr>
              <a:xfrm>
                <a:off x="8143782" y="6219368"/>
                <a:ext cx="11718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=4</m:t>
                      </m:r>
                    </m:oMath>
                  </m:oMathPara>
                </a14:m>
                <a:endParaRPr lang="en-IN" dirty="0"/>
              </a:p>
            </p:txBody>
          </p:sp>
        </mc:Choice>
        <mc:Fallback xmlns="">
          <p:sp>
            <p:nvSpPr>
              <p:cNvPr id="18" name="TextBox 17">
                <a:extLst>
                  <a:ext uri="{FF2B5EF4-FFF2-40B4-BE49-F238E27FC236}">
                    <a16:creationId xmlns:a16="http://schemas.microsoft.com/office/drawing/2014/main" id="{9472C11A-8163-4346-B083-FBFD7974D8B6}"/>
                  </a:ext>
                </a:extLst>
              </p:cNvPr>
              <p:cNvSpPr txBox="1">
                <a:spLocks noRot="1" noChangeAspect="1" noMove="1" noResize="1" noEditPoints="1" noAdjustHandles="1" noChangeArrowheads="1" noChangeShapeType="1" noTextEdit="1"/>
              </p:cNvSpPr>
              <p:nvPr/>
            </p:nvSpPr>
            <p:spPr>
              <a:xfrm>
                <a:off x="8143782" y="6219368"/>
                <a:ext cx="1171852" cy="369332"/>
              </a:xfrm>
              <a:prstGeom prst="rect">
                <a:avLst/>
              </a:prstGeom>
              <a:blipFill>
                <a:blip r:embed="rId11"/>
                <a:stretch>
                  <a:fillRect b="-327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1BFB788-578C-48A6-8878-7EE68877C38E}"/>
                  </a:ext>
                </a:extLst>
              </p:cNvPr>
              <p:cNvSpPr txBox="1"/>
              <p:nvPr/>
            </p:nvSpPr>
            <p:spPr>
              <a:xfrm>
                <a:off x="10098906" y="6219368"/>
                <a:ext cx="11718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=5</m:t>
                      </m:r>
                    </m:oMath>
                  </m:oMathPara>
                </a14:m>
                <a:endParaRPr lang="en-IN" dirty="0"/>
              </a:p>
            </p:txBody>
          </p:sp>
        </mc:Choice>
        <mc:Fallback xmlns="">
          <p:sp>
            <p:nvSpPr>
              <p:cNvPr id="19" name="TextBox 18">
                <a:extLst>
                  <a:ext uri="{FF2B5EF4-FFF2-40B4-BE49-F238E27FC236}">
                    <a16:creationId xmlns:a16="http://schemas.microsoft.com/office/drawing/2014/main" id="{C1BFB788-578C-48A6-8878-7EE68877C38E}"/>
                  </a:ext>
                </a:extLst>
              </p:cNvPr>
              <p:cNvSpPr txBox="1">
                <a:spLocks noRot="1" noChangeAspect="1" noMove="1" noResize="1" noEditPoints="1" noAdjustHandles="1" noChangeArrowheads="1" noChangeShapeType="1" noTextEdit="1"/>
              </p:cNvSpPr>
              <p:nvPr/>
            </p:nvSpPr>
            <p:spPr>
              <a:xfrm>
                <a:off x="10098906" y="6219368"/>
                <a:ext cx="1171852" cy="369332"/>
              </a:xfrm>
              <a:prstGeom prst="rect">
                <a:avLst/>
              </a:prstGeom>
              <a:blipFill>
                <a:blip r:embed="rId12"/>
                <a:stretch>
                  <a:fillRect b="-327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F24335D-1F99-45EF-9330-8586BAB39D2A}"/>
                  </a:ext>
                </a:extLst>
              </p:cNvPr>
              <p:cNvSpPr txBox="1"/>
              <p:nvPr/>
            </p:nvSpPr>
            <p:spPr>
              <a:xfrm>
                <a:off x="9919317" y="2017751"/>
                <a:ext cx="11718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=3</m:t>
                      </m:r>
                    </m:oMath>
                  </m:oMathPara>
                </a14:m>
                <a:endParaRPr lang="en-IN" dirty="0"/>
              </a:p>
            </p:txBody>
          </p:sp>
        </mc:Choice>
        <mc:Fallback xmlns="">
          <p:sp>
            <p:nvSpPr>
              <p:cNvPr id="20" name="TextBox 19">
                <a:extLst>
                  <a:ext uri="{FF2B5EF4-FFF2-40B4-BE49-F238E27FC236}">
                    <a16:creationId xmlns:a16="http://schemas.microsoft.com/office/drawing/2014/main" id="{AF24335D-1F99-45EF-9330-8586BAB39D2A}"/>
                  </a:ext>
                </a:extLst>
              </p:cNvPr>
              <p:cNvSpPr txBox="1">
                <a:spLocks noRot="1" noChangeAspect="1" noMove="1" noResize="1" noEditPoints="1" noAdjustHandles="1" noChangeArrowheads="1" noChangeShapeType="1" noTextEdit="1"/>
              </p:cNvSpPr>
              <p:nvPr/>
            </p:nvSpPr>
            <p:spPr>
              <a:xfrm>
                <a:off x="9919317" y="2017751"/>
                <a:ext cx="1171852" cy="369332"/>
              </a:xfrm>
              <a:prstGeom prst="rect">
                <a:avLst/>
              </a:prstGeom>
              <a:blipFill>
                <a:blip r:embed="rId13"/>
                <a:stretch>
                  <a:fillRect b="-3279"/>
                </a:stretch>
              </a:blipFill>
            </p:spPr>
            <p:txBody>
              <a:bodyPr/>
              <a:lstStyle/>
              <a:p>
                <a:r>
                  <a:rPr lang="en-IN">
                    <a:noFill/>
                  </a:rPr>
                  <a:t> </a:t>
                </a:r>
              </a:p>
            </p:txBody>
          </p:sp>
        </mc:Fallback>
      </mc:AlternateContent>
    </p:spTree>
    <p:extLst>
      <p:ext uri="{BB962C8B-B14F-4D97-AF65-F5344CB8AC3E}">
        <p14:creationId xmlns:p14="http://schemas.microsoft.com/office/powerpoint/2010/main" val="23545050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20932" y="1225118"/>
            <a:ext cx="6391922" cy="461665"/>
          </a:xfrm>
          <a:prstGeom prst="rect">
            <a:avLst/>
          </a:prstGeom>
          <a:noFill/>
        </p:spPr>
        <p:txBody>
          <a:bodyPr wrap="square" rtlCol="0">
            <a:spAutoFit/>
          </a:bodyPr>
          <a:lstStyle/>
          <a:p>
            <a:r>
              <a:rPr lang="en-US" sz="2400" dirty="0"/>
              <a:t>Intensity Transformation Functions: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B6E4BDA9-DE83-4338-B4ED-41907FC288E2}"/>
              </a:ext>
            </a:extLst>
          </p:cNvPr>
          <p:cNvSpPr txBox="1"/>
          <p:nvPr/>
        </p:nvSpPr>
        <p:spPr>
          <a:xfrm>
            <a:off x="1074198" y="2015231"/>
            <a:ext cx="6374167" cy="223073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Piecewise –Linear Transformation Function:</a:t>
            </a:r>
          </a:p>
          <a:p>
            <a:pPr>
              <a:lnSpc>
                <a:spcPct val="200000"/>
              </a:lnSpc>
            </a:pPr>
            <a:endParaRPr lang="en-US" dirty="0"/>
          </a:p>
          <a:p>
            <a:pPr marL="742950" lvl="1" indent="-285750">
              <a:lnSpc>
                <a:spcPct val="200000"/>
              </a:lnSpc>
              <a:buFont typeface="Arial" panose="020B0604020202020204" pitchFamily="34" charset="0"/>
              <a:buChar char="•"/>
            </a:pPr>
            <a:r>
              <a:rPr lang="en-US" dirty="0"/>
              <a:t>Advantages : Modeling is arbitrarily complex</a:t>
            </a:r>
          </a:p>
          <a:p>
            <a:pPr marL="742950" lvl="1" indent="-285750">
              <a:lnSpc>
                <a:spcPct val="200000"/>
              </a:lnSpc>
              <a:buFont typeface="Arial" panose="020B0604020202020204" pitchFamily="34" charset="0"/>
              <a:buChar char="•"/>
            </a:pPr>
            <a:r>
              <a:rPr lang="en-US" dirty="0"/>
              <a:t>Disadvantages: needs more user input.</a:t>
            </a:r>
            <a:endParaRPr lang="en-IN" dirty="0"/>
          </a:p>
        </p:txBody>
      </p:sp>
      <p:sp>
        <p:nvSpPr>
          <p:cNvPr id="7" name="TextBox 6">
            <a:extLst>
              <a:ext uri="{FF2B5EF4-FFF2-40B4-BE49-F238E27FC236}">
                <a16:creationId xmlns:a16="http://schemas.microsoft.com/office/drawing/2014/main" id="{BCB2C886-6449-4971-B4EC-3EC53543CA83}"/>
              </a:ext>
            </a:extLst>
          </p:cNvPr>
          <p:cNvSpPr txBox="1"/>
          <p:nvPr/>
        </p:nvSpPr>
        <p:spPr>
          <a:xfrm>
            <a:off x="1114055" y="4510139"/>
            <a:ext cx="8194089" cy="1122743"/>
          </a:xfrm>
          <a:prstGeom prst="rect">
            <a:avLst/>
          </a:prstGeom>
          <a:noFill/>
        </p:spPr>
        <p:txBody>
          <a:bodyPr wrap="square" rtlCol="0">
            <a:spAutoFit/>
          </a:bodyPr>
          <a:lstStyle/>
          <a:p>
            <a:pPr>
              <a:lnSpc>
                <a:spcPct val="200000"/>
              </a:lnSpc>
            </a:pPr>
            <a:r>
              <a:rPr lang="en-US" dirty="0"/>
              <a:t>Contrast stretching: Expands the range of intensity levels in an image in align with recording or display device.</a:t>
            </a:r>
            <a:endParaRPr lang="en-IN" dirty="0"/>
          </a:p>
        </p:txBody>
      </p:sp>
    </p:spTree>
    <p:extLst>
      <p:ext uri="{BB962C8B-B14F-4D97-AF65-F5344CB8AC3E}">
        <p14:creationId xmlns:p14="http://schemas.microsoft.com/office/powerpoint/2010/main" val="3768710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9AC99050-7AC3-449B-9086-47AFCFC0D1C2}"/>
              </a:ext>
            </a:extLst>
          </p:cNvPr>
          <p:cNvSpPr txBox="1"/>
          <p:nvPr/>
        </p:nvSpPr>
        <p:spPr>
          <a:xfrm>
            <a:off x="565569" y="1024676"/>
            <a:ext cx="4861106" cy="707886"/>
          </a:xfrm>
          <a:prstGeom prst="rect">
            <a:avLst/>
          </a:prstGeom>
          <a:noFill/>
        </p:spPr>
        <p:txBody>
          <a:bodyPr wrap="square" rtlCol="0">
            <a:spAutoFit/>
          </a:bodyPr>
          <a:lstStyle/>
          <a:p>
            <a:r>
              <a:rPr lang="en-US" sz="4000" dirty="0"/>
              <a:t>What Is Image????</a:t>
            </a:r>
            <a:endParaRPr lang="en-IN" sz="4000" dirty="0"/>
          </a:p>
        </p:txBody>
      </p:sp>
      <p:sp>
        <p:nvSpPr>
          <p:cNvPr id="4" name="TextBox 3">
            <a:extLst>
              <a:ext uri="{FF2B5EF4-FFF2-40B4-BE49-F238E27FC236}">
                <a16:creationId xmlns:a16="http://schemas.microsoft.com/office/drawing/2014/main" id="{3BB822C4-9285-4CCC-88AB-1646E0B7E7A7}"/>
              </a:ext>
            </a:extLst>
          </p:cNvPr>
          <p:cNvSpPr txBox="1"/>
          <p:nvPr/>
        </p:nvSpPr>
        <p:spPr>
          <a:xfrm>
            <a:off x="524658" y="1816205"/>
            <a:ext cx="4278086" cy="369332"/>
          </a:xfrm>
          <a:prstGeom prst="rect">
            <a:avLst/>
          </a:prstGeom>
          <a:noFill/>
        </p:spPr>
        <p:txBody>
          <a:bodyPr wrap="square" rtlCol="0">
            <a:spAutoFit/>
          </a:bodyPr>
          <a:lstStyle/>
          <a:p>
            <a:r>
              <a:rPr lang="en-US" dirty="0"/>
              <a:t>f(</a:t>
            </a:r>
            <a:r>
              <a:rPr lang="en-US" dirty="0" err="1"/>
              <a:t>x,y</a:t>
            </a:r>
            <a:r>
              <a:rPr lang="en-US" dirty="0"/>
              <a:t>)= </a:t>
            </a:r>
            <a:r>
              <a:rPr lang="en-US" dirty="0" err="1"/>
              <a:t>i</a:t>
            </a:r>
            <a:r>
              <a:rPr lang="en-US" dirty="0"/>
              <a:t>(</a:t>
            </a:r>
            <a:r>
              <a:rPr lang="en-US" dirty="0" err="1"/>
              <a:t>x,y</a:t>
            </a:r>
            <a:r>
              <a:rPr lang="en-US" dirty="0"/>
              <a:t>) r(</a:t>
            </a:r>
            <a:r>
              <a:rPr lang="en-US" dirty="0" err="1"/>
              <a:t>x,y</a:t>
            </a:r>
            <a:r>
              <a:rPr lang="en-US" dirty="0"/>
              <a:t>)</a:t>
            </a:r>
            <a:endParaRPr lang="en-IN" dirty="0"/>
          </a:p>
        </p:txBody>
      </p:sp>
      <p:pic>
        <p:nvPicPr>
          <p:cNvPr id="7" name="Picture 6">
            <a:extLst>
              <a:ext uri="{FF2B5EF4-FFF2-40B4-BE49-F238E27FC236}">
                <a16:creationId xmlns:a16="http://schemas.microsoft.com/office/drawing/2014/main" id="{3107AF89-D376-4599-BFB7-90E9AABCEAD6}"/>
              </a:ext>
            </a:extLst>
          </p:cNvPr>
          <p:cNvPicPr>
            <a:picLocks noChangeAspect="1"/>
          </p:cNvPicPr>
          <p:nvPr/>
        </p:nvPicPr>
        <p:blipFill>
          <a:blip r:embed="rId4"/>
          <a:stretch>
            <a:fillRect/>
          </a:stretch>
        </p:blipFill>
        <p:spPr>
          <a:xfrm>
            <a:off x="124637" y="2801317"/>
            <a:ext cx="7834920" cy="3725513"/>
          </a:xfrm>
          <a:prstGeom prst="rect">
            <a:avLst/>
          </a:prstGeom>
        </p:spPr>
      </p:pic>
    </p:spTree>
    <p:extLst>
      <p:ext uri="{BB962C8B-B14F-4D97-AF65-F5344CB8AC3E}">
        <p14:creationId xmlns:p14="http://schemas.microsoft.com/office/powerpoint/2010/main" val="41368300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347174" y="1106314"/>
            <a:ext cx="6391922" cy="461665"/>
          </a:xfrm>
          <a:prstGeom prst="rect">
            <a:avLst/>
          </a:prstGeom>
          <a:noFill/>
        </p:spPr>
        <p:txBody>
          <a:bodyPr wrap="square" rtlCol="0">
            <a:spAutoFit/>
          </a:bodyPr>
          <a:lstStyle/>
          <a:p>
            <a:r>
              <a:rPr lang="en-US" sz="2400" dirty="0"/>
              <a:t>Intensity Transformation Functions: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10" name="Picture 2">
            <a:extLst>
              <a:ext uri="{FF2B5EF4-FFF2-40B4-BE49-F238E27FC236}">
                <a16:creationId xmlns:a16="http://schemas.microsoft.com/office/drawing/2014/main" id="{EB9DA56A-9C91-4AD8-99C9-A65FFCB4F1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109" y="1350370"/>
            <a:ext cx="5062623" cy="502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DB1E9FD1-B8EA-470C-8D82-BC15CB508710}"/>
              </a:ext>
            </a:extLst>
          </p:cNvPr>
          <p:cNvSpPr txBox="1"/>
          <p:nvPr/>
        </p:nvSpPr>
        <p:spPr>
          <a:xfrm>
            <a:off x="1020932" y="1726894"/>
            <a:ext cx="4067175" cy="369332"/>
          </a:xfrm>
          <a:prstGeom prst="rect">
            <a:avLst/>
          </a:prstGeom>
          <a:noFill/>
        </p:spPr>
        <p:txBody>
          <a:bodyPr wrap="square" rtlCol="0">
            <a:spAutoFit/>
          </a:bodyPr>
          <a:lstStyle/>
          <a:p>
            <a:r>
              <a:rPr lang="en-US" dirty="0"/>
              <a:t>Contrast stretching: </a:t>
            </a:r>
            <a:endParaRPr lang="en-IN"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42D95C-98A5-4609-BFF2-5CD72FF4973A}"/>
                  </a:ext>
                </a:extLst>
              </p:cNvPr>
              <p:cNvSpPr txBox="1"/>
              <p:nvPr/>
            </p:nvSpPr>
            <p:spPr>
              <a:xfrm>
                <a:off x="838200" y="2096226"/>
                <a:ext cx="5038817" cy="3277820"/>
              </a:xfrm>
              <a:prstGeom prst="rect">
                <a:avLst/>
              </a:prstGeom>
              <a:noFill/>
            </p:spPr>
            <p:txBody>
              <a:bodyPr wrap="square" rtlCol="0">
                <a:spAutoFit/>
              </a:bodyPr>
              <a:lstStyle/>
              <a:p>
                <a:pPr marL="285750" indent="-285750">
                  <a:lnSpc>
                    <a:spcPct val="150000"/>
                  </a:lnSpc>
                  <a:buFont typeface="Arial" panose="020B0604020202020204" pitchFamily="34" charset="0"/>
                  <a:buChar char="•"/>
                </a:pP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IN" i="1" smtClean="0">
                        <a:latin typeface="Cambria Math" panose="02040503050406030204" pitchFamily="18" charset="0"/>
                      </a:rPr>
                      <m:t>=</m:t>
                    </m:r>
                    <m:sSub>
                      <m:sSubPr>
                        <m:ctrlPr>
                          <a:rPr lang="en-IN"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1 </m:t>
                        </m:r>
                      </m:sub>
                    </m:sSub>
                    <m:r>
                      <a:rPr lang="en-US" b="0" i="1" smtClean="0">
                        <a:latin typeface="Cambria Math" panose="02040503050406030204" pitchFamily="18" charset="0"/>
                      </a:rPr>
                      <m:t>𝑎𝑛𝑑</m:t>
                    </m:r>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IN" i="1" smtClean="0">
                        <a:latin typeface="Cambria Math" panose="02040503050406030204" pitchFamily="18" charset="0"/>
                      </a:rPr>
                      <m:t>=</m:t>
                    </m:r>
                    <m:sSub>
                      <m:sSubPr>
                        <m:ctrlPr>
                          <a:rPr lang="en-IN"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2  </m:t>
                        </m:r>
                      </m:sub>
                    </m:sSub>
                  </m:oMath>
                </a14:m>
                <a:r>
                  <a:rPr lang="en-IN" dirty="0"/>
                  <a:t>: Linear transformation</a:t>
                </a:r>
              </a:p>
              <a:p>
                <a:pPr marL="285750" indent="-285750">
                  <a:lnSpc>
                    <a:spcPct val="150000"/>
                  </a:lnSpc>
                  <a:buFont typeface="Arial" panose="020B0604020202020204" pitchFamily="34" charset="0"/>
                  <a:buChar char="•"/>
                </a:pP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IN" i="1" smtClean="0">
                        <a:latin typeface="Cambria Math" panose="02040503050406030204" pitchFamily="18" charset="0"/>
                      </a:rPr>
                      <m:t>=</m:t>
                    </m:r>
                    <m:sSub>
                      <m:sSubPr>
                        <m:ctrlPr>
                          <a:rPr lang="en-IN"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2 </m:t>
                        </m:r>
                      </m:sub>
                    </m:sSub>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𝑠</m:t>
                        </m:r>
                      </m:e>
                      <m:sub>
                        <m:r>
                          <a:rPr lang="en-US" b="0" i="1" smtClean="0">
                            <a:latin typeface="Cambria Math" panose="02040503050406030204" pitchFamily="18" charset="0"/>
                          </a:rPr>
                          <m:t>1  </m:t>
                        </m:r>
                      </m:sub>
                    </m:sSub>
                    <m:r>
                      <a:rPr lang="en-IN" i="1" smtClean="0">
                        <a:latin typeface="Cambria Math" panose="02040503050406030204" pitchFamily="18" charset="0"/>
                      </a:rPr>
                      <m:t>=</m:t>
                    </m:r>
                  </m:oMath>
                </a14:m>
                <a:r>
                  <a:rPr lang="en-IN" dirty="0"/>
                  <a:t> 0, and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𝑠</m:t>
                        </m:r>
                      </m:e>
                      <m:sub>
                        <m:r>
                          <a:rPr lang="en-US" b="0" i="1" smtClean="0">
                            <a:latin typeface="Cambria Math" panose="02040503050406030204" pitchFamily="18" charset="0"/>
                          </a:rPr>
                          <m:t>2  </m:t>
                        </m:r>
                      </m:sub>
                    </m:sSub>
                    <m:r>
                      <a:rPr lang="en-IN" i="1" smtClean="0">
                        <a:latin typeface="Cambria Math" panose="02040503050406030204" pitchFamily="18" charset="0"/>
                      </a:rPr>
                      <m:t>=</m:t>
                    </m:r>
                  </m:oMath>
                </a14:m>
                <a:r>
                  <a:rPr lang="en-IN" dirty="0"/>
                  <a:t> </a:t>
                </a:r>
                <a:r>
                  <a:rPr lang="en-IN" i="1" dirty="0">
                    <a:latin typeface="Cambria Math" panose="02040503050406030204" pitchFamily="18" charset="0"/>
                  </a:rPr>
                  <a:t>L-1</a:t>
                </a:r>
                <a:r>
                  <a:rPr lang="en-IN" dirty="0"/>
                  <a:t> : Threshold Function</a:t>
                </a:r>
              </a:p>
              <a:p>
                <a:pPr marL="285750" indent="-285750">
                  <a:lnSpc>
                    <a:spcPct val="150000"/>
                  </a:lnSpc>
                  <a:buFont typeface="Arial" panose="020B0604020202020204" pitchFamily="34" charset="0"/>
                  <a:buChar char="•"/>
                </a:pPr>
                <a:r>
                  <a:rPr lang="en-IN" dirty="0"/>
                  <a:t>In between : Various degree of intensity spread across the output image</a:t>
                </a:r>
              </a:p>
              <a:p>
                <a:pPr marL="285750" indent="-285750">
                  <a:lnSpc>
                    <a:spcPct val="150000"/>
                  </a:lnSpc>
                  <a:buFont typeface="Arial" panose="020B0604020202020204" pitchFamily="34" charset="0"/>
                  <a:buChar char="•"/>
                </a:pPr>
                <a:r>
                  <a:rPr lang="en-IN" dirty="0"/>
                  <a:t>Typically,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1 </m:t>
                        </m:r>
                      </m:sub>
                    </m:sSub>
                    <m:r>
                      <a:rPr lang="en-IN" i="1" smtClean="0">
                        <a:latin typeface="Cambria Math" panose="02040503050406030204" pitchFamily="18" charset="0"/>
                        <a:ea typeface="Cambria Math" panose="02040503050406030204" pitchFamily="18" charset="0"/>
                      </a:rPr>
                      <m:t>≤</m:t>
                    </m:r>
                    <m:sSub>
                      <m:sSubPr>
                        <m:ctrlPr>
                          <a:rPr lang="en-IN"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𝑎𝑛𝑑</m:t>
                    </m:r>
                    <m:r>
                      <a:rPr lang="en-US" b="0" i="1" smtClean="0">
                        <a:latin typeface="Cambria Math" panose="02040503050406030204" pitchFamily="18" charset="0"/>
                        <a:ea typeface="Cambria Math" panose="02040503050406030204" pitchFamily="18" charset="0"/>
                      </a:rPr>
                      <m:t> </m:t>
                    </m:r>
                    <m:sSub>
                      <m:sSubPr>
                        <m:ctrlPr>
                          <a:rPr lang="en-IN"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1 </m:t>
                        </m:r>
                      </m:sub>
                    </m:sSub>
                    <m:r>
                      <a:rPr lang="en-IN" i="1" smtClean="0">
                        <a:latin typeface="Cambria Math" panose="02040503050406030204" pitchFamily="18" charset="0"/>
                        <a:ea typeface="Cambria Math" panose="02040503050406030204" pitchFamily="18" charset="0"/>
                      </a:rPr>
                      <m:t>≤</m:t>
                    </m:r>
                    <m:sSub>
                      <m:sSubPr>
                        <m:ctrlPr>
                          <a:rPr lang="en-IN"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oMath>
                </a14:m>
                <a:r>
                  <a:rPr lang="en-IN" dirty="0"/>
                  <a:t> to maintain monotonically increasing function.</a:t>
                </a:r>
              </a:p>
              <a:p>
                <a:pPr marL="285750" indent="-285750">
                  <a:buFont typeface="Arial" panose="020B0604020202020204" pitchFamily="34" charset="0"/>
                  <a:buChar char="•"/>
                </a:pPr>
                <a:endParaRPr lang="en-IN" dirty="0"/>
              </a:p>
            </p:txBody>
          </p:sp>
        </mc:Choice>
        <mc:Fallback xmlns="">
          <p:sp>
            <p:nvSpPr>
              <p:cNvPr id="7" name="TextBox 6">
                <a:extLst>
                  <a:ext uri="{FF2B5EF4-FFF2-40B4-BE49-F238E27FC236}">
                    <a16:creationId xmlns:a16="http://schemas.microsoft.com/office/drawing/2014/main" id="{DA42D95C-98A5-4609-BFF2-5CD72FF4973A}"/>
                  </a:ext>
                </a:extLst>
              </p:cNvPr>
              <p:cNvSpPr txBox="1">
                <a:spLocks noRot="1" noChangeAspect="1" noMove="1" noResize="1" noEditPoints="1" noAdjustHandles="1" noChangeArrowheads="1" noChangeShapeType="1" noTextEdit="1"/>
              </p:cNvSpPr>
              <p:nvPr/>
            </p:nvSpPr>
            <p:spPr>
              <a:xfrm>
                <a:off x="838200" y="2096226"/>
                <a:ext cx="5038817" cy="3277820"/>
              </a:xfrm>
              <a:prstGeom prst="rect">
                <a:avLst/>
              </a:prstGeom>
              <a:blipFill>
                <a:blip r:embed="rId5"/>
                <a:stretch>
                  <a:fillRect l="-847"/>
                </a:stretch>
              </a:blipFill>
            </p:spPr>
            <p:txBody>
              <a:bodyPr/>
              <a:lstStyle/>
              <a:p>
                <a:r>
                  <a:rPr lang="en-IN">
                    <a:noFill/>
                  </a:rPr>
                  <a:t> </a:t>
                </a:r>
              </a:p>
            </p:txBody>
          </p:sp>
        </mc:Fallback>
      </mc:AlternateContent>
      <p:sp>
        <p:nvSpPr>
          <p:cNvPr id="12" name="TextBox 11">
            <a:extLst>
              <a:ext uri="{FF2B5EF4-FFF2-40B4-BE49-F238E27FC236}">
                <a16:creationId xmlns:a16="http://schemas.microsoft.com/office/drawing/2014/main" id="{88B6D66E-1875-436B-95A6-1A77751106E0}"/>
              </a:ext>
            </a:extLst>
          </p:cNvPr>
          <p:cNvSpPr txBox="1"/>
          <p:nvPr/>
        </p:nvSpPr>
        <p:spPr>
          <a:xfrm>
            <a:off x="10147177" y="1106314"/>
            <a:ext cx="541538" cy="369332"/>
          </a:xfrm>
          <a:prstGeom prst="rect">
            <a:avLst/>
          </a:prstGeom>
          <a:noFill/>
        </p:spPr>
        <p:txBody>
          <a:bodyPr wrap="square" rtlCol="0">
            <a:spAutoFit/>
          </a:bodyPr>
          <a:lstStyle/>
          <a:p>
            <a:r>
              <a:rPr lang="en-US" dirty="0"/>
              <a:t>(b)</a:t>
            </a:r>
            <a:endParaRPr lang="en-IN" dirty="0"/>
          </a:p>
        </p:txBody>
      </p:sp>
      <p:sp>
        <p:nvSpPr>
          <p:cNvPr id="14" name="TextBox 13">
            <a:extLst>
              <a:ext uri="{FF2B5EF4-FFF2-40B4-BE49-F238E27FC236}">
                <a16:creationId xmlns:a16="http://schemas.microsoft.com/office/drawing/2014/main" id="{9EDDA2EC-112B-4F3D-BC29-868C58A650E7}"/>
              </a:ext>
            </a:extLst>
          </p:cNvPr>
          <p:cNvSpPr txBox="1"/>
          <p:nvPr/>
        </p:nvSpPr>
        <p:spPr>
          <a:xfrm>
            <a:off x="7524031" y="1165704"/>
            <a:ext cx="541538" cy="369332"/>
          </a:xfrm>
          <a:prstGeom prst="rect">
            <a:avLst/>
          </a:prstGeom>
          <a:noFill/>
        </p:spPr>
        <p:txBody>
          <a:bodyPr wrap="square" rtlCol="0">
            <a:spAutoFit/>
          </a:bodyPr>
          <a:lstStyle/>
          <a:p>
            <a:r>
              <a:rPr lang="en-US" dirty="0"/>
              <a:t>(a)</a:t>
            </a:r>
            <a:endParaRPr lang="en-IN" dirty="0"/>
          </a:p>
        </p:txBody>
      </p:sp>
      <p:sp>
        <p:nvSpPr>
          <p:cNvPr id="15" name="TextBox 14">
            <a:extLst>
              <a:ext uri="{FF2B5EF4-FFF2-40B4-BE49-F238E27FC236}">
                <a16:creationId xmlns:a16="http://schemas.microsoft.com/office/drawing/2014/main" id="{8DF0B7DC-C008-4F09-B1F9-334669B4EEEB}"/>
              </a:ext>
            </a:extLst>
          </p:cNvPr>
          <p:cNvSpPr txBox="1"/>
          <p:nvPr/>
        </p:nvSpPr>
        <p:spPr>
          <a:xfrm>
            <a:off x="9552372" y="6333702"/>
            <a:ext cx="1890943" cy="369332"/>
          </a:xfrm>
          <a:prstGeom prst="rect">
            <a:avLst/>
          </a:prstGeom>
          <a:noFill/>
        </p:spPr>
        <p:txBody>
          <a:bodyPr wrap="square" rtlCol="0">
            <a:spAutoFit/>
          </a:bodyPr>
          <a:lstStyle/>
          <a:p>
            <a:r>
              <a:rPr lang="en-US" dirty="0"/>
              <a:t>(d) Binary image</a:t>
            </a:r>
            <a:endParaRPr lang="en-IN"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3B52CF5-3334-47A5-A0D9-B480A31F4963}"/>
                  </a:ext>
                </a:extLst>
              </p:cNvPr>
              <p:cNvSpPr txBox="1"/>
              <p:nvPr/>
            </p:nvSpPr>
            <p:spPr>
              <a:xfrm>
                <a:off x="838200" y="4704080"/>
                <a:ext cx="5211191" cy="1710661"/>
              </a:xfrm>
              <a:prstGeom prst="rect">
                <a:avLst/>
              </a:prstGeom>
              <a:noFill/>
            </p:spPr>
            <p:txBody>
              <a:bodyPr wrap="square" rtlCol="0">
                <a:spAutoFit/>
              </a:bodyPr>
              <a:lstStyle/>
              <a:p>
                <a:pPr>
                  <a:lnSpc>
                    <a:spcPct val="150000"/>
                  </a:lnSpc>
                </a:pPr>
                <a:endParaRPr lang="en-US" dirty="0"/>
              </a:p>
              <a:p>
                <a:pPr>
                  <a:lnSpc>
                    <a:spcPct val="150000"/>
                  </a:lnSpc>
                </a:pPr>
                <a:r>
                  <a:rPr lang="en-US" dirty="0"/>
                  <a:t>(c):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𝑚𝑖𝑛</m:t>
                            </m:r>
                          </m:sub>
                        </m:sSub>
                        <m:r>
                          <a:rPr lang="en-US" b="0" i="1" smtClean="0">
                            <a:latin typeface="Cambria Math" panose="02040503050406030204" pitchFamily="18" charset="0"/>
                          </a:rPr>
                          <m:t>, 0</m:t>
                        </m:r>
                      </m:e>
                    </m:d>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r>
                          <a:rPr lang="en-US" b="0" i="1" smtClean="0">
                            <a:latin typeface="Cambria Math" panose="02040503050406030204" pitchFamily="18" charset="0"/>
                          </a:rPr>
                          <m:t>, </m:t>
                        </m:r>
                        <m:r>
                          <a:rPr lang="en-US" b="0" i="1" smtClean="0">
                            <a:latin typeface="Cambria Math" panose="02040503050406030204" pitchFamily="18" charset="0"/>
                          </a:rPr>
                          <m:t>𝐿</m:t>
                        </m:r>
                        <m:r>
                          <a:rPr lang="en-US" b="0" i="1" smtClean="0">
                            <a:latin typeface="Cambria Math" panose="02040503050406030204" pitchFamily="18" charset="0"/>
                          </a:rPr>
                          <m:t>−1</m:t>
                        </m:r>
                      </m:e>
                    </m:d>
                  </m:oMath>
                </a14:m>
                <a:endParaRPr lang="en-IN" dirty="0"/>
              </a:p>
              <a:p>
                <a:pPr>
                  <a:lnSpc>
                    <a:spcPct val="150000"/>
                  </a:lnSpc>
                </a:pPr>
                <a:r>
                  <a:rPr lang="en-IN" dirty="0"/>
                  <a:t>(d):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 0</m:t>
                        </m:r>
                      </m:e>
                    </m:d>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 </m:t>
                        </m:r>
                        <m:r>
                          <a:rPr lang="en-US" b="0" i="1" smtClean="0">
                            <a:latin typeface="Cambria Math" panose="02040503050406030204" pitchFamily="18" charset="0"/>
                          </a:rPr>
                          <m:t>𝐿</m:t>
                        </m:r>
                        <m:r>
                          <a:rPr lang="en-US" b="0" i="1" smtClean="0">
                            <a:latin typeface="Cambria Math" panose="02040503050406030204" pitchFamily="18" charset="0"/>
                          </a:rPr>
                          <m:t>−1</m:t>
                        </m:r>
                      </m:e>
                    </m:d>
                  </m:oMath>
                </a14:m>
                <a:endParaRPr lang="en-IN" dirty="0"/>
              </a:p>
              <a:p>
                <a:pPr>
                  <a:lnSpc>
                    <a:spcPct val="150000"/>
                  </a:lnSpc>
                </a:pP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m:t>
                    </m:r>
                  </m:oMath>
                </a14:m>
                <a:r>
                  <a:rPr lang="en-IN" dirty="0"/>
                  <a:t>= mean intensity level in the image</a:t>
                </a:r>
              </a:p>
            </p:txBody>
          </p:sp>
        </mc:Choice>
        <mc:Fallback xmlns="">
          <p:sp>
            <p:nvSpPr>
              <p:cNvPr id="16" name="TextBox 15">
                <a:extLst>
                  <a:ext uri="{FF2B5EF4-FFF2-40B4-BE49-F238E27FC236}">
                    <a16:creationId xmlns:a16="http://schemas.microsoft.com/office/drawing/2014/main" id="{53B52CF5-3334-47A5-A0D9-B480A31F4963}"/>
                  </a:ext>
                </a:extLst>
              </p:cNvPr>
              <p:cNvSpPr txBox="1">
                <a:spLocks noRot="1" noChangeAspect="1" noMove="1" noResize="1" noEditPoints="1" noAdjustHandles="1" noChangeArrowheads="1" noChangeShapeType="1" noTextEdit="1"/>
              </p:cNvSpPr>
              <p:nvPr/>
            </p:nvSpPr>
            <p:spPr>
              <a:xfrm>
                <a:off x="838200" y="4704080"/>
                <a:ext cx="5211191" cy="1710661"/>
              </a:xfrm>
              <a:prstGeom prst="rect">
                <a:avLst/>
              </a:prstGeom>
              <a:blipFill>
                <a:blip r:embed="rId6"/>
                <a:stretch>
                  <a:fillRect l="-1054" b="-5000"/>
                </a:stretch>
              </a:blipFill>
            </p:spPr>
            <p:txBody>
              <a:bodyPr/>
              <a:lstStyle/>
              <a:p>
                <a:r>
                  <a:rPr lang="en-IN">
                    <a:noFill/>
                  </a:rPr>
                  <a:t> </a:t>
                </a:r>
              </a:p>
            </p:txBody>
          </p:sp>
        </mc:Fallback>
      </mc:AlternateContent>
      <p:sp>
        <p:nvSpPr>
          <p:cNvPr id="17" name="TextBox 16">
            <a:extLst>
              <a:ext uri="{FF2B5EF4-FFF2-40B4-BE49-F238E27FC236}">
                <a16:creationId xmlns:a16="http://schemas.microsoft.com/office/drawing/2014/main" id="{E32D009B-8F42-4819-8656-A30D399DEB09}"/>
              </a:ext>
            </a:extLst>
          </p:cNvPr>
          <p:cNvSpPr txBox="1"/>
          <p:nvPr/>
        </p:nvSpPr>
        <p:spPr>
          <a:xfrm>
            <a:off x="6292624" y="6365915"/>
            <a:ext cx="2884536" cy="369332"/>
          </a:xfrm>
          <a:prstGeom prst="rect">
            <a:avLst/>
          </a:prstGeom>
          <a:noFill/>
        </p:spPr>
        <p:txBody>
          <a:bodyPr wrap="square" rtlCol="0">
            <a:spAutoFit/>
          </a:bodyPr>
          <a:lstStyle/>
          <a:p>
            <a:r>
              <a:rPr lang="en-US" dirty="0"/>
              <a:t>(c) Contrast stretched image</a:t>
            </a:r>
            <a:endParaRPr lang="en-IN" dirty="0"/>
          </a:p>
        </p:txBody>
      </p:sp>
    </p:spTree>
    <p:extLst>
      <p:ext uri="{BB962C8B-B14F-4D97-AF65-F5344CB8AC3E}">
        <p14:creationId xmlns:p14="http://schemas.microsoft.com/office/powerpoint/2010/main" val="4093105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20932" y="1225118"/>
            <a:ext cx="6391922" cy="461665"/>
          </a:xfrm>
          <a:prstGeom prst="rect">
            <a:avLst/>
          </a:prstGeom>
          <a:noFill/>
        </p:spPr>
        <p:txBody>
          <a:bodyPr wrap="square" rtlCol="0">
            <a:spAutoFit/>
          </a:bodyPr>
          <a:lstStyle/>
          <a:p>
            <a:r>
              <a:rPr lang="en-US" sz="2400" dirty="0"/>
              <a:t>Intensity Transformation Functions: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61C643AA-069A-4791-B6E1-90CD91063504}"/>
              </a:ext>
            </a:extLst>
          </p:cNvPr>
          <p:cNvSpPr txBox="1"/>
          <p:nvPr/>
        </p:nvSpPr>
        <p:spPr>
          <a:xfrm>
            <a:off x="1127463" y="1793289"/>
            <a:ext cx="5353235" cy="646331"/>
          </a:xfrm>
          <a:prstGeom prst="rect">
            <a:avLst/>
          </a:prstGeom>
          <a:noFill/>
        </p:spPr>
        <p:txBody>
          <a:bodyPr wrap="square" rtlCol="0">
            <a:spAutoFit/>
          </a:bodyPr>
          <a:lstStyle/>
          <a:p>
            <a:r>
              <a:rPr lang="en-US" dirty="0"/>
              <a:t>Intensity –level slicing:</a:t>
            </a:r>
          </a:p>
          <a:p>
            <a:pPr marL="285750" indent="-285750">
              <a:buFont typeface="Arial" panose="020B0604020202020204" pitchFamily="34" charset="0"/>
              <a:buChar char="•"/>
            </a:pPr>
            <a:r>
              <a:rPr lang="en-US" dirty="0"/>
              <a:t>Highlights the particular region of interest (ROI) </a:t>
            </a:r>
            <a:endParaRPr lang="en-IN" dirty="0"/>
          </a:p>
        </p:txBody>
      </p:sp>
      <p:pic>
        <p:nvPicPr>
          <p:cNvPr id="6" name="Picture 5">
            <a:extLst>
              <a:ext uri="{FF2B5EF4-FFF2-40B4-BE49-F238E27FC236}">
                <a16:creationId xmlns:a16="http://schemas.microsoft.com/office/drawing/2014/main" id="{AB30F2F8-5558-4E5B-A202-F423FBBB045D}"/>
              </a:ext>
            </a:extLst>
          </p:cNvPr>
          <p:cNvPicPr>
            <a:picLocks noChangeAspect="1"/>
          </p:cNvPicPr>
          <p:nvPr/>
        </p:nvPicPr>
        <p:blipFill>
          <a:blip r:embed="rId4"/>
          <a:stretch>
            <a:fillRect/>
          </a:stretch>
        </p:blipFill>
        <p:spPr>
          <a:xfrm>
            <a:off x="838200" y="2428196"/>
            <a:ext cx="4725059" cy="2896004"/>
          </a:xfrm>
          <a:prstGeom prst="rect">
            <a:avLst/>
          </a:prstGeom>
        </p:spPr>
      </p:pic>
      <p:sp>
        <p:nvSpPr>
          <p:cNvPr id="12" name="TextBox 11">
            <a:extLst>
              <a:ext uri="{FF2B5EF4-FFF2-40B4-BE49-F238E27FC236}">
                <a16:creationId xmlns:a16="http://schemas.microsoft.com/office/drawing/2014/main" id="{CAF3C098-C6E8-47AD-8538-EE6D183DE62B}"/>
              </a:ext>
            </a:extLst>
          </p:cNvPr>
          <p:cNvSpPr txBox="1"/>
          <p:nvPr/>
        </p:nvSpPr>
        <p:spPr>
          <a:xfrm>
            <a:off x="1020932" y="4973260"/>
            <a:ext cx="2028138" cy="923330"/>
          </a:xfrm>
          <a:prstGeom prst="rect">
            <a:avLst/>
          </a:prstGeom>
          <a:noFill/>
        </p:spPr>
        <p:txBody>
          <a:bodyPr wrap="square" rtlCol="0">
            <a:spAutoFit/>
          </a:bodyPr>
          <a:lstStyle/>
          <a:p>
            <a:r>
              <a:rPr lang="en-US" dirty="0"/>
              <a:t>Highlights ROI and makes other all Zero</a:t>
            </a:r>
            <a:endParaRPr lang="en-IN" dirty="0"/>
          </a:p>
        </p:txBody>
      </p:sp>
      <p:sp>
        <p:nvSpPr>
          <p:cNvPr id="14" name="TextBox 13">
            <a:extLst>
              <a:ext uri="{FF2B5EF4-FFF2-40B4-BE49-F238E27FC236}">
                <a16:creationId xmlns:a16="http://schemas.microsoft.com/office/drawing/2014/main" id="{B2059E9F-8610-4915-8F94-9F284AF74186}"/>
              </a:ext>
            </a:extLst>
          </p:cNvPr>
          <p:cNvSpPr txBox="1"/>
          <p:nvPr/>
        </p:nvSpPr>
        <p:spPr>
          <a:xfrm>
            <a:off x="3186861" y="4964064"/>
            <a:ext cx="2559130" cy="646331"/>
          </a:xfrm>
          <a:prstGeom prst="rect">
            <a:avLst/>
          </a:prstGeom>
          <a:noFill/>
        </p:spPr>
        <p:txBody>
          <a:bodyPr wrap="square" rtlCol="0">
            <a:spAutoFit/>
          </a:bodyPr>
          <a:lstStyle/>
          <a:p>
            <a:r>
              <a:rPr lang="en-US" dirty="0"/>
              <a:t>Highlights ROI without changing others</a:t>
            </a:r>
            <a:endParaRPr lang="en-IN" dirty="0"/>
          </a:p>
        </p:txBody>
      </p:sp>
      <p:pic>
        <p:nvPicPr>
          <p:cNvPr id="15" name="Picture 14">
            <a:extLst>
              <a:ext uri="{FF2B5EF4-FFF2-40B4-BE49-F238E27FC236}">
                <a16:creationId xmlns:a16="http://schemas.microsoft.com/office/drawing/2014/main" id="{7BBCF4BE-1034-4477-AA25-6604C0E06738}"/>
              </a:ext>
            </a:extLst>
          </p:cNvPr>
          <p:cNvPicPr>
            <a:picLocks noChangeAspect="1"/>
          </p:cNvPicPr>
          <p:nvPr/>
        </p:nvPicPr>
        <p:blipFill>
          <a:blip r:embed="rId5"/>
          <a:stretch>
            <a:fillRect/>
          </a:stretch>
        </p:blipFill>
        <p:spPr>
          <a:xfrm>
            <a:off x="5595892" y="2667473"/>
            <a:ext cx="6296025" cy="2371725"/>
          </a:xfrm>
          <a:prstGeom prst="rect">
            <a:avLst/>
          </a:prstGeom>
        </p:spPr>
      </p:pic>
    </p:spTree>
    <p:extLst>
      <p:ext uri="{BB962C8B-B14F-4D97-AF65-F5344CB8AC3E}">
        <p14:creationId xmlns:p14="http://schemas.microsoft.com/office/powerpoint/2010/main" val="1140988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20931" y="1003629"/>
            <a:ext cx="6391922" cy="461665"/>
          </a:xfrm>
          <a:prstGeom prst="rect">
            <a:avLst/>
          </a:prstGeom>
          <a:noFill/>
        </p:spPr>
        <p:txBody>
          <a:bodyPr wrap="square" rtlCol="0">
            <a:spAutoFit/>
          </a:bodyPr>
          <a:lstStyle/>
          <a:p>
            <a:r>
              <a:rPr lang="en-US" sz="2400" dirty="0"/>
              <a:t>Intensity Transformation Functions: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025DEA40-CA4C-4A17-BEEF-47E61137D6ED}"/>
              </a:ext>
            </a:extLst>
          </p:cNvPr>
          <p:cNvSpPr txBox="1"/>
          <p:nvPr/>
        </p:nvSpPr>
        <p:spPr>
          <a:xfrm>
            <a:off x="973080" y="1465294"/>
            <a:ext cx="6045693" cy="2031325"/>
          </a:xfrm>
          <a:prstGeom prst="rect">
            <a:avLst/>
          </a:prstGeom>
          <a:noFill/>
        </p:spPr>
        <p:txBody>
          <a:bodyPr wrap="square" rtlCol="0">
            <a:spAutoFit/>
          </a:bodyPr>
          <a:lstStyle/>
          <a:p>
            <a:r>
              <a:rPr lang="en-US" dirty="0"/>
              <a:t>Bit Plane slicing:</a:t>
            </a:r>
          </a:p>
          <a:p>
            <a:endParaRPr lang="en-US" dirty="0"/>
          </a:p>
          <a:p>
            <a:pPr marL="285750" indent="-285750">
              <a:buFont typeface="Arial" panose="020B0604020202020204" pitchFamily="34" charset="0"/>
              <a:buChar char="•"/>
            </a:pPr>
            <a:r>
              <a:rPr lang="en-US" dirty="0"/>
              <a:t>Highlight the contribution made by the pixel towards the appearance of an image, and decide the number of bits necessary for quantization.</a:t>
            </a:r>
          </a:p>
          <a:p>
            <a:pPr marL="285750" indent="-285750">
              <a:buFont typeface="Arial" panose="020B0604020202020204" pitchFamily="34" charset="0"/>
              <a:buChar char="•"/>
            </a:pPr>
            <a:r>
              <a:rPr lang="en-US" dirty="0"/>
              <a:t>Used in Compression</a:t>
            </a:r>
          </a:p>
          <a:p>
            <a:pPr marL="285750" indent="-285750">
              <a:buFont typeface="Arial" panose="020B0604020202020204" pitchFamily="34" charset="0"/>
              <a:buChar char="•"/>
            </a:pPr>
            <a:endParaRPr lang="en-IN" dirty="0"/>
          </a:p>
        </p:txBody>
      </p:sp>
      <p:pic>
        <p:nvPicPr>
          <p:cNvPr id="10" name="Picture 2">
            <a:extLst>
              <a:ext uri="{FF2B5EF4-FFF2-40B4-BE49-F238E27FC236}">
                <a16:creationId xmlns:a16="http://schemas.microsoft.com/office/drawing/2014/main" id="{8591F618-27EC-434F-9549-99CEE2A830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2551" y="1219889"/>
            <a:ext cx="4520348" cy="2028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8F27C2EC-1A4F-48A0-BBB5-51A1600934C6}"/>
              </a:ext>
            </a:extLst>
          </p:cNvPr>
          <p:cNvPicPr>
            <a:picLocks noChangeAspect="1"/>
          </p:cNvPicPr>
          <p:nvPr/>
        </p:nvPicPr>
        <p:blipFill>
          <a:blip r:embed="rId5"/>
          <a:stretch>
            <a:fillRect/>
          </a:stretch>
        </p:blipFill>
        <p:spPr>
          <a:xfrm>
            <a:off x="515275" y="3248342"/>
            <a:ext cx="8001000" cy="3495675"/>
          </a:xfrm>
          <a:prstGeom prst="rect">
            <a:avLst/>
          </a:prstGeom>
        </p:spPr>
      </p:pic>
      <p:sp>
        <p:nvSpPr>
          <p:cNvPr id="11" name="TextBox 10">
            <a:extLst>
              <a:ext uri="{FF2B5EF4-FFF2-40B4-BE49-F238E27FC236}">
                <a16:creationId xmlns:a16="http://schemas.microsoft.com/office/drawing/2014/main" id="{2CFFDA9A-F332-4C3A-9301-73C3100366B8}"/>
              </a:ext>
            </a:extLst>
          </p:cNvPr>
          <p:cNvSpPr txBox="1"/>
          <p:nvPr/>
        </p:nvSpPr>
        <p:spPr>
          <a:xfrm>
            <a:off x="9028589" y="3429000"/>
            <a:ext cx="2894121" cy="646331"/>
          </a:xfrm>
          <a:prstGeom prst="rect">
            <a:avLst/>
          </a:prstGeom>
          <a:noFill/>
        </p:spPr>
        <p:txBody>
          <a:bodyPr wrap="square" rtlCol="0">
            <a:spAutoFit/>
          </a:bodyPr>
          <a:lstStyle/>
          <a:p>
            <a:pPr marL="285750" indent="-285750">
              <a:buFont typeface="Arial" panose="020B0604020202020204" pitchFamily="34" charset="0"/>
              <a:buChar char="•"/>
            </a:pPr>
            <a:r>
              <a:rPr lang="en-US" dirty="0"/>
              <a:t>Higher order bits contain more information</a:t>
            </a:r>
            <a:endParaRPr lang="en-IN" dirty="0"/>
          </a:p>
        </p:txBody>
      </p:sp>
    </p:spTree>
    <p:extLst>
      <p:ext uri="{BB962C8B-B14F-4D97-AF65-F5344CB8AC3E}">
        <p14:creationId xmlns:p14="http://schemas.microsoft.com/office/powerpoint/2010/main" val="13675299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20932" y="1225118"/>
            <a:ext cx="6391922" cy="461665"/>
          </a:xfrm>
          <a:prstGeom prst="rect">
            <a:avLst/>
          </a:prstGeom>
          <a:noFill/>
        </p:spPr>
        <p:txBody>
          <a:bodyPr wrap="square" rtlCol="0">
            <a:spAutoFit/>
          </a:bodyPr>
          <a:lstStyle/>
          <a:p>
            <a:r>
              <a:rPr lang="en-US" sz="2400" dirty="0"/>
              <a:t>Intensity Transformation Functions: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5076BC9-7511-4D2B-8811-4B7B05208232}"/>
                  </a:ext>
                </a:extLst>
              </p:cNvPr>
              <p:cNvSpPr txBox="1"/>
              <p:nvPr/>
            </p:nvSpPr>
            <p:spPr>
              <a:xfrm>
                <a:off x="1109709" y="1784412"/>
                <a:ext cx="7679184" cy="1482265"/>
              </a:xfrm>
              <a:prstGeom prst="rect">
                <a:avLst/>
              </a:prstGeom>
              <a:noFill/>
            </p:spPr>
            <p:txBody>
              <a:bodyPr wrap="square" rtlCol="0">
                <a:spAutoFit/>
              </a:bodyPr>
              <a:lstStyle/>
              <a:p>
                <a:r>
                  <a:rPr lang="en-US" dirty="0"/>
                  <a:t>Reconstruction form bit planes: </a:t>
                </a:r>
              </a:p>
              <a:p>
                <a:endParaRPr lang="en-US" dirty="0"/>
              </a:p>
              <a:p>
                <a:pPr marL="285750" indent="-285750">
                  <a:buFont typeface="Arial" panose="020B0604020202020204" pitchFamily="34" charset="0"/>
                  <a:buChar char="•"/>
                </a:pPr>
                <a:r>
                  <a:rPr lang="en-US" dirty="0"/>
                  <a:t>Multiply the pixel of the each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𝑡h</m:t>
                        </m:r>
                      </m:sup>
                    </m:sSup>
                  </m:oMath>
                </a14:m>
                <a:r>
                  <a:rPr lang="en-IN" dirty="0"/>
                  <a:t> plane considered for reconstruction by a constant </a:t>
                </a:r>
                <a14:m>
                  <m:oMath xmlns:m="http://schemas.openxmlformats.org/officeDocument/2006/math">
                    <m:sSup>
                      <m:sSupPr>
                        <m:ctrlPr>
                          <a:rPr lang="en-IN"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r>
                          <a:rPr lang="en-US" b="0" i="1" smtClean="0">
                            <a:latin typeface="Cambria Math" panose="02040503050406030204" pitchFamily="18" charset="0"/>
                          </a:rPr>
                          <m:t>−1</m:t>
                        </m:r>
                      </m:sup>
                    </m:sSup>
                  </m:oMath>
                </a14:m>
                <a:r>
                  <a:rPr lang="en-IN" dirty="0"/>
                  <a:t> and add all planes to generate </a:t>
                </a:r>
                <a:r>
                  <a:rPr lang="en-IN" dirty="0" err="1"/>
                  <a:t>gray</a:t>
                </a:r>
                <a:r>
                  <a:rPr lang="en-IN" dirty="0"/>
                  <a:t> scale image.</a:t>
                </a:r>
              </a:p>
              <a:p>
                <a:pPr marL="285750" indent="-285750">
                  <a:buFont typeface="Arial" panose="020B0604020202020204" pitchFamily="34" charset="0"/>
                  <a:buChar char="•"/>
                </a:pPr>
                <a:endParaRPr lang="en-IN" dirty="0"/>
              </a:p>
            </p:txBody>
          </p:sp>
        </mc:Choice>
        <mc:Fallback xmlns="">
          <p:sp>
            <p:nvSpPr>
              <p:cNvPr id="3" name="TextBox 2">
                <a:extLst>
                  <a:ext uri="{FF2B5EF4-FFF2-40B4-BE49-F238E27FC236}">
                    <a16:creationId xmlns:a16="http://schemas.microsoft.com/office/drawing/2014/main" id="{E5076BC9-7511-4D2B-8811-4B7B05208232}"/>
                  </a:ext>
                </a:extLst>
              </p:cNvPr>
              <p:cNvSpPr txBox="1">
                <a:spLocks noRot="1" noChangeAspect="1" noMove="1" noResize="1" noEditPoints="1" noAdjustHandles="1" noChangeArrowheads="1" noChangeShapeType="1" noTextEdit="1"/>
              </p:cNvSpPr>
              <p:nvPr/>
            </p:nvSpPr>
            <p:spPr>
              <a:xfrm>
                <a:off x="1109709" y="1784412"/>
                <a:ext cx="7679184" cy="1482265"/>
              </a:xfrm>
              <a:prstGeom prst="rect">
                <a:avLst/>
              </a:prstGeom>
              <a:blipFill>
                <a:blip r:embed="rId4"/>
                <a:stretch>
                  <a:fillRect l="-635" t="-2469"/>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825B4F89-B957-4E0E-B084-4B4919B0FE4A}"/>
              </a:ext>
            </a:extLst>
          </p:cNvPr>
          <p:cNvPicPr>
            <a:picLocks noChangeAspect="1"/>
          </p:cNvPicPr>
          <p:nvPr/>
        </p:nvPicPr>
        <p:blipFill>
          <a:blip r:embed="rId5"/>
          <a:stretch>
            <a:fillRect/>
          </a:stretch>
        </p:blipFill>
        <p:spPr>
          <a:xfrm>
            <a:off x="1020932" y="3514678"/>
            <a:ext cx="8515350" cy="1266825"/>
          </a:xfrm>
          <a:prstGeom prst="rect">
            <a:avLst/>
          </a:prstGeom>
        </p:spPr>
      </p:pic>
      <p:sp>
        <p:nvSpPr>
          <p:cNvPr id="6" name="TextBox 5">
            <a:extLst>
              <a:ext uri="{FF2B5EF4-FFF2-40B4-BE49-F238E27FC236}">
                <a16:creationId xmlns:a16="http://schemas.microsoft.com/office/drawing/2014/main" id="{40077F9E-5DF0-4B10-A03C-39C98EB0A854}"/>
              </a:ext>
            </a:extLst>
          </p:cNvPr>
          <p:cNvSpPr txBox="1"/>
          <p:nvPr/>
        </p:nvSpPr>
        <p:spPr>
          <a:xfrm>
            <a:off x="1109709" y="4725240"/>
            <a:ext cx="2379215" cy="646331"/>
          </a:xfrm>
          <a:prstGeom prst="rect">
            <a:avLst/>
          </a:prstGeom>
          <a:noFill/>
        </p:spPr>
        <p:txBody>
          <a:bodyPr wrap="square" rtlCol="0">
            <a:spAutoFit/>
          </a:bodyPr>
          <a:lstStyle/>
          <a:p>
            <a:r>
              <a:rPr lang="en-US" dirty="0"/>
              <a:t>Used bit plane 8 and 7 </a:t>
            </a:r>
          </a:p>
          <a:p>
            <a:r>
              <a:rPr lang="en-US" dirty="0"/>
              <a:t>(more flat )</a:t>
            </a:r>
            <a:endParaRPr lang="en-IN" dirty="0"/>
          </a:p>
        </p:txBody>
      </p:sp>
      <p:sp>
        <p:nvSpPr>
          <p:cNvPr id="10" name="TextBox 9">
            <a:extLst>
              <a:ext uri="{FF2B5EF4-FFF2-40B4-BE49-F238E27FC236}">
                <a16:creationId xmlns:a16="http://schemas.microsoft.com/office/drawing/2014/main" id="{6C171F9B-5D5F-4FB7-81D6-69380BACCE8B}"/>
              </a:ext>
            </a:extLst>
          </p:cNvPr>
          <p:cNvSpPr txBox="1"/>
          <p:nvPr/>
        </p:nvSpPr>
        <p:spPr>
          <a:xfrm>
            <a:off x="3648722" y="4691548"/>
            <a:ext cx="3036348" cy="923330"/>
          </a:xfrm>
          <a:prstGeom prst="rect">
            <a:avLst/>
          </a:prstGeom>
          <a:noFill/>
        </p:spPr>
        <p:txBody>
          <a:bodyPr wrap="square" rtlCol="0">
            <a:spAutoFit/>
          </a:bodyPr>
          <a:lstStyle/>
          <a:p>
            <a:r>
              <a:rPr lang="en-US" dirty="0"/>
              <a:t>Used bit plane 8 , 7 and 6</a:t>
            </a:r>
          </a:p>
          <a:p>
            <a:r>
              <a:rPr lang="en-US" dirty="0"/>
              <a:t>(false contours at the background) </a:t>
            </a:r>
            <a:endParaRPr lang="en-IN" dirty="0"/>
          </a:p>
        </p:txBody>
      </p:sp>
      <p:sp>
        <p:nvSpPr>
          <p:cNvPr id="11" name="TextBox 10">
            <a:extLst>
              <a:ext uri="{FF2B5EF4-FFF2-40B4-BE49-F238E27FC236}">
                <a16:creationId xmlns:a16="http://schemas.microsoft.com/office/drawing/2014/main" id="{86A1ABDC-F1B5-485D-B519-7BDD7AE11BCE}"/>
              </a:ext>
            </a:extLst>
          </p:cNvPr>
          <p:cNvSpPr txBox="1"/>
          <p:nvPr/>
        </p:nvSpPr>
        <p:spPr>
          <a:xfrm>
            <a:off x="6832107" y="4691548"/>
            <a:ext cx="2851212" cy="369332"/>
          </a:xfrm>
          <a:prstGeom prst="rect">
            <a:avLst/>
          </a:prstGeom>
          <a:noFill/>
        </p:spPr>
        <p:txBody>
          <a:bodyPr wrap="square" rtlCol="0">
            <a:spAutoFit/>
          </a:bodyPr>
          <a:lstStyle/>
          <a:p>
            <a:r>
              <a:rPr lang="en-US" dirty="0"/>
              <a:t>Used bit plane 8, 7, 6 and 5 </a:t>
            </a:r>
            <a:endParaRPr lang="en-IN" dirty="0"/>
          </a:p>
        </p:txBody>
      </p:sp>
    </p:spTree>
    <p:extLst>
      <p:ext uri="{BB962C8B-B14F-4D97-AF65-F5344CB8AC3E}">
        <p14:creationId xmlns:p14="http://schemas.microsoft.com/office/powerpoint/2010/main" val="20176839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DF72414-1AF3-445C-B0DA-A3B135F1D444}"/>
                  </a:ext>
                </a:extLst>
              </p:cNvPr>
              <p:cNvSpPr txBox="1"/>
              <p:nvPr/>
            </p:nvSpPr>
            <p:spPr>
              <a:xfrm>
                <a:off x="603681" y="1091954"/>
                <a:ext cx="9561251" cy="4679807"/>
              </a:xfrm>
              <a:prstGeom prst="rect">
                <a:avLst/>
              </a:prstGeom>
              <a:noFill/>
            </p:spPr>
            <p:txBody>
              <a:bodyPr wrap="square" rtlCol="0">
                <a:spAutoFit/>
              </a:bodyPr>
              <a:lstStyle/>
              <a:p>
                <a:r>
                  <a:rPr lang="en-US" sz="2400" b="1" dirty="0"/>
                  <a:t>Histogram Processing:</a:t>
                </a:r>
              </a:p>
              <a:p>
                <a:endParaRPr lang="en-US" sz="2400" dirty="0"/>
              </a:p>
              <a:p>
                <a:pPr marL="342900" indent="-342900">
                  <a:lnSpc>
                    <a:spcPct val="200000"/>
                  </a:lnSpc>
                  <a:buFont typeface="Arial" panose="020B0604020202020204" pitchFamily="34" charset="0"/>
                  <a:buChar char="•"/>
                </a:pPr>
                <a:r>
                  <a:rPr lang="en-US" sz="2400" dirty="0"/>
                  <a:t>Is a discrete function </a:t>
                </a:r>
                <a14:m>
                  <m:oMath xmlns:m="http://schemas.openxmlformats.org/officeDocument/2006/math">
                    <m:r>
                      <a:rPr lang="en-US" sz="2400" b="0" i="1" smtClean="0">
                        <a:latin typeface="Cambria Math" panose="02040503050406030204" pitchFamily="18" charset="0"/>
                      </a:rPr>
                      <m:t>h</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a:rPr lang="en-US" sz="240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𝑘</m:t>
                        </m:r>
                      </m:sub>
                    </m:sSub>
                  </m:oMath>
                </a14:m>
                <a:r>
                  <a:rPr lang="en-IN" sz="2400" dirty="0"/>
                  <a:t>, where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𝑘</m:t>
                        </m:r>
                      </m:sub>
                    </m:sSub>
                  </m:oMath>
                </a14:m>
                <a:r>
                  <a:rPr lang="en-IN" sz="2400" dirty="0"/>
                  <a:t> is the </a:t>
                </a:r>
                <a14:m>
                  <m:oMath xmlns:m="http://schemas.openxmlformats.org/officeDocument/2006/math">
                    <m:sSup>
                      <m:sSupPr>
                        <m:ctrlPr>
                          <a:rPr lang="en-IN" sz="240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𝑡h</m:t>
                        </m:r>
                      </m:sup>
                    </m:sSup>
                  </m:oMath>
                </a14:m>
                <a:r>
                  <a:rPr lang="en-IN" sz="2400" dirty="0"/>
                  <a:t> intensity value and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𝑘</m:t>
                        </m:r>
                      </m:sub>
                    </m:sSub>
                  </m:oMath>
                </a14:m>
                <a:r>
                  <a:rPr lang="en-IN" sz="2400" dirty="0"/>
                  <a:t> is the number of pixels in the image with intensity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𝑘</m:t>
                        </m:r>
                      </m:sub>
                    </m:sSub>
                  </m:oMath>
                </a14:m>
                <a:r>
                  <a:rPr lang="en-IN" sz="2400" dirty="0"/>
                  <a:t>.</a:t>
                </a:r>
              </a:p>
              <a:p>
                <a:pPr marL="800100" lvl="1" indent="-342900">
                  <a:lnSpc>
                    <a:spcPct val="200000"/>
                  </a:lnSpc>
                  <a:buFont typeface="Arial" panose="020B0604020202020204" pitchFamily="34" charset="0"/>
                  <a:buChar char="•"/>
                </a:pPr>
                <a:r>
                  <a:rPr lang="en-IN" sz="2400" dirty="0"/>
                  <a:t>Always normalized by the image size </a:t>
                </a:r>
                <a:r>
                  <a:rPr lang="en-IN" sz="2400" i="1" dirty="0"/>
                  <a:t>MN</a:t>
                </a:r>
              </a:p>
              <a:p>
                <a:pPr marL="800100" lvl="1" indent="-342900">
                  <a:lnSpc>
                    <a:spcPct val="200000"/>
                  </a:lnSpc>
                  <a:buFont typeface="Arial" panose="020B0604020202020204" pitchFamily="34" charset="0"/>
                  <a:buChar char="•"/>
                </a:pPr>
                <a:r>
                  <a:rPr lang="en-IN" sz="2400" dirty="0"/>
                  <a:t>Normalized histogram, </a:t>
                </a:r>
                <a14:m>
                  <m:oMath xmlns:m="http://schemas.openxmlformats.org/officeDocument/2006/math">
                    <m:r>
                      <m:rPr>
                        <m:sty m:val="p"/>
                      </m:rPr>
                      <a:rPr lang="en-US" sz="2400" i="1">
                        <a:latin typeface="Cambria Math" panose="02040503050406030204" pitchFamily="18" charset="0"/>
                      </a:rPr>
                      <m:t>p</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a:rPr lang="en-US" sz="2400" i="1" smtClean="0">
                        <a:latin typeface="Cambria Math" panose="02040503050406030204" pitchFamily="18" charset="0"/>
                      </a:rPr>
                      <m:t>=</m:t>
                    </m:r>
                    <m:f>
                      <m:fPr>
                        <m:ctrlPr>
                          <a:rPr lang="en-IN" sz="2400" i="1" dirty="0" smtClean="0">
                            <a:latin typeface="Cambria Math" panose="02040503050406030204" pitchFamily="18" charset="0"/>
                          </a:rPr>
                        </m:ctrlPr>
                      </m:fPr>
                      <m:num>
                        <m:sSub>
                          <m:sSubPr>
                            <m:ctrlPr>
                              <a:rPr lang="en-IN" sz="2400" i="1" dirty="0" smtClean="0">
                                <a:latin typeface="Cambria Math" panose="02040503050406030204" pitchFamily="18" charset="0"/>
                              </a:rPr>
                            </m:ctrlPr>
                          </m:sSubPr>
                          <m:e>
                            <m:r>
                              <a:rPr lang="en-US" sz="2400" b="0" i="1" dirty="0" smtClean="0">
                                <a:latin typeface="Cambria Math" panose="02040503050406030204" pitchFamily="18" charset="0"/>
                              </a:rPr>
                              <m:t>𝑛</m:t>
                            </m:r>
                          </m:e>
                          <m:sub>
                            <m:r>
                              <a:rPr lang="en-US" sz="2400" b="0" i="1" dirty="0" smtClean="0">
                                <a:latin typeface="Cambria Math" panose="02040503050406030204" pitchFamily="18" charset="0"/>
                              </a:rPr>
                              <m:t>𝑘</m:t>
                            </m:r>
                          </m:sub>
                        </m:sSub>
                      </m:num>
                      <m:den>
                        <m:r>
                          <a:rPr lang="en-US" sz="2400" b="0" i="1" dirty="0" smtClean="0">
                            <a:latin typeface="Cambria Math" panose="02040503050406030204" pitchFamily="18" charset="0"/>
                          </a:rPr>
                          <m:t>𝑀𝑁</m:t>
                        </m:r>
                      </m:den>
                    </m:f>
                  </m:oMath>
                </a14:m>
                <a:r>
                  <a:rPr lang="en-IN" sz="2400" dirty="0"/>
                  <a:t>  for        </a:t>
                </a:r>
                <a:r>
                  <a:rPr lang="en-IN" sz="2400" i="1" dirty="0"/>
                  <a:t>k=0, 1, 2, 3, 4 ………. L-1</a:t>
                </a:r>
              </a:p>
              <a:p>
                <a:pPr marL="800100" lvl="1" indent="-342900">
                  <a:lnSpc>
                    <a:spcPct val="200000"/>
                  </a:lnSpc>
                  <a:buFont typeface="Arial" panose="020B0604020202020204" pitchFamily="34" charset="0"/>
                  <a:buChar char="•"/>
                </a:pPr>
                <a:r>
                  <a:rPr lang="en-IN" sz="2400" dirty="0"/>
                  <a:t>The sum of all components of a normalized histogram is equal to 1</a:t>
                </a:r>
              </a:p>
            </p:txBody>
          </p:sp>
        </mc:Choice>
        <mc:Fallback xmlns="">
          <p:sp>
            <p:nvSpPr>
              <p:cNvPr id="9" name="TextBox 8">
                <a:extLst>
                  <a:ext uri="{FF2B5EF4-FFF2-40B4-BE49-F238E27FC236}">
                    <a16:creationId xmlns:a16="http://schemas.microsoft.com/office/drawing/2014/main" id="{0DF72414-1AF3-445C-B0DA-A3B135F1D444}"/>
                  </a:ext>
                </a:extLst>
              </p:cNvPr>
              <p:cNvSpPr txBox="1">
                <a:spLocks noRot="1" noChangeAspect="1" noMove="1" noResize="1" noEditPoints="1" noAdjustHandles="1" noChangeArrowheads="1" noChangeShapeType="1" noTextEdit="1"/>
              </p:cNvSpPr>
              <p:nvPr/>
            </p:nvSpPr>
            <p:spPr>
              <a:xfrm>
                <a:off x="603681" y="1091954"/>
                <a:ext cx="9561251" cy="4679807"/>
              </a:xfrm>
              <a:prstGeom prst="rect">
                <a:avLst/>
              </a:prstGeom>
              <a:blipFill>
                <a:blip r:embed="rId3"/>
                <a:stretch>
                  <a:fillRect l="-957" t="-1042" r="-893" b="-1953"/>
                </a:stretch>
              </a:blipFill>
            </p:spPr>
            <p:txBody>
              <a:bodyPr/>
              <a:lstStyle/>
              <a:p>
                <a:r>
                  <a:rPr lang="en-IN">
                    <a:noFill/>
                  </a:rPr>
                  <a:t> </a:t>
                </a:r>
              </a:p>
            </p:txBody>
          </p:sp>
        </mc:Fallback>
      </mc:AlternateContent>
    </p:spTree>
    <p:extLst>
      <p:ext uri="{BB962C8B-B14F-4D97-AF65-F5344CB8AC3E}">
        <p14:creationId xmlns:p14="http://schemas.microsoft.com/office/powerpoint/2010/main" val="551026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20932" y="1225118"/>
            <a:ext cx="6391922" cy="461665"/>
          </a:xfrm>
          <a:prstGeom prst="rect">
            <a:avLst/>
          </a:prstGeom>
          <a:noFill/>
        </p:spPr>
        <p:txBody>
          <a:bodyPr wrap="square" rtlCol="0">
            <a:spAutoFit/>
          </a:bodyPr>
          <a:lstStyle/>
          <a:p>
            <a:r>
              <a:rPr lang="en-US" sz="2400" dirty="0"/>
              <a:t>Histogram Processing: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6" name="Picture 3">
            <a:extLst>
              <a:ext uri="{FF2B5EF4-FFF2-40B4-BE49-F238E27FC236}">
                <a16:creationId xmlns:a16="http://schemas.microsoft.com/office/drawing/2014/main" id="{BD0B56D8-C6B3-4A74-A9AE-471990828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50" y="1690688"/>
            <a:ext cx="28448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471874EF-890D-4AB1-9A6A-5E52BA2CE04C}"/>
              </a:ext>
            </a:extLst>
          </p:cNvPr>
          <p:cNvSpPr txBox="1"/>
          <p:nvPr/>
        </p:nvSpPr>
        <p:spPr>
          <a:xfrm>
            <a:off x="3964250" y="2038497"/>
            <a:ext cx="3773009" cy="369332"/>
          </a:xfrm>
          <a:prstGeom prst="rect">
            <a:avLst/>
          </a:prstGeom>
          <a:noFill/>
        </p:spPr>
        <p:txBody>
          <a:bodyPr wrap="square" rtlCol="0">
            <a:spAutoFit/>
          </a:bodyPr>
          <a:lstStyle/>
          <a:p>
            <a:r>
              <a:rPr lang="en-US" dirty="0"/>
              <a:t>Dark image, crowded near lower bins</a:t>
            </a:r>
            <a:endParaRPr lang="en-IN" dirty="0"/>
          </a:p>
        </p:txBody>
      </p:sp>
      <p:sp>
        <p:nvSpPr>
          <p:cNvPr id="10" name="TextBox 9">
            <a:extLst>
              <a:ext uri="{FF2B5EF4-FFF2-40B4-BE49-F238E27FC236}">
                <a16:creationId xmlns:a16="http://schemas.microsoft.com/office/drawing/2014/main" id="{5CE1C2AF-D77D-4CA3-9FF6-C6822CAA3FDA}"/>
              </a:ext>
            </a:extLst>
          </p:cNvPr>
          <p:cNvSpPr txBox="1"/>
          <p:nvPr/>
        </p:nvSpPr>
        <p:spPr>
          <a:xfrm>
            <a:off x="3991900" y="3347661"/>
            <a:ext cx="4180552" cy="369332"/>
          </a:xfrm>
          <a:prstGeom prst="rect">
            <a:avLst/>
          </a:prstGeom>
          <a:noFill/>
        </p:spPr>
        <p:txBody>
          <a:bodyPr wrap="square" rtlCol="0">
            <a:spAutoFit/>
          </a:bodyPr>
          <a:lstStyle/>
          <a:p>
            <a:r>
              <a:rPr lang="en-US" dirty="0"/>
              <a:t>Light image, crowded near higher bins</a:t>
            </a:r>
            <a:endParaRPr lang="en-IN" dirty="0"/>
          </a:p>
        </p:txBody>
      </p:sp>
      <p:sp>
        <p:nvSpPr>
          <p:cNvPr id="11" name="TextBox 10">
            <a:extLst>
              <a:ext uri="{FF2B5EF4-FFF2-40B4-BE49-F238E27FC236}">
                <a16:creationId xmlns:a16="http://schemas.microsoft.com/office/drawing/2014/main" id="{1CF47805-C1F4-4FB5-9843-A8316574436C}"/>
              </a:ext>
            </a:extLst>
          </p:cNvPr>
          <p:cNvSpPr txBox="1"/>
          <p:nvPr/>
        </p:nvSpPr>
        <p:spPr>
          <a:xfrm>
            <a:off x="4019550" y="4569192"/>
            <a:ext cx="5230982" cy="369332"/>
          </a:xfrm>
          <a:prstGeom prst="rect">
            <a:avLst/>
          </a:prstGeom>
          <a:noFill/>
        </p:spPr>
        <p:txBody>
          <a:bodyPr wrap="square" rtlCol="0">
            <a:spAutoFit/>
          </a:bodyPr>
          <a:lstStyle/>
          <a:p>
            <a:r>
              <a:rPr lang="en-US" dirty="0"/>
              <a:t>Low contrast image (dull), crowded at narrow range</a:t>
            </a:r>
            <a:endParaRPr lang="en-IN" dirty="0"/>
          </a:p>
        </p:txBody>
      </p:sp>
      <p:sp>
        <p:nvSpPr>
          <p:cNvPr id="13" name="TextBox 12">
            <a:extLst>
              <a:ext uri="{FF2B5EF4-FFF2-40B4-BE49-F238E27FC236}">
                <a16:creationId xmlns:a16="http://schemas.microsoft.com/office/drawing/2014/main" id="{B1B73751-ABC5-49CB-88E4-34CD2EE8405D}"/>
              </a:ext>
            </a:extLst>
          </p:cNvPr>
          <p:cNvSpPr txBox="1"/>
          <p:nvPr/>
        </p:nvSpPr>
        <p:spPr>
          <a:xfrm>
            <a:off x="3991900" y="5790723"/>
            <a:ext cx="5054446" cy="369332"/>
          </a:xfrm>
          <a:prstGeom prst="rect">
            <a:avLst/>
          </a:prstGeom>
          <a:noFill/>
        </p:spPr>
        <p:txBody>
          <a:bodyPr wrap="square" rtlCol="0">
            <a:spAutoFit/>
          </a:bodyPr>
          <a:lstStyle/>
          <a:p>
            <a:r>
              <a:rPr lang="en-US" dirty="0"/>
              <a:t>High contrast image, spread across the entire range</a:t>
            </a:r>
            <a:endParaRPr lang="en-IN" dirty="0"/>
          </a:p>
        </p:txBody>
      </p:sp>
      <p:sp>
        <p:nvSpPr>
          <p:cNvPr id="7" name="Rectangle 6">
            <a:extLst>
              <a:ext uri="{FF2B5EF4-FFF2-40B4-BE49-F238E27FC236}">
                <a16:creationId xmlns:a16="http://schemas.microsoft.com/office/drawing/2014/main" id="{264ECEE8-A8B5-4619-9EBD-27F23791C238}"/>
              </a:ext>
            </a:extLst>
          </p:cNvPr>
          <p:cNvSpPr/>
          <p:nvPr/>
        </p:nvSpPr>
        <p:spPr>
          <a:xfrm>
            <a:off x="8046129" y="1340528"/>
            <a:ext cx="3991991" cy="2088472"/>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659EF887-9B47-4DEF-B207-89DEA6278EF2}"/>
              </a:ext>
            </a:extLst>
          </p:cNvPr>
          <p:cNvSpPr txBox="1"/>
          <p:nvPr/>
        </p:nvSpPr>
        <p:spPr>
          <a:xfrm>
            <a:off x="8238478" y="1526959"/>
            <a:ext cx="3580660" cy="1754326"/>
          </a:xfrm>
          <a:prstGeom prst="rect">
            <a:avLst/>
          </a:prstGeom>
          <a:noFill/>
        </p:spPr>
        <p:txBody>
          <a:bodyPr wrap="square" rtlCol="0">
            <a:spAutoFit/>
          </a:bodyPr>
          <a:lstStyle/>
          <a:p>
            <a:pPr algn="just"/>
            <a:r>
              <a:rPr lang="en-US" dirty="0"/>
              <a:t>Image whose pixel tend to occupy the entire range of possible intensity levels and tend to be distributed uniformly will have higher contrast and high dynamic range.</a:t>
            </a:r>
            <a:endParaRPr lang="en-IN" dirty="0"/>
          </a:p>
        </p:txBody>
      </p:sp>
    </p:spTree>
    <p:extLst>
      <p:ext uri="{BB962C8B-B14F-4D97-AF65-F5344CB8AC3E}">
        <p14:creationId xmlns:p14="http://schemas.microsoft.com/office/powerpoint/2010/main" val="21723663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20932" y="1225118"/>
            <a:ext cx="6391922" cy="461665"/>
          </a:xfrm>
          <a:prstGeom prst="rect">
            <a:avLst/>
          </a:prstGeom>
          <a:noFill/>
        </p:spPr>
        <p:txBody>
          <a:bodyPr wrap="square" rtlCol="0">
            <a:spAutoFit/>
          </a:bodyPr>
          <a:lstStyle/>
          <a:p>
            <a:r>
              <a:rPr lang="en-US" sz="2400" dirty="0"/>
              <a:t>Histogram Processing: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29E7D579-F1CC-4386-9C27-07EB1D4C1601}"/>
              </a:ext>
            </a:extLst>
          </p:cNvPr>
          <p:cNvSpPr txBox="1"/>
          <p:nvPr/>
        </p:nvSpPr>
        <p:spPr>
          <a:xfrm>
            <a:off x="733425" y="1828800"/>
            <a:ext cx="2581275" cy="646331"/>
          </a:xfrm>
          <a:prstGeom prst="rect">
            <a:avLst/>
          </a:prstGeom>
          <a:noFill/>
        </p:spPr>
        <p:txBody>
          <a:bodyPr wrap="square" rtlCol="0">
            <a:spAutoFit/>
          </a:bodyPr>
          <a:lstStyle/>
          <a:p>
            <a:r>
              <a:rPr lang="en-US" dirty="0"/>
              <a:t>Histogram Equalization: </a:t>
            </a:r>
          </a:p>
          <a:p>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64CFDD-17C1-4714-BA85-4E4243086860}"/>
                  </a:ext>
                </a:extLst>
              </p:cNvPr>
              <p:cNvSpPr txBox="1"/>
              <p:nvPr/>
            </p:nvSpPr>
            <p:spPr>
              <a:xfrm>
                <a:off x="838200" y="2475131"/>
                <a:ext cx="10363200" cy="286232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𝑠</m:t>
                    </m:r>
                    <m:r>
                      <a:rPr lang="en-IN"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IN" dirty="0"/>
                  <a:t>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−1</m:t>
                    </m:r>
                  </m:oMath>
                </a14:m>
                <a:endParaRPr lang="en-IN" dirty="0"/>
              </a:p>
              <a:p>
                <a:endParaRPr lang="en-IN" dirty="0"/>
              </a:p>
              <a:p>
                <a:pPr marL="342900" indent="-342900">
                  <a:buFont typeface="+mj-lt"/>
                  <a:buAutoNum type="arabicPeriod"/>
                </a:pP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IN" dirty="0"/>
                  <a:t>	is monotonically increasing </a:t>
                </a:r>
                <a:r>
                  <a:rPr lang="en-IN" dirty="0" err="1"/>
                  <a:t>i.e</a:t>
                </a:r>
                <a:r>
                  <a:rPr lang="en-IN" dirty="0"/>
                  <a:t> output pixel value is greater than input pixel and avoids artifacts in the processed image.</a:t>
                </a:r>
              </a:p>
              <a:p>
                <a:pPr marL="342900" indent="-342900">
                  <a:buFont typeface="+mj-lt"/>
                  <a:buAutoNum type="arabicPeriod"/>
                </a:pPr>
                <a:endParaRPr lang="en-IN" dirty="0"/>
              </a:p>
              <a:p>
                <a:pPr marL="342900" indent="-342900">
                  <a:buFont typeface="+mj-lt"/>
                  <a:buAutoNum type="arabicPeriod"/>
                </a:pPr>
                <a:endParaRPr lang="en-IN" dirty="0"/>
              </a:p>
              <a:p>
                <a:pPr marL="342900" indent="-342900">
                  <a:buFont typeface="+mj-lt"/>
                  <a:buAutoNum type="arabicPeriod"/>
                </a:pP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−1</m:t>
                    </m:r>
                  </m:oMath>
                </a14:m>
                <a:r>
                  <a:rPr lang="en-IN" dirty="0"/>
                  <a:t>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−1</m:t>
                    </m:r>
                  </m:oMath>
                </a14:m>
                <a:r>
                  <a:rPr lang="en-IN" dirty="0"/>
                  <a:t>       ensures the range of input and output image is same.</a:t>
                </a:r>
              </a:p>
              <a:p>
                <a:pPr marL="342900" indent="-342900">
                  <a:buFont typeface="+mj-lt"/>
                  <a:buAutoNum type="arabicPeriod"/>
                </a:pPr>
                <a:endParaRPr lang="en-IN" dirty="0"/>
              </a:p>
              <a:p>
                <a:endParaRPr lang="en-IN" dirty="0"/>
              </a:p>
              <a:p>
                <a:endParaRPr lang="en-IN" dirty="0"/>
              </a:p>
            </p:txBody>
          </p:sp>
        </mc:Choice>
        <mc:Fallback xmlns="">
          <p:sp>
            <p:nvSpPr>
              <p:cNvPr id="4" name="TextBox 3">
                <a:extLst>
                  <a:ext uri="{FF2B5EF4-FFF2-40B4-BE49-F238E27FC236}">
                    <a16:creationId xmlns:a16="http://schemas.microsoft.com/office/drawing/2014/main" id="{4464CFDD-17C1-4714-BA85-4E4243086860}"/>
                  </a:ext>
                </a:extLst>
              </p:cNvPr>
              <p:cNvSpPr txBox="1">
                <a:spLocks noRot="1" noChangeAspect="1" noMove="1" noResize="1" noEditPoints="1" noAdjustHandles="1" noChangeArrowheads="1" noChangeShapeType="1" noTextEdit="1"/>
              </p:cNvSpPr>
              <p:nvPr/>
            </p:nvSpPr>
            <p:spPr>
              <a:xfrm>
                <a:off x="838200" y="2475131"/>
                <a:ext cx="10363200" cy="2862322"/>
              </a:xfrm>
              <a:prstGeom prst="rect">
                <a:avLst/>
              </a:prstGeom>
              <a:blipFill>
                <a:blip r:embed="rId4"/>
                <a:stretch>
                  <a:fillRect l="-471"/>
                </a:stretch>
              </a:blipFill>
            </p:spPr>
            <p:txBody>
              <a:bodyPr/>
              <a:lstStyle/>
              <a:p>
                <a:r>
                  <a:rPr lang="en-IN">
                    <a:noFill/>
                  </a:rPr>
                  <a:t> </a:t>
                </a:r>
              </a:p>
            </p:txBody>
          </p:sp>
        </mc:Fallback>
      </mc:AlternateContent>
    </p:spTree>
    <p:extLst>
      <p:ext uri="{BB962C8B-B14F-4D97-AF65-F5344CB8AC3E}">
        <p14:creationId xmlns:p14="http://schemas.microsoft.com/office/powerpoint/2010/main" val="3999624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20932" y="1225118"/>
            <a:ext cx="6391922" cy="461665"/>
          </a:xfrm>
          <a:prstGeom prst="rect">
            <a:avLst/>
          </a:prstGeom>
          <a:noFill/>
        </p:spPr>
        <p:txBody>
          <a:bodyPr wrap="square" rtlCol="0">
            <a:spAutoFit/>
          </a:bodyPr>
          <a:lstStyle/>
          <a:p>
            <a:r>
              <a:rPr lang="en-US" sz="2400" dirty="0"/>
              <a:t>Histogram Processing: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6" name="Picture 4">
            <a:extLst>
              <a:ext uri="{FF2B5EF4-FFF2-40B4-BE49-F238E27FC236}">
                <a16:creationId xmlns:a16="http://schemas.microsoft.com/office/drawing/2014/main" id="{7CB4D8BF-E38A-43B6-B6D8-9BBF4A1C7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6149" y="1935163"/>
            <a:ext cx="5278803" cy="268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4B3F940E-E1A5-4D23-801B-BE8ADCAB3409}"/>
              </a:ext>
            </a:extLst>
          </p:cNvPr>
          <p:cNvSpPr txBox="1"/>
          <p:nvPr/>
        </p:nvSpPr>
        <p:spPr>
          <a:xfrm>
            <a:off x="2216149" y="4658455"/>
            <a:ext cx="2390775" cy="923330"/>
          </a:xfrm>
          <a:prstGeom prst="rect">
            <a:avLst/>
          </a:prstGeom>
          <a:noFill/>
        </p:spPr>
        <p:txBody>
          <a:bodyPr wrap="square" rtlCol="0">
            <a:spAutoFit/>
          </a:bodyPr>
          <a:lstStyle/>
          <a:p>
            <a:r>
              <a:rPr lang="en-US" dirty="0"/>
              <a:t>Many to one Mapping</a:t>
            </a:r>
          </a:p>
          <a:p>
            <a:pPr marL="285750" indent="-285750">
              <a:buFont typeface="Arial" panose="020B0604020202020204" pitchFamily="34" charset="0"/>
              <a:buChar char="•"/>
            </a:pPr>
            <a:r>
              <a:rPr lang="en-US" dirty="0"/>
              <a:t>Not possible to recover </a:t>
            </a:r>
            <a:r>
              <a:rPr lang="en-US" i="1" dirty="0"/>
              <a:t>r </a:t>
            </a:r>
            <a:r>
              <a:rPr lang="en-US" dirty="0"/>
              <a:t>from </a:t>
            </a:r>
            <a:r>
              <a:rPr lang="en-US" i="1" dirty="0"/>
              <a:t>s</a:t>
            </a:r>
            <a:endParaRPr lang="en-IN" i="1" dirty="0"/>
          </a:p>
        </p:txBody>
      </p:sp>
      <p:sp>
        <p:nvSpPr>
          <p:cNvPr id="4" name="Rectangle 3">
            <a:extLst>
              <a:ext uri="{FF2B5EF4-FFF2-40B4-BE49-F238E27FC236}">
                <a16:creationId xmlns:a16="http://schemas.microsoft.com/office/drawing/2014/main" id="{F24D5464-A7A4-4C4A-8BB7-0702B5C69988}"/>
              </a:ext>
            </a:extLst>
          </p:cNvPr>
          <p:cNvSpPr/>
          <p:nvPr/>
        </p:nvSpPr>
        <p:spPr>
          <a:xfrm>
            <a:off x="5334000" y="4687824"/>
            <a:ext cx="3743325" cy="646331"/>
          </a:xfrm>
          <a:prstGeom prst="rect">
            <a:avLst/>
          </a:prstGeom>
        </p:spPr>
        <p:txBody>
          <a:bodyPr wrap="square">
            <a:spAutoFit/>
          </a:bodyPr>
          <a:lstStyle/>
          <a:p>
            <a:r>
              <a:rPr lang="en-US" dirty="0"/>
              <a:t>One to one Mapping</a:t>
            </a:r>
          </a:p>
          <a:p>
            <a:pPr marL="285750" indent="-285750">
              <a:buFont typeface="Arial" panose="020B0604020202020204" pitchFamily="34" charset="0"/>
              <a:buChar char="•"/>
            </a:pPr>
            <a:r>
              <a:rPr lang="en-US" dirty="0"/>
              <a:t>Possible to recover </a:t>
            </a:r>
            <a:r>
              <a:rPr lang="en-US" i="1" dirty="0"/>
              <a:t>r </a:t>
            </a:r>
            <a:r>
              <a:rPr lang="en-US" dirty="0"/>
              <a:t>from </a:t>
            </a:r>
            <a:r>
              <a:rPr lang="en-US" i="1" dirty="0"/>
              <a:t>s</a:t>
            </a:r>
            <a:endParaRPr lang="en-IN" i="1" dirty="0"/>
          </a:p>
        </p:txBody>
      </p:sp>
    </p:spTree>
    <p:extLst>
      <p:ext uri="{BB962C8B-B14F-4D97-AF65-F5344CB8AC3E}">
        <p14:creationId xmlns:p14="http://schemas.microsoft.com/office/powerpoint/2010/main" val="10436732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20932" y="1225118"/>
            <a:ext cx="6391922" cy="461665"/>
          </a:xfrm>
          <a:prstGeom prst="rect">
            <a:avLst/>
          </a:prstGeom>
          <a:noFill/>
        </p:spPr>
        <p:txBody>
          <a:bodyPr wrap="square" rtlCol="0">
            <a:spAutoFit/>
          </a:bodyPr>
          <a:lstStyle/>
          <a:p>
            <a:r>
              <a:rPr lang="en-US" sz="2400" dirty="0"/>
              <a:t>Histogram Processing: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1822CF-B32D-4E57-955E-6F4D493C2FFF}"/>
                  </a:ext>
                </a:extLst>
              </p:cNvPr>
              <p:cNvSpPr txBox="1"/>
              <p:nvPr/>
            </p:nvSpPr>
            <p:spPr>
              <a:xfrm>
                <a:off x="647700" y="1924050"/>
                <a:ext cx="10706100" cy="47327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Intensity levels in an image are random variables in the interval </a:t>
                </a:r>
                <a:r>
                  <a:rPr lang="en-US" i="1" dirty="0"/>
                  <a:t>[ 0, L-1]</a:t>
                </a:r>
              </a:p>
              <a:p>
                <a:pPr marL="285750" indent="-285750">
                  <a:lnSpc>
                    <a:spcPct val="150000"/>
                  </a:lnSpc>
                  <a:buFont typeface="Arial" panose="020B0604020202020204" pitchFamily="34" charset="0"/>
                  <a:buChar char="•"/>
                </a:pPr>
                <a:r>
                  <a:rPr lang="en-US" dirty="0"/>
                  <a:t>Probability Density Function (PDF)  is an appropriate descriptor for the same</a:t>
                </a:r>
              </a:p>
              <a:p>
                <a:pPr marL="742950" lvl="1" indent="-285750">
                  <a:lnSpc>
                    <a:spcPct val="150000"/>
                  </a:lnSpc>
                  <a:buFont typeface="Arial" panose="020B0604020202020204" pitchFamily="34" charset="0"/>
                  <a:buChar char="•"/>
                </a:pP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𝑟</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 </m:t>
                    </m:r>
                    <m:r>
                      <a:rPr lang="en-US" b="0" i="1" smtClean="0">
                        <a:latin typeface="Cambria Math" panose="02040503050406030204" pitchFamily="18" charset="0"/>
                      </a:rPr>
                      <m:t>𝑎𝑛𝑑</m:t>
                    </m:r>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𝑝</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oMath>
                </a14:m>
                <a:r>
                  <a:rPr lang="en-IN" dirty="0"/>
                  <a:t>  are PDF of </a:t>
                </a:r>
                <a14:m>
                  <m:oMath xmlns:m="http://schemas.openxmlformats.org/officeDocument/2006/math">
                    <m:r>
                      <a:rPr lang="en-US" b="0" i="1" smtClean="0">
                        <a:latin typeface="Cambria Math" panose="02040503050406030204" pitchFamily="18" charset="0"/>
                      </a:rPr>
                      <m:t>𝑟</m:t>
                    </m:r>
                  </m:oMath>
                </a14:m>
                <a:r>
                  <a:rPr lang="en-IN" dirty="0"/>
                  <a:t> and </a:t>
                </a:r>
                <a14:m>
                  <m:oMath xmlns:m="http://schemas.openxmlformats.org/officeDocument/2006/math">
                    <m:r>
                      <a:rPr lang="en-US" b="0" i="1" smtClean="0">
                        <a:latin typeface="Cambria Math" panose="02040503050406030204" pitchFamily="18" charset="0"/>
                      </a:rPr>
                      <m:t>𝑠</m:t>
                    </m:r>
                  </m:oMath>
                </a14:m>
                <a:endParaRPr lang="en-IN" i="1" dirty="0"/>
              </a:p>
              <a:p>
                <a:pPr marL="742950" lvl="1" indent="-285750">
                  <a:lnSpc>
                    <a:spcPct val="150000"/>
                  </a:lnSpc>
                  <a:buFont typeface="Arial" panose="020B0604020202020204" pitchFamily="34" charset="0"/>
                  <a:buChar char="•"/>
                </a:pPr>
                <a:r>
                  <a:rPr lang="en-IN" dirty="0"/>
                  <a:t>For continuous and differentiable T(</a:t>
                </a:r>
                <a14:m>
                  <m:oMath xmlns:m="http://schemas.openxmlformats.org/officeDocument/2006/math">
                    <m:r>
                      <a:rPr lang="en-US" b="0" i="1" smtClean="0">
                        <a:latin typeface="Cambria Math" panose="02040503050406030204" pitchFamily="18" charset="0"/>
                      </a:rPr>
                      <m:t>𝑟</m:t>
                    </m:r>
                  </m:oMath>
                </a14:m>
                <a:r>
                  <a:rPr lang="en-IN" dirty="0"/>
                  <a:t>) ,  if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𝑟</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 </m:t>
                    </m:r>
                  </m:oMath>
                </a14:m>
                <a:r>
                  <a:rPr lang="en-IN" dirty="0"/>
                  <a:t>and T(</a:t>
                </a:r>
                <a14:m>
                  <m:oMath xmlns:m="http://schemas.openxmlformats.org/officeDocument/2006/math">
                    <m:r>
                      <a:rPr lang="en-US" b="0" i="1" smtClean="0">
                        <a:latin typeface="Cambria Math" panose="02040503050406030204" pitchFamily="18" charset="0"/>
                      </a:rPr>
                      <m:t>𝑟</m:t>
                    </m:r>
                  </m:oMath>
                </a14:m>
                <a:r>
                  <a:rPr lang="en-IN" dirty="0"/>
                  <a:t>) are known, the PDF of transformed variable </a:t>
                </a:r>
                <a14:m>
                  <m:oMath xmlns:m="http://schemas.openxmlformats.org/officeDocument/2006/math">
                    <m:r>
                      <a:rPr lang="en-US" b="0" i="1" smtClean="0">
                        <a:latin typeface="Cambria Math" panose="02040503050406030204" pitchFamily="18" charset="0"/>
                      </a:rPr>
                      <m:t>𝑠</m:t>
                    </m:r>
                  </m:oMath>
                </a14:m>
                <a:r>
                  <a:rPr lang="en-IN" dirty="0"/>
                  <a:t> is given by,</a:t>
                </a:r>
              </a:p>
              <a:p>
                <a:pPr lvl="1">
                  <a:lnSpc>
                    <a:spcPct val="150000"/>
                  </a:lnSpc>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IN"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𝑟</m:t>
                          </m:r>
                        </m:sub>
                      </m:sSub>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𝑑𝑟</m:t>
                              </m:r>
                            </m:num>
                            <m:den>
                              <m:r>
                                <a:rPr lang="en-US" b="0" i="1" smtClean="0">
                                  <a:latin typeface="Cambria Math" panose="02040503050406030204" pitchFamily="18" charset="0"/>
                                </a:rPr>
                                <m:t>𝑑𝑠</m:t>
                              </m:r>
                            </m:den>
                          </m:f>
                        </m:e>
                      </m:d>
                    </m:oMath>
                  </m:oMathPara>
                </a14:m>
                <a:endParaRPr lang="en-IN" dirty="0"/>
              </a:p>
              <a:p>
                <a:pPr marL="742950" lvl="1" indent="-285750">
                  <a:lnSpc>
                    <a:spcPct val="150000"/>
                  </a:lnSpc>
                  <a:buFont typeface="Arial" panose="020B0604020202020204" pitchFamily="34" charset="0"/>
                  <a:buChar char="•"/>
                </a:pPr>
                <a:r>
                  <a:rPr lang="en-IN" dirty="0"/>
                  <a:t>A transformation function of </a:t>
                </a:r>
                <a14:m>
                  <m:oMath xmlns:m="http://schemas.openxmlformats.org/officeDocument/2006/math">
                    <m:r>
                      <a:rPr lang="en-US" b="0" i="1" smtClean="0">
                        <a:latin typeface="Cambria Math" panose="02040503050406030204" pitchFamily="18" charset="0"/>
                      </a:rPr>
                      <m:t>𝑠</m:t>
                    </m:r>
                  </m:oMath>
                </a14:m>
                <a:r>
                  <a:rPr lang="en-IN" dirty="0"/>
                  <a:t> is given by,</a:t>
                </a:r>
              </a:p>
              <a:p>
                <a:pPr lvl="1" algn="ctr">
                  <a:lnSpc>
                    <a:spcPct val="150000"/>
                  </a:lnSpc>
                </a:pP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IN"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r>
                          <a:rPr lang="en-US" b="0" i="1" smtClean="0">
                            <a:latin typeface="Cambria Math" panose="02040503050406030204" pitchFamily="18" charset="0"/>
                          </a:rPr>
                          <m:t>−1</m:t>
                        </m:r>
                      </m:e>
                    </m:d>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𝑟</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𝑟</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𝑑𝑤</m:t>
                        </m:r>
                      </m:e>
                    </m:nary>
                  </m:oMath>
                </a14:m>
                <a:r>
                  <a:rPr lang="en-IN" dirty="0"/>
                  <a:t>  , </a:t>
                </a:r>
              </a:p>
              <a:p>
                <a:pPr lvl="1" algn="ctr">
                  <a:lnSpc>
                    <a:spcPct val="150000"/>
                  </a:lnSpc>
                </a:pP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oMath>
                </a14:m>
                <a:r>
                  <a:rPr lang="en-IN" i="1" dirty="0"/>
                  <a:t> </a:t>
                </a:r>
                <a:r>
                  <a:rPr lang="en-IN" dirty="0"/>
                  <a:t>dummy variable of integration</a:t>
                </a:r>
              </a:p>
              <a:p>
                <a:pPr marL="285750" indent="-285750">
                  <a:buFont typeface="Arial" panose="020B0604020202020204" pitchFamily="34" charset="0"/>
                  <a:buChar char="•"/>
                </a:pPr>
                <a:endParaRPr lang="en-IN" i="1" dirty="0"/>
              </a:p>
            </p:txBody>
          </p:sp>
        </mc:Choice>
        <mc:Fallback xmlns="">
          <p:sp>
            <p:nvSpPr>
              <p:cNvPr id="4" name="TextBox 3">
                <a:extLst>
                  <a:ext uri="{FF2B5EF4-FFF2-40B4-BE49-F238E27FC236}">
                    <a16:creationId xmlns:a16="http://schemas.microsoft.com/office/drawing/2014/main" id="{091822CF-B32D-4E57-955E-6F4D493C2FFF}"/>
                  </a:ext>
                </a:extLst>
              </p:cNvPr>
              <p:cNvSpPr txBox="1">
                <a:spLocks noRot="1" noChangeAspect="1" noMove="1" noResize="1" noEditPoints="1" noAdjustHandles="1" noChangeArrowheads="1" noChangeShapeType="1" noTextEdit="1"/>
              </p:cNvSpPr>
              <p:nvPr/>
            </p:nvSpPr>
            <p:spPr>
              <a:xfrm>
                <a:off x="647700" y="1924050"/>
                <a:ext cx="10706100" cy="4732706"/>
              </a:xfrm>
              <a:prstGeom prst="rect">
                <a:avLst/>
              </a:prstGeom>
              <a:blipFill>
                <a:blip r:embed="rId4"/>
                <a:stretch>
                  <a:fillRect l="-341" r="-285" b="-515"/>
                </a:stretch>
              </a:blipFill>
            </p:spPr>
            <p:txBody>
              <a:bodyPr/>
              <a:lstStyle/>
              <a:p>
                <a:r>
                  <a:rPr lang="en-IN">
                    <a:noFill/>
                  </a:rPr>
                  <a:t> </a:t>
                </a:r>
              </a:p>
            </p:txBody>
          </p:sp>
        </mc:Fallback>
      </mc:AlternateContent>
    </p:spTree>
    <p:extLst>
      <p:ext uri="{BB962C8B-B14F-4D97-AF65-F5344CB8AC3E}">
        <p14:creationId xmlns:p14="http://schemas.microsoft.com/office/powerpoint/2010/main" val="3385654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116182" y="996853"/>
            <a:ext cx="6391922" cy="461665"/>
          </a:xfrm>
          <a:prstGeom prst="rect">
            <a:avLst/>
          </a:prstGeom>
          <a:noFill/>
        </p:spPr>
        <p:txBody>
          <a:bodyPr wrap="square" rtlCol="0">
            <a:spAutoFit/>
          </a:bodyPr>
          <a:lstStyle/>
          <a:p>
            <a:r>
              <a:rPr lang="en-US" sz="2400" dirty="0"/>
              <a:t>Histogram Processing: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8EC085F-33A4-44FE-B97E-EF42679BF2C9}"/>
                  </a:ext>
                </a:extLst>
              </p:cNvPr>
              <p:cNvSpPr txBox="1"/>
              <p:nvPr/>
            </p:nvSpPr>
            <p:spPr>
              <a:xfrm>
                <a:off x="838200" y="1378607"/>
                <a:ext cx="10334625" cy="5617243"/>
              </a:xfrm>
              <a:prstGeom prst="rect">
                <a:avLst/>
              </a:prstGeom>
              <a:noFill/>
            </p:spPr>
            <p:txBody>
              <a:bodyPr wrap="square" rtlCol="0">
                <a:spAutoFit/>
              </a:bodyPr>
              <a:lstStyle/>
              <a:p>
                <a:pPr marL="285750" indent="-285750">
                  <a:buFont typeface="Arial" panose="020B0604020202020204" pitchFamily="34" charset="0"/>
                  <a:buChar char="•"/>
                </a:pPr>
                <a:r>
                  <a:rPr lang="en-US" dirty="0"/>
                  <a:t>Leibniz’s rule,</a:t>
                </a:r>
              </a:p>
              <a:p>
                <a:pPr/>
                <a14:m>
                  <m:oMathPara xmlns:m="http://schemas.openxmlformats.org/officeDocument/2006/math">
                    <m:oMathParaPr>
                      <m:jc m:val="center"/>
                    </m:oMathParaPr>
                    <m:oMath xmlns:m="http://schemas.openxmlformats.org/officeDocument/2006/math">
                      <m:f>
                        <m:fPr>
                          <m:ctrlPr>
                            <a:rPr lang="en-IN" i="1" smtClean="0">
                              <a:latin typeface="Cambria Math" panose="02040503050406030204" pitchFamily="18" charset="0"/>
                            </a:rPr>
                          </m:ctrlPr>
                        </m:fPr>
                        <m:num>
                          <m:r>
                            <a:rPr lang="en-US" b="0" i="1" smtClean="0">
                              <a:latin typeface="Cambria Math" panose="02040503050406030204" pitchFamily="18" charset="0"/>
                            </a:rPr>
                            <m:t>𝑑𝑠</m:t>
                          </m:r>
                        </m:num>
                        <m:den>
                          <m:r>
                            <a:rPr lang="en-US" b="0" i="1" smtClean="0">
                              <a:latin typeface="Cambria Math" panose="02040503050406030204" pitchFamily="18" charset="0"/>
                            </a:rPr>
                            <m:t>𝑑𝑟</m:t>
                          </m:r>
                        </m:den>
                      </m:f>
                      <m:r>
                        <a:rPr lang="en-IN" i="1" smtClean="0">
                          <a:latin typeface="Cambria Math" panose="02040503050406030204" pitchFamily="18" charset="0"/>
                        </a:rPr>
                        <m:t>=</m:t>
                      </m:r>
                      <m:f>
                        <m:fPr>
                          <m:ctrlPr>
                            <a:rPr lang="en-IN" i="1" smtClean="0">
                              <a:latin typeface="Cambria Math" panose="02040503050406030204" pitchFamily="18" charset="0"/>
                            </a:rPr>
                          </m:ctrlPr>
                        </m:fPr>
                        <m:num>
                          <m:r>
                            <a:rPr lang="en-US" b="0" i="1" smtClean="0">
                              <a:latin typeface="Cambria Math" panose="02040503050406030204" pitchFamily="18" charset="0"/>
                            </a:rPr>
                            <m:t>𝑑𝑇</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num>
                        <m:den>
                          <m:r>
                            <a:rPr lang="en-US" b="0" i="1" smtClean="0">
                              <a:latin typeface="Cambria Math" panose="02040503050406030204" pitchFamily="18" charset="0"/>
                            </a:rPr>
                            <m:t>𝑑𝑠</m:t>
                          </m:r>
                        </m:den>
                      </m:f>
                    </m:oMath>
                  </m:oMathPara>
                </a14:m>
                <a:endParaRPr lang="en-IN" dirty="0"/>
              </a:p>
              <a:p>
                <a:endParaRPr lang="en-IN" dirty="0"/>
              </a:p>
              <a:p>
                <a:pPr lvl="4" algn="ctr"/>
                <a:r>
                  <a:rPr lang="en-IN" dirty="0"/>
                  <a:t> </a:t>
                </a:r>
                <a14:m>
                  <m:oMath xmlns:m="http://schemas.openxmlformats.org/officeDocument/2006/math">
                    <m:r>
                      <a:rPr lang="en-IN"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r>
                          <a:rPr lang="en-US" b="0" i="1" smtClean="0">
                            <a:latin typeface="Cambria Math" panose="02040503050406030204" pitchFamily="18" charset="0"/>
                          </a:rPr>
                          <m:t>−1</m:t>
                        </m:r>
                      </m:e>
                    </m:d>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𝑑𝑟</m:t>
                        </m:r>
                      </m:den>
                    </m:f>
                    <m:d>
                      <m:dPr>
                        <m:begChr m:val="["/>
                        <m:endChr m:val="]"/>
                        <m:ctrlPr>
                          <a:rPr lang="en-US" b="0" i="1" smtClean="0">
                            <a:latin typeface="Cambria Math" panose="02040503050406030204" pitchFamily="18" charset="0"/>
                          </a:rPr>
                        </m:ctrlPr>
                      </m:dPr>
                      <m:e>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𝑟</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𝑟</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𝑑𝑤</m:t>
                            </m:r>
                          </m:e>
                        </m:nary>
                      </m:e>
                    </m:d>
                  </m:oMath>
                </a14:m>
                <a:endParaRPr lang="en-IN" dirty="0"/>
              </a:p>
              <a:p>
                <a:pPr lvl="5" algn="ctr"/>
                <a:endParaRPr lang="en-IN" dirty="0"/>
              </a:p>
              <a:p>
                <a:pPr lvl="2" algn="ctr"/>
                <a:r>
                  <a:rPr lang="en-IN" dirty="0"/>
                  <a:t> </a:t>
                </a:r>
                <a14:m>
                  <m:oMath xmlns:m="http://schemas.openxmlformats.org/officeDocument/2006/math">
                    <m:r>
                      <a:rPr lang="en-IN"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𝑟</m:t>
                        </m:r>
                      </m:sub>
                    </m:sSub>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endParaRPr lang="en-IN" dirty="0"/>
              </a:p>
              <a:p>
                <a:pPr lvl="2"/>
                <a:r>
                  <a:rPr lang="en-IN" dirty="0"/>
                  <a:t>From previous discussion,</a:t>
                </a:r>
              </a:p>
              <a:p>
                <a:pPr lvl="2" algn="ctr"/>
                <a:endParaRPr lang="en-IN" dirty="0"/>
              </a:p>
              <a:p>
                <a:pPr/>
                <a14:m>
                  <m:oMathPara xmlns:m="http://schemas.openxmlformats.org/officeDocument/2006/math">
                    <m:oMathParaPr>
                      <m:jc m:val="center"/>
                    </m:oMathParaPr>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IN"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𝑟</m:t>
                          </m:r>
                        </m:sub>
                      </m:sSub>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𝑑𝑟</m:t>
                              </m:r>
                            </m:num>
                            <m:den>
                              <m:r>
                                <a:rPr lang="en-US" b="0" i="1" smtClean="0">
                                  <a:latin typeface="Cambria Math" panose="02040503050406030204" pitchFamily="18" charset="0"/>
                                </a:rPr>
                                <m:t>𝑑𝑠</m:t>
                              </m:r>
                            </m:den>
                          </m:f>
                        </m:e>
                      </m:d>
                    </m:oMath>
                  </m:oMathPara>
                </a14:m>
                <a:endParaRPr lang="en-IN" dirty="0"/>
              </a:p>
              <a:p>
                <a:endParaRPr lang="en-IN" dirty="0"/>
              </a:p>
              <a:p>
                <a:pPr lvl="3" algn="ctr"/>
                <a:r>
                  <a:rPr lang="en-IN" dirty="0"/>
                  <a:t>  </a:t>
                </a:r>
                <a14:m>
                  <m:oMath xmlns:m="http://schemas.openxmlformats.org/officeDocument/2006/math">
                    <m:r>
                      <a:rPr lang="en-IN" i="1" smtClean="0">
                        <a:latin typeface="Cambria Math" panose="02040503050406030204" pitchFamily="18" charset="0"/>
                      </a:rPr>
                      <m:t>=</m:t>
                    </m:r>
                    <m:sSub>
                      <m:sSubPr>
                        <m:ctrlPr>
                          <a:rPr lang="en-IN"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𝑟</m:t>
                        </m:r>
                      </m:sub>
                    </m:sSub>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𝑟</m:t>
                            </m:r>
                          </m:sub>
                        </m:sSub>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m:rPr>
                            <m:nor/>
                          </m:rPr>
                          <a:rPr lang="en-IN" dirty="0"/>
                          <m:t> </m:t>
                        </m:r>
                      </m:den>
                    </m:f>
                  </m:oMath>
                </a14:m>
                <a:endParaRPr lang="en-IN" dirty="0"/>
              </a:p>
              <a:p>
                <a:pPr algn="ctr"/>
                <a:endParaRPr lang="en-IN" dirty="0"/>
              </a:p>
              <a:p>
                <a:pPr algn="ctr"/>
                <a:r>
                  <a:rPr lang="en-IN" dirty="0"/>
                  <a:t>                                                   </a:t>
                </a:r>
                <a14:m>
                  <m:oMath xmlns:m="http://schemas.openxmlformats.org/officeDocument/2006/math">
                    <m:r>
                      <a:rPr lang="en-IN" sz="2000" i="1" smtClean="0">
                        <a:latin typeface="Cambria Math" panose="02040503050406030204" pitchFamily="18" charset="0"/>
                      </a:rPr>
                      <m:t>=</m:t>
                    </m:r>
                    <m:f>
                      <m:fPr>
                        <m:ctrlPr>
                          <a:rPr lang="en-IN"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m:t>
                        </m:r>
                        <m:r>
                          <a:rPr lang="en-US" sz="2000" b="0" i="1" smtClean="0">
                            <a:latin typeface="Cambria Math" panose="02040503050406030204" pitchFamily="18" charset="0"/>
                          </a:rPr>
                          <m:t>𝐿</m:t>
                        </m:r>
                        <m:r>
                          <a:rPr lang="en-US" sz="2000" b="0" i="1" smtClean="0">
                            <a:latin typeface="Cambria Math" panose="02040503050406030204" pitchFamily="18" charset="0"/>
                          </a:rPr>
                          <m:t>−1)</m:t>
                        </m:r>
                      </m:den>
                    </m:f>
                  </m:oMath>
                </a14:m>
                <a:r>
                  <a:rPr lang="en-IN" sz="2000" dirty="0"/>
                  <a:t>          </a:t>
                </a:r>
                <a14:m>
                  <m:oMath xmlns:m="http://schemas.openxmlformats.org/officeDocument/2006/math">
                    <m:r>
                      <a:rPr lang="en-US" sz="2000" i="1">
                        <a:latin typeface="Cambria Math" panose="02040503050406030204" pitchFamily="18" charset="0"/>
                      </a:rPr>
                      <m:t>0≤</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𝐿</m:t>
                    </m:r>
                    <m:r>
                      <a:rPr lang="en-US" sz="2000" i="1">
                        <a:latin typeface="Cambria Math" panose="02040503050406030204" pitchFamily="18" charset="0"/>
                      </a:rPr>
                      <m:t>−1</m:t>
                    </m:r>
                  </m:oMath>
                </a14:m>
                <a:endParaRPr lang="en-IN" sz="2000" i="1" dirty="0">
                  <a:latin typeface="Cambria Math" panose="02040503050406030204" pitchFamily="18" charset="0"/>
                </a:endParaRPr>
              </a:p>
              <a:p>
                <a:pPr algn="ctr"/>
                <a:endParaRPr lang="en-IN" sz="2000" dirty="0"/>
              </a:p>
              <a:p>
                <a:endParaRPr lang="en-IN" dirty="0"/>
              </a:p>
              <a:p>
                <a:endParaRPr lang="en-IN" dirty="0"/>
              </a:p>
            </p:txBody>
          </p:sp>
        </mc:Choice>
        <mc:Fallback xmlns="">
          <p:sp>
            <p:nvSpPr>
              <p:cNvPr id="4" name="TextBox 3">
                <a:extLst>
                  <a:ext uri="{FF2B5EF4-FFF2-40B4-BE49-F238E27FC236}">
                    <a16:creationId xmlns:a16="http://schemas.microsoft.com/office/drawing/2014/main" id="{58EC085F-33A4-44FE-B97E-EF42679BF2C9}"/>
                  </a:ext>
                </a:extLst>
              </p:cNvPr>
              <p:cNvSpPr txBox="1">
                <a:spLocks noRot="1" noChangeAspect="1" noMove="1" noResize="1" noEditPoints="1" noAdjustHandles="1" noChangeArrowheads="1" noChangeShapeType="1" noTextEdit="1"/>
              </p:cNvSpPr>
              <p:nvPr/>
            </p:nvSpPr>
            <p:spPr>
              <a:xfrm>
                <a:off x="838200" y="1378607"/>
                <a:ext cx="10334625" cy="5617243"/>
              </a:xfrm>
              <a:prstGeom prst="rect">
                <a:avLst/>
              </a:prstGeom>
              <a:blipFill>
                <a:blip r:embed="rId4"/>
                <a:stretch>
                  <a:fillRect l="-413" t="-542"/>
                </a:stretch>
              </a:blipFill>
            </p:spPr>
            <p:txBody>
              <a:bodyPr/>
              <a:lstStyle/>
              <a:p>
                <a:r>
                  <a:rPr lang="en-IN">
                    <a:noFill/>
                  </a:rPr>
                  <a:t> </a:t>
                </a:r>
              </a:p>
            </p:txBody>
          </p:sp>
        </mc:Fallback>
      </mc:AlternateContent>
      <p:sp>
        <p:nvSpPr>
          <p:cNvPr id="7" name="Rectangle 6">
            <a:extLst>
              <a:ext uri="{FF2B5EF4-FFF2-40B4-BE49-F238E27FC236}">
                <a16:creationId xmlns:a16="http://schemas.microsoft.com/office/drawing/2014/main" id="{473FAE73-C0D2-4042-8471-F74DCF5FDEE8}"/>
              </a:ext>
            </a:extLst>
          </p:cNvPr>
          <p:cNvSpPr/>
          <p:nvPr/>
        </p:nvSpPr>
        <p:spPr>
          <a:xfrm>
            <a:off x="838200" y="5716266"/>
            <a:ext cx="4562475" cy="996853"/>
          </a:xfrm>
          <a:prstGeom prst="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49B176-47CC-41DD-AE19-A3131271062B}"/>
                  </a:ext>
                </a:extLst>
              </p:cNvPr>
              <p:cNvSpPr txBox="1"/>
              <p:nvPr/>
            </p:nvSpPr>
            <p:spPr>
              <a:xfrm>
                <a:off x="840604" y="5845360"/>
                <a:ext cx="4293371" cy="923330"/>
              </a:xfrm>
              <a:prstGeom prst="rect">
                <a:avLst/>
              </a:prstGeom>
              <a:noFill/>
            </p:spPr>
            <p:txBody>
              <a:bodyPr wrap="square" rtlCol="0">
                <a:spAutoFit/>
              </a:bodyPr>
              <a:lstStyle/>
              <a:p>
                <a14:m>
                  <m:oMath xmlns:m="http://schemas.openxmlformats.org/officeDocument/2006/math">
                    <m:sSub>
                      <m:sSubPr>
                        <m:ctrlPr>
                          <a:rPr lang="en-IN" b="1"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rPr>
                          <m:t>𝒔</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𝒔</m:t>
                        </m:r>
                      </m:e>
                    </m:d>
                    <m:r>
                      <a:rPr lang="en-US" b="1" i="1" smtClean="0">
                        <a:latin typeface="Cambria Math" panose="02040503050406030204" pitchFamily="18" charset="0"/>
                      </a:rPr>
                      <m:t> </m:t>
                    </m:r>
                  </m:oMath>
                </a14:m>
                <a:r>
                  <a:rPr lang="en-IN" b="1" dirty="0"/>
                  <a:t>is  a uniform probability density function and is independent of the form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rPr>
                          <m:t>𝒓</m:t>
                        </m:r>
                      </m:sub>
                    </m:sSub>
                    <m:r>
                      <a:rPr lang="en-US" b="1" i="1" smtClean="0">
                        <a:latin typeface="Cambria Math" panose="02040503050406030204" pitchFamily="18" charset="0"/>
                      </a:rPr>
                      <m:t>(</m:t>
                    </m:r>
                    <m:r>
                      <a:rPr lang="en-US" b="1" i="1" smtClean="0">
                        <a:latin typeface="Cambria Math" panose="02040503050406030204" pitchFamily="18" charset="0"/>
                      </a:rPr>
                      <m:t>𝒓</m:t>
                    </m:r>
                    <m:r>
                      <a:rPr lang="en-US" b="1" i="1" smtClean="0">
                        <a:latin typeface="Cambria Math" panose="02040503050406030204" pitchFamily="18" charset="0"/>
                      </a:rPr>
                      <m:t>)</m:t>
                    </m:r>
                  </m:oMath>
                </a14:m>
                <a:endParaRPr lang="en-IN" b="1" dirty="0"/>
              </a:p>
            </p:txBody>
          </p:sp>
        </mc:Choice>
        <mc:Fallback xmlns="">
          <p:sp>
            <p:nvSpPr>
              <p:cNvPr id="6" name="TextBox 5">
                <a:extLst>
                  <a:ext uri="{FF2B5EF4-FFF2-40B4-BE49-F238E27FC236}">
                    <a16:creationId xmlns:a16="http://schemas.microsoft.com/office/drawing/2014/main" id="{1749B176-47CC-41DD-AE19-A3131271062B}"/>
                  </a:ext>
                </a:extLst>
              </p:cNvPr>
              <p:cNvSpPr txBox="1">
                <a:spLocks noRot="1" noChangeAspect="1" noMove="1" noResize="1" noEditPoints="1" noAdjustHandles="1" noChangeArrowheads="1" noChangeShapeType="1" noTextEdit="1"/>
              </p:cNvSpPr>
              <p:nvPr/>
            </p:nvSpPr>
            <p:spPr>
              <a:xfrm>
                <a:off x="840604" y="5845360"/>
                <a:ext cx="4293371" cy="923330"/>
              </a:xfrm>
              <a:prstGeom prst="rect">
                <a:avLst/>
              </a:prstGeom>
              <a:blipFill>
                <a:blip r:embed="rId5"/>
                <a:stretch>
                  <a:fillRect l="-1278" t="-3974" b="-4636"/>
                </a:stretch>
              </a:blipFill>
            </p:spPr>
            <p:txBody>
              <a:bodyPr/>
              <a:lstStyle/>
              <a:p>
                <a:r>
                  <a:rPr lang="en-IN">
                    <a:noFill/>
                  </a:rPr>
                  <a:t> </a:t>
                </a:r>
              </a:p>
            </p:txBody>
          </p:sp>
        </mc:Fallback>
      </mc:AlternateContent>
      <p:sp>
        <p:nvSpPr>
          <p:cNvPr id="10" name="Rectangle 9">
            <a:extLst>
              <a:ext uri="{FF2B5EF4-FFF2-40B4-BE49-F238E27FC236}">
                <a16:creationId xmlns:a16="http://schemas.microsoft.com/office/drawing/2014/main" id="{00D603B6-5DBA-446C-A459-F827B284FB16}"/>
              </a:ext>
            </a:extLst>
          </p:cNvPr>
          <p:cNvSpPr/>
          <p:nvPr/>
        </p:nvSpPr>
        <p:spPr>
          <a:xfrm>
            <a:off x="838200" y="5747164"/>
            <a:ext cx="4562475" cy="996853"/>
          </a:xfrm>
          <a:prstGeom prst="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34623F-A4E4-4545-BB27-FBC2C0A763B2}"/>
                  </a:ext>
                </a:extLst>
              </p:cNvPr>
              <p:cNvSpPr txBox="1"/>
              <p:nvPr/>
            </p:nvSpPr>
            <p:spPr>
              <a:xfrm>
                <a:off x="840604" y="5876258"/>
                <a:ext cx="4293371" cy="923330"/>
              </a:xfrm>
              <a:prstGeom prst="rect">
                <a:avLst/>
              </a:prstGeom>
              <a:noFill/>
            </p:spPr>
            <p:txBody>
              <a:bodyPr wrap="square" rtlCol="0">
                <a:spAutoFit/>
              </a:bodyPr>
              <a:lstStyle/>
              <a:p>
                <a14:m>
                  <m:oMath xmlns:m="http://schemas.openxmlformats.org/officeDocument/2006/math">
                    <m:sSub>
                      <m:sSubPr>
                        <m:ctrlPr>
                          <a:rPr lang="en-IN" b="1"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rPr>
                          <m:t>𝒔</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𝒔</m:t>
                        </m:r>
                      </m:e>
                    </m:d>
                    <m:r>
                      <a:rPr lang="en-US" b="1" i="1" smtClean="0">
                        <a:latin typeface="Cambria Math" panose="02040503050406030204" pitchFamily="18" charset="0"/>
                      </a:rPr>
                      <m:t> </m:t>
                    </m:r>
                  </m:oMath>
                </a14:m>
                <a:r>
                  <a:rPr lang="en-IN" b="1" dirty="0"/>
                  <a:t>is  a uniform probability density function and is independent of the form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rPr>
                          <m:t>𝒓</m:t>
                        </m:r>
                      </m:sub>
                    </m:sSub>
                    <m:r>
                      <a:rPr lang="en-US" b="1" i="1" smtClean="0">
                        <a:latin typeface="Cambria Math" panose="02040503050406030204" pitchFamily="18" charset="0"/>
                      </a:rPr>
                      <m:t>(</m:t>
                    </m:r>
                    <m:r>
                      <a:rPr lang="en-US" b="1" i="1" smtClean="0">
                        <a:latin typeface="Cambria Math" panose="02040503050406030204" pitchFamily="18" charset="0"/>
                      </a:rPr>
                      <m:t>𝒓</m:t>
                    </m:r>
                    <m:r>
                      <a:rPr lang="en-US" b="1" i="1" smtClean="0">
                        <a:latin typeface="Cambria Math" panose="02040503050406030204" pitchFamily="18" charset="0"/>
                      </a:rPr>
                      <m:t>)</m:t>
                    </m:r>
                  </m:oMath>
                </a14:m>
                <a:endParaRPr lang="en-IN" b="1" dirty="0"/>
              </a:p>
            </p:txBody>
          </p:sp>
        </mc:Choice>
        <mc:Fallback xmlns="">
          <p:sp>
            <p:nvSpPr>
              <p:cNvPr id="11" name="TextBox 10">
                <a:extLst>
                  <a:ext uri="{FF2B5EF4-FFF2-40B4-BE49-F238E27FC236}">
                    <a16:creationId xmlns:a16="http://schemas.microsoft.com/office/drawing/2014/main" id="{1834623F-A4E4-4545-BB27-FBC2C0A763B2}"/>
                  </a:ext>
                </a:extLst>
              </p:cNvPr>
              <p:cNvSpPr txBox="1">
                <a:spLocks noRot="1" noChangeAspect="1" noMove="1" noResize="1" noEditPoints="1" noAdjustHandles="1" noChangeArrowheads="1" noChangeShapeType="1" noTextEdit="1"/>
              </p:cNvSpPr>
              <p:nvPr/>
            </p:nvSpPr>
            <p:spPr>
              <a:xfrm>
                <a:off x="840604" y="5876258"/>
                <a:ext cx="4293371" cy="923330"/>
              </a:xfrm>
              <a:prstGeom prst="rect">
                <a:avLst/>
              </a:prstGeom>
              <a:blipFill>
                <a:blip r:embed="rId6"/>
                <a:stretch>
                  <a:fillRect l="-1278" t="-3974" b="-4636"/>
                </a:stretch>
              </a:blipFill>
            </p:spPr>
            <p:txBody>
              <a:bodyPr/>
              <a:lstStyle/>
              <a:p>
                <a:r>
                  <a:rPr lang="en-IN">
                    <a:noFill/>
                  </a:rPr>
                  <a:t> </a:t>
                </a:r>
              </a:p>
            </p:txBody>
          </p:sp>
        </mc:Fallback>
      </mc:AlternateContent>
    </p:spTree>
    <p:extLst>
      <p:ext uri="{BB962C8B-B14F-4D97-AF65-F5344CB8AC3E}">
        <p14:creationId xmlns:p14="http://schemas.microsoft.com/office/powerpoint/2010/main" val="2248161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9" name="Picture 8" descr="Tutorial 1: Image Filtering">
            <a:extLst>
              <a:ext uri="{FF2B5EF4-FFF2-40B4-BE49-F238E27FC236}">
                <a16:creationId xmlns:a16="http://schemas.microsoft.com/office/drawing/2014/main" id="{A815DE6B-E024-4494-81E6-F184A32FD0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8848" y="1710968"/>
            <a:ext cx="4901973" cy="3690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0E85798-13E8-4E47-982E-B493FBD40A00}"/>
              </a:ext>
            </a:extLst>
          </p:cNvPr>
          <p:cNvSpPr txBox="1"/>
          <p:nvPr/>
        </p:nvSpPr>
        <p:spPr>
          <a:xfrm>
            <a:off x="669471" y="1363436"/>
            <a:ext cx="3657600" cy="523220"/>
          </a:xfrm>
          <a:prstGeom prst="rect">
            <a:avLst/>
          </a:prstGeom>
          <a:noFill/>
        </p:spPr>
        <p:txBody>
          <a:bodyPr wrap="square" rtlCol="0">
            <a:spAutoFit/>
          </a:bodyPr>
          <a:lstStyle/>
          <a:p>
            <a:r>
              <a:rPr lang="en-US" sz="2800" dirty="0"/>
              <a:t>Digital Image</a:t>
            </a:r>
            <a:endParaRPr lang="en-IN" sz="2800" dirty="0"/>
          </a:p>
        </p:txBody>
      </p:sp>
    </p:spTree>
    <p:extLst>
      <p:ext uri="{BB962C8B-B14F-4D97-AF65-F5344CB8AC3E}">
        <p14:creationId xmlns:p14="http://schemas.microsoft.com/office/powerpoint/2010/main" val="3396843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6391922" cy="461665"/>
          </a:xfrm>
          <a:prstGeom prst="rect">
            <a:avLst/>
          </a:prstGeom>
          <a:noFill/>
        </p:spPr>
        <p:txBody>
          <a:bodyPr wrap="square" rtlCol="0">
            <a:spAutoFit/>
          </a:bodyPr>
          <a:lstStyle/>
          <a:p>
            <a:r>
              <a:rPr lang="en-US" sz="2400" dirty="0"/>
              <a:t>Histogram Processing: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Rectangle 5">
            <a:extLst>
              <a:ext uri="{FF2B5EF4-FFF2-40B4-BE49-F238E27FC236}">
                <a16:creationId xmlns:a16="http://schemas.microsoft.com/office/drawing/2014/main" id="{DBDD1661-F66E-4FF4-B4EC-C9E0DB2499BC}"/>
              </a:ext>
            </a:extLst>
          </p:cNvPr>
          <p:cNvSpPr/>
          <p:nvPr/>
        </p:nvSpPr>
        <p:spPr>
          <a:xfrm>
            <a:off x="1147337" y="1878150"/>
            <a:ext cx="8282413" cy="369332"/>
          </a:xfrm>
          <a:prstGeom prst="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EBB2A8F-38A4-4100-99A1-448A7E2100F6}"/>
                  </a:ext>
                </a:extLst>
              </p:cNvPr>
              <p:cNvSpPr txBox="1"/>
              <p:nvPr/>
            </p:nvSpPr>
            <p:spPr>
              <a:xfrm>
                <a:off x="1183504" y="1838997"/>
                <a:ext cx="8246246" cy="369332"/>
              </a:xfrm>
              <a:prstGeom prst="rect">
                <a:avLst/>
              </a:prstGeom>
              <a:noFill/>
            </p:spPr>
            <p:txBody>
              <a:bodyPr wrap="square" rtlCol="0">
                <a:spAutoFit/>
              </a:bodyPr>
              <a:lstStyle/>
              <a:p>
                <a14:m>
                  <m:oMath xmlns:m="http://schemas.openxmlformats.org/officeDocument/2006/math">
                    <m:sSub>
                      <m:sSubPr>
                        <m:ctrlPr>
                          <a:rPr lang="en-IN" b="1"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rPr>
                          <m:t>𝒔</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𝒔</m:t>
                        </m:r>
                      </m:e>
                    </m:d>
                    <m:r>
                      <a:rPr lang="en-US" b="1" i="1" smtClean="0">
                        <a:latin typeface="Cambria Math" panose="02040503050406030204" pitchFamily="18" charset="0"/>
                      </a:rPr>
                      <m:t> </m:t>
                    </m:r>
                  </m:oMath>
                </a14:m>
                <a:r>
                  <a:rPr lang="en-IN" b="1" dirty="0"/>
                  <a:t>is  a uniform probability density function and is independent of the form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rPr>
                          <m:t>𝒓</m:t>
                        </m:r>
                      </m:sub>
                    </m:sSub>
                    <m:r>
                      <a:rPr lang="en-US" b="1" i="1" smtClean="0">
                        <a:latin typeface="Cambria Math" panose="02040503050406030204" pitchFamily="18" charset="0"/>
                      </a:rPr>
                      <m:t>(</m:t>
                    </m:r>
                    <m:r>
                      <a:rPr lang="en-US" b="1" i="1" smtClean="0">
                        <a:latin typeface="Cambria Math" panose="02040503050406030204" pitchFamily="18" charset="0"/>
                      </a:rPr>
                      <m:t>𝒓</m:t>
                    </m:r>
                    <m:r>
                      <a:rPr lang="en-US" b="1" i="1" smtClean="0">
                        <a:latin typeface="Cambria Math" panose="02040503050406030204" pitchFamily="18" charset="0"/>
                      </a:rPr>
                      <m:t>)</m:t>
                    </m:r>
                  </m:oMath>
                </a14:m>
                <a:endParaRPr lang="en-IN" b="1" dirty="0"/>
              </a:p>
            </p:txBody>
          </p:sp>
        </mc:Choice>
        <mc:Fallback xmlns="">
          <p:sp>
            <p:nvSpPr>
              <p:cNvPr id="7" name="TextBox 6">
                <a:extLst>
                  <a:ext uri="{FF2B5EF4-FFF2-40B4-BE49-F238E27FC236}">
                    <a16:creationId xmlns:a16="http://schemas.microsoft.com/office/drawing/2014/main" id="{6EBB2A8F-38A4-4100-99A1-448A7E2100F6}"/>
                  </a:ext>
                </a:extLst>
              </p:cNvPr>
              <p:cNvSpPr txBox="1">
                <a:spLocks noRot="1" noChangeAspect="1" noMove="1" noResize="1" noEditPoints="1" noAdjustHandles="1" noChangeArrowheads="1" noChangeShapeType="1" noTextEdit="1"/>
              </p:cNvSpPr>
              <p:nvPr/>
            </p:nvSpPr>
            <p:spPr>
              <a:xfrm>
                <a:off x="1183504" y="1838997"/>
                <a:ext cx="8246246" cy="369332"/>
              </a:xfrm>
              <a:prstGeom prst="rect">
                <a:avLst/>
              </a:prstGeom>
              <a:blipFill>
                <a:blip r:embed="rId4"/>
                <a:stretch>
                  <a:fillRect t="-10000" r="-74"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EBA6F1-5CE0-47BF-BE54-BCFBCEC6EECA}"/>
                  </a:ext>
                </a:extLst>
              </p:cNvPr>
              <p:cNvSpPr txBox="1"/>
              <p:nvPr/>
            </p:nvSpPr>
            <p:spPr>
              <a:xfrm>
                <a:off x="2341634" y="4651356"/>
                <a:ext cx="14382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𝑟</m:t>
                          </m:r>
                        </m:sub>
                      </m:sSub>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m:oMathPara>
                </a14:m>
                <a:endParaRPr lang="en-IN" dirty="0"/>
              </a:p>
            </p:txBody>
          </p:sp>
        </mc:Choice>
        <mc:Fallback xmlns="">
          <p:sp>
            <p:nvSpPr>
              <p:cNvPr id="10" name="TextBox 9">
                <a:extLst>
                  <a:ext uri="{FF2B5EF4-FFF2-40B4-BE49-F238E27FC236}">
                    <a16:creationId xmlns:a16="http://schemas.microsoft.com/office/drawing/2014/main" id="{3EEBA6F1-5CE0-47BF-BE54-BCFBCEC6EECA}"/>
                  </a:ext>
                </a:extLst>
              </p:cNvPr>
              <p:cNvSpPr txBox="1">
                <a:spLocks noRot="1" noChangeAspect="1" noMove="1" noResize="1" noEditPoints="1" noAdjustHandles="1" noChangeArrowheads="1" noChangeShapeType="1" noTextEdit="1"/>
              </p:cNvSpPr>
              <p:nvPr/>
            </p:nvSpPr>
            <p:spPr>
              <a:xfrm>
                <a:off x="2341634" y="4651356"/>
                <a:ext cx="1438275" cy="369332"/>
              </a:xfrm>
              <a:prstGeom prst="rect">
                <a:avLst/>
              </a:prstGeom>
              <a:blipFill>
                <a:blip r:embed="rId5"/>
                <a:stretch>
                  <a:fillRect b="-1311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F274F3-E761-4420-8B6B-9E5989CD3553}"/>
                  </a:ext>
                </a:extLst>
              </p:cNvPr>
              <p:cNvSpPr txBox="1"/>
              <p:nvPr/>
            </p:nvSpPr>
            <p:spPr>
              <a:xfrm>
                <a:off x="5538660" y="4651356"/>
                <a:ext cx="1438275" cy="520655"/>
              </a:xfrm>
              <a:prstGeom prst="rect">
                <a:avLst/>
              </a:prstGeom>
              <a:noFill/>
            </p:spPr>
            <p:txBody>
              <a:bodyPr wrap="square" rtlCol="0">
                <a:spAutoFit/>
              </a:bodyPr>
              <a:lstStyle/>
              <a:p>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oMath>
                </a14:m>
                <a:r>
                  <a:rPr lang="en-IN" dirty="0"/>
                  <a:t> </a:t>
                </a:r>
                <a14:m>
                  <m:oMath xmlns:m="http://schemas.openxmlformats.org/officeDocument/2006/math">
                    <m:r>
                      <a:rPr lang="en-IN" i="1">
                        <a:latin typeface="Cambria Math" panose="02040503050406030204" pitchFamily="18" charset="0"/>
                      </a:rPr>
                      <m:t>=</m:t>
                    </m:r>
                    <m:f>
                      <m:fPr>
                        <m:ctrlPr>
                          <a:rPr lang="en-IN"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−1)</m:t>
                        </m:r>
                      </m:den>
                    </m:f>
                  </m:oMath>
                </a14:m>
                <a:r>
                  <a:rPr lang="en-IN" dirty="0"/>
                  <a:t> </a:t>
                </a:r>
              </a:p>
            </p:txBody>
          </p:sp>
        </mc:Choice>
        <mc:Fallback xmlns="">
          <p:sp>
            <p:nvSpPr>
              <p:cNvPr id="11" name="TextBox 10">
                <a:extLst>
                  <a:ext uri="{FF2B5EF4-FFF2-40B4-BE49-F238E27FC236}">
                    <a16:creationId xmlns:a16="http://schemas.microsoft.com/office/drawing/2014/main" id="{61F274F3-E761-4420-8B6B-9E5989CD3553}"/>
                  </a:ext>
                </a:extLst>
              </p:cNvPr>
              <p:cNvSpPr txBox="1">
                <a:spLocks noRot="1" noChangeAspect="1" noMove="1" noResize="1" noEditPoints="1" noAdjustHandles="1" noChangeArrowheads="1" noChangeShapeType="1" noTextEdit="1"/>
              </p:cNvSpPr>
              <p:nvPr/>
            </p:nvSpPr>
            <p:spPr>
              <a:xfrm>
                <a:off x="5538660" y="4651356"/>
                <a:ext cx="1438275" cy="520655"/>
              </a:xfrm>
              <a:prstGeom prst="rect">
                <a:avLst/>
              </a:prstGeom>
              <a:blipFill>
                <a:blip r:embed="rId6"/>
                <a:stretch>
                  <a:fillRect b="-7059"/>
                </a:stretch>
              </a:blipFill>
            </p:spPr>
            <p:txBody>
              <a:bodyPr/>
              <a:lstStyle/>
              <a:p>
                <a:r>
                  <a:rPr lang="en-IN">
                    <a:noFill/>
                  </a:rPr>
                  <a:t> </a:t>
                </a:r>
              </a:p>
            </p:txBody>
          </p:sp>
        </mc:Fallback>
      </mc:AlternateContent>
      <p:pic>
        <p:nvPicPr>
          <p:cNvPr id="12" name="Picture 11">
            <a:extLst>
              <a:ext uri="{FF2B5EF4-FFF2-40B4-BE49-F238E27FC236}">
                <a16:creationId xmlns:a16="http://schemas.microsoft.com/office/drawing/2014/main" id="{CABC7FE3-7C4F-462F-B67F-951F3A63AF4F}"/>
              </a:ext>
            </a:extLst>
          </p:cNvPr>
          <p:cNvPicPr>
            <a:picLocks noChangeAspect="1"/>
          </p:cNvPicPr>
          <p:nvPr/>
        </p:nvPicPr>
        <p:blipFill>
          <a:blip r:embed="rId7"/>
          <a:stretch>
            <a:fillRect/>
          </a:stretch>
        </p:blipFill>
        <p:spPr>
          <a:xfrm>
            <a:off x="1998872" y="2399696"/>
            <a:ext cx="5442557" cy="2266355"/>
          </a:xfrm>
          <a:prstGeom prst="rect">
            <a:avLst/>
          </a:prstGeom>
        </p:spPr>
      </p:pic>
    </p:spTree>
    <p:extLst>
      <p:ext uri="{BB962C8B-B14F-4D97-AF65-F5344CB8AC3E}">
        <p14:creationId xmlns:p14="http://schemas.microsoft.com/office/powerpoint/2010/main" val="3479727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6391922" cy="461665"/>
          </a:xfrm>
          <a:prstGeom prst="rect">
            <a:avLst/>
          </a:prstGeom>
          <a:noFill/>
        </p:spPr>
        <p:txBody>
          <a:bodyPr wrap="square" rtlCol="0">
            <a:spAutoFit/>
          </a:bodyPr>
          <a:lstStyle/>
          <a:p>
            <a:r>
              <a:rPr lang="en-US" sz="2400" dirty="0"/>
              <a:t>Histogram Processing: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D8AD6612-85DA-49DD-A8D7-9879B97E5D9E}"/>
              </a:ext>
            </a:extLst>
          </p:cNvPr>
          <p:cNvSpPr txBox="1"/>
          <p:nvPr/>
        </p:nvSpPr>
        <p:spPr>
          <a:xfrm>
            <a:off x="1049507" y="1809750"/>
            <a:ext cx="2731918" cy="369332"/>
          </a:xfrm>
          <a:prstGeom prst="rect">
            <a:avLst/>
          </a:prstGeom>
          <a:noFill/>
        </p:spPr>
        <p:txBody>
          <a:bodyPr wrap="square" rtlCol="0">
            <a:spAutoFit/>
          </a:bodyPr>
          <a:lstStyle/>
          <a:p>
            <a:r>
              <a:rPr lang="en-US" dirty="0"/>
              <a:t>Example 1:</a:t>
            </a:r>
            <a:endParaRPr lang="en-IN" dirty="0"/>
          </a:p>
        </p:txBody>
      </p:sp>
      <p:sp>
        <p:nvSpPr>
          <p:cNvPr id="4" name="TextBox 3">
            <a:extLst>
              <a:ext uri="{FF2B5EF4-FFF2-40B4-BE49-F238E27FC236}">
                <a16:creationId xmlns:a16="http://schemas.microsoft.com/office/drawing/2014/main" id="{E1C6488D-F7E2-42E4-97C8-1A36BA2443C6}"/>
              </a:ext>
            </a:extLst>
          </p:cNvPr>
          <p:cNvSpPr txBox="1"/>
          <p:nvPr/>
        </p:nvSpPr>
        <p:spPr>
          <a:xfrm>
            <a:off x="1049507" y="2305050"/>
            <a:ext cx="10515600" cy="923330"/>
          </a:xfrm>
          <a:prstGeom prst="rect">
            <a:avLst/>
          </a:prstGeom>
          <a:noFill/>
        </p:spPr>
        <p:txBody>
          <a:bodyPr wrap="square" rtlCol="0">
            <a:spAutoFit/>
          </a:bodyPr>
          <a:lstStyle/>
          <a:p>
            <a:r>
              <a:rPr lang="en-US" dirty="0"/>
              <a:t>Suppose that a 3-bit image (L=8) of size 64X64 pixel (MN=4096) has the intensity distribution shown below, the intensity levels are in integers in the range [0, L-1]= [0,7]. Find the values of equalized histogram.</a:t>
            </a:r>
          </a:p>
          <a:p>
            <a:endParaRPr lang="en-IN" dirty="0"/>
          </a:p>
        </p:txBody>
      </p:sp>
      <p:pic>
        <p:nvPicPr>
          <p:cNvPr id="10" name="Picture 2">
            <a:extLst>
              <a:ext uri="{FF2B5EF4-FFF2-40B4-BE49-F238E27FC236}">
                <a16:creationId xmlns:a16="http://schemas.microsoft.com/office/drawing/2014/main" id="{353FDBC3-D0C3-49B6-BF28-83CB42850B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163" y="3226237"/>
            <a:ext cx="3743897" cy="266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56493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6391922" cy="461665"/>
          </a:xfrm>
          <a:prstGeom prst="rect">
            <a:avLst/>
          </a:prstGeom>
          <a:noFill/>
        </p:spPr>
        <p:txBody>
          <a:bodyPr wrap="square" rtlCol="0">
            <a:spAutoFit/>
          </a:bodyPr>
          <a:lstStyle/>
          <a:p>
            <a:r>
              <a:rPr lang="en-US" sz="2400" dirty="0"/>
              <a:t>Histogram Processing: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0E0B80D-2728-4443-9A12-DF1759EA9EBF}"/>
                  </a:ext>
                </a:extLst>
              </p:cNvPr>
              <p:cNvSpPr txBox="1"/>
              <p:nvPr/>
            </p:nvSpPr>
            <p:spPr>
              <a:xfrm>
                <a:off x="1049507" y="1838997"/>
                <a:ext cx="7580143" cy="4525341"/>
              </a:xfrm>
              <a:prstGeom prst="rect">
                <a:avLst/>
              </a:prstGeom>
              <a:noFill/>
            </p:spPr>
            <p:txBody>
              <a:bodyPr wrap="square" rtlCol="0">
                <a:spAutoFit/>
              </a:bodyPr>
              <a:lstStyle/>
              <a:p>
                <a:r>
                  <a:rPr lang="en-US" dirty="0"/>
                  <a:t>Solution:</a:t>
                </a:r>
              </a:p>
              <a:p>
                <a:r>
                  <a:rPr lang="en-US" dirty="0"/>
                  <a:t>The discrete for of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IN"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r>
                          <a:rPr lang="en-US" b="0" i="1" smtClean="0">
                            <a:latin typeface="Cambria Math" panose="02040503050406030204" pitchFamily="18" charset="0"/>
                          </a:rPr>
                          <m:t>−1</m:t>
                        </m:r>
                      </m:e>
                    </m:d>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𝑟</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𝑟</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𝑑𝑤</m:t>
                        </m:r>
                      </m:e>
                    </m:nary>
                  </m:oMath>
                </a14:m>
                <a:r>
                  <a:rPr lang="en-IN" dirty="0"/>
                  <a:t> is,</a:t>
                </a:r>
              </a:p>
              <a:p>
                <a:endParaRPr lang="en-IN" dirty="0"/>
              </a:p>
              <a:p>
                <a:pPr algn="ct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r>
                      <a:rPr lang="en-IN"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nary>
                      <m:naryPr>
                        <m:chr m:val="∑"/>
                        <m:ctrlPr>
                          <a:rPr lang="en-IN"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𝑘</m:t>
                        </m:r>
                      </m:sup>
                      <m:e>
                        <m:sSub>
                          <m:sSubPr>
                            <m:ctrlPr>
                              <a:rPr lang="en-IN"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oMath>
                </a14:m>
                <a:r>
                  <a:rPr lang="en-IN" dirty="0"/>
                  <a:t> = </a:t>
                </a:r>
                <a14:m>
                  <m:oMath xmlns:m="http://schemas.openxmlformats.org/officeDocument/2006/math">
                    <m:f>
                      <m:fPr>
                        <m:ctrlPr>
                          <a:rPr lang="en-IN"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num>
                      <m:den>
                        <m:r>
                          <a:rPr lang="en-US" b="0" i="1" smtClean="0">
                            <a:latin typeface="Cambria Math" panose="02040503050406030204" pitchFamily="18" charset="0"/>
                          </a:rPr>
                          <m:t>𝑀𝑁</m:t>
                        </m:r>
                      </m:den>
                    </m:f>
                    <m:nary>
                      <m:naryPr>
                        <m:chr m:val="∑"/>
                        <m:ctrlPr>
                          <a:rPr lang="en-IN"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𝑘</m:t>
                        </m:r>
                      </m:sup>
                      <m:e>
                        <m:sSub>
                          <m:sSubPr>
                            <m:ctrlPr>
                              <a:rPr lang="en-IN"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r>
                          <a:rPr lang="en-US" b="0" i="1" smtClean="0">
                            <a:latin typeface="Cambria Math" panose="02040503050406030204" pitchFamily="18" charset="0"/>
                          </a:rPr>
                          <m:t> </m:t>
                        </m:r>
                      </m:e>
                    </m:nary>
                  </m:oMath>
                </a14:m>
                <a:r>
                  <a:rPr lang="en-IN" dirty="0"/>
                  <a:t>     </a:t>
                </a:r>
                <a:r>
                  <a:rPr lang="en-IN" i="1" dirty="0"/>
                  <a:t>k=0, 1, 2, 3, ….L-1</a:t>
                </a:r>
              </a:p>
              <a:p>
                <a:pPr algn="ctr"/>
                <a:endParaRPr lang="en-IN" i="1" dirty="0"/>
              </a:p>
              <a:p>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IN" i="1" smtClean="0">
                        <a:latin typeface="Cambria Math" panose="02040503050406030204" pitchFamily="18" charset="0"/>
                      </a:rPr>
                      <m:t>=</m:t>
                    </m:r>
                    <m:r>
                      <a:rPr lang="en-US" b="0" i="1" smtClean="0">
                        <a:latin typeface="Cambria Math" panose="02040503050406030204" pitchFamily="18" charset="0"/>
                      </a:rPr>
                      <m:t>7</m:t>
                    </m:r>
                    <m:nary>
                      <m:naryPr>
                        <m:chr m:val="∑"/>
                        <m:ctrlPr>
                          <a:rPr lang="en-IN"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0</m:t>
                        </m:r>
                      </m:sup>
                      <m:e>
                        <m:sSub>
                          <m:sSubPr>
                            <m:ctrlPr>
                              <a:rPr lang="en-IN"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oMath>
                </a14:m>
                <a:r>
                  <a:rPr lang="en-IN" i="1" dirty="0"/>
                  <a:t> = 7</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IN" i="1" dirty="0"/>
                  <a:t> = 1.33</a:t>
                </a:r>
              </a:p>
              <a:p>
                <a:endParaRPr lang="en-IN" i="1" dirty="0"/>
              </a:p>
              <a:p>
                <a:endParaRPr lang="en-IN" i="1" dirty="0"/>
              </a:p>
              <a:p>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IN" i="1" smtClean="0">
                        <a:latin typeface="Cambria Math" panose="02040503050406030204" pitchFamily="18" charset="0"/>
                      </a:rPr>
                      <m:t>=</m:t>
                    </m:r>
                    <m:r>
                      <a:rPr lang="en-US" b="0" i="1" smtClean="0">
                        <a:latin typeface="Cambria Math" panose="02040503050406030204" pitchFamily="18" charset="0"/>
                      </a:rPr>
                      <m:t>7</m:t>
                    </m:r>
                    <m:nary>
                      <m:naryPr>
                        <m:chr m:val="∑"/>
                        <m:ctrlPr>
                          <a:rPr lang="en-IN"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1</m:t>
                        </m:r>
                      </m:sup>
                      <m:e>
                        <m:sSub>
                          <m:sSubPr>
                            <m:ctrlPr>
                              <a:rPr lang="en-IN"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oMath>
                </a14:m>
                <a:r>
                  <a:rPr lang="en-IN" i="1" dirty="0"/>
                  <a:t>= 7</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𝑝</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IN" i="1" dirty="0"/>
                  <a:t> +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0" smtClean="0">
                        <a:latin typeface="Cambria Math" panose="02040503050406030204" pitchFamily="18" charset="0"/>
                      </a:rPr>
                      <m:t>]=3.08</m:t>
                    </m:r>
                  </m:oMath>
                </a14:m>
                <a:endParaRPr lang="en-IN" i="1" dirty="0"/>
              </a:p>
              <a:p>
                <a:endParaRPr lang="en-IN" i="1" dirty="0"/>
              </a:p>
              <a:p>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oMath>
                </a14:m>
                <a:r>
                  <a:rPr lang="en-IN" i="1" dirty="0"/>
                  <a:t> = 4.55, </a:t>
                </a:r>
                <a14:m>
                  <m:oMath xmlns:m="http://schemas.openxmlformats.org/officeDocument/2006/math">
                    <m:r>
                      <a:rPr lang="en-US" b="0" i="1" smtClean="0">
                        <a:latin typeface="Cambria Math" panose="02040503050406030204" pitchFamily="18" charset="0"/>
                      </a:rPr>
                      <m:t>    </m:t>
                    </m:r>
                    <m:sSub>
                      <m:sSubPr>
                        <m:ctrlPr>
                          <a:rPr lang="en-IN"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oMath>
                </a14:m>
                <a:r>
                  <a:rPr lang="en-IN" i="1" dirty="0"/>
                  <a:t>= 5.67,   </a:t>
                </a:r>
                <a14:m>
                  <m:oMath xmlns:m="http://schemas.openxmlformats.org/officeDocument/2006/math">
                    <m:r>
                      <a:rPr lang="en-US" b="0" i="1" smtClean="0">
                        <a:latin typeface="Cambria Math" panose="02040503050406030204" pitchFamily="18" charset="0"/>
                      </a:rPr>
                      <m:t>   </m:t>
                    </m:r>
                    <m:sSub>
                      <m:sSubPr>
                        <m:ctrlPr>
                          <a:rPr lang="en-IN"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oMath>
                </a14:m>
                <a:r>
                  <a:rPr lang="en-IN" i="1" dirty="0"/>
                  <a:t>= 6.23,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oMath>
                </a14:m>
                <a:r>
                  <a:rPr lang="en-IN" i="1" dirty="0"/>
                  <a:t>= 6.65,   </a:t>
                </a:r>
                <a14:m>
                  <m:oMath xmlns:m="http://schemas.openxmlformats.org/officeDocument/2006/math">
                    <m:r>
                      <a:rPr lang="en-US" b="0" i="1" smtClean="0">
                        <a:latin typeface="Cambria Math" panose="02040503050406030204" pitchFamily="18" charset="0"/>
                      </a:rPr>
                      <m:t> </m:t>
                    </m:r>
                    <m:sSub>
                      <m:sSubPr>
                        <m:ctrlPr>
                          <a:rPr lang="en-IN"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6</m:t>
                        </m:r>
                      </m:sub>
                    </m:sSub>
                  </m:oMath>
                </a14:m>
                <a:r>
                  <a:rPr lang="en-IN" i="1" dirty="0"/>
                  <a:t>= 6.86,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7</m:t>
                        </m:r>
                      </m:sub>
                    </m:sSub>
                  </m:oMath>
                </a14:m>
                <a:r>
                  <a:rPr lang="en-IN" i="1" dirty="0"/>
                  <a:t>= 7</a:t>
                </a:r>
              </a:p>
              <a:p>
                <a:pPr algn="ctr"/>
                <a:endParaRPr lang="en-IN" i="1" dirty="0"/>
              </a:p>
              <a:p>
                <a:pPr algn="ctr"/>
                <a:endParaRPr lang="en-IN" i="1" dirty="0"/>
              </a:p>
              <a:p>
                <a:endParaRPr lang="en-IN" dirty="0"/>
              </a:p>
              <a:p>
                <a:endParaRPr lang="en-IN" dirty="0"/>
              </a:p>
            </p:txBody>
          </p:sp>
        </mc:Choice>
        <mc:Fallback xmlns="">
          <p:sp>
            <p:nvSpPr>
              <p:cNvPr id="3" name="TextBox 2">
                <a:extLst>
                  <a:ext uri="{FF2B5EF4-FFF2-40B4-BE49-F238E27FC236}">
                    <a16:creationId xmlns:a16="http://schemas.microsoft.com/office/drawing/2014/main" id="{30E0B80D-2728-4443-9A12-DF1759EA9EBF}"/>
                  </a:ext>
                </a:extLst>
              </p:cNvPr>
              <p:cNvSpPr txBox="1">
                <a:spLocks noRot="1" noChangeAspect="1" noMove="1" noResize="1" noEditPoints="1" noAdjustHandles="1" noChangeArrowheads="1" noChangeShapeType="1" noTextEdit="1"/>
              </p:cNvSpPr>
              <p:nvPr/>
            </p:nvSpPr>
            <p:spPr>
              <a:xfrm>
                <a:off x="1049507" y="1838997"/>
                <a:ext cx="7580143" cy="4525341"/>
              </a:xfrm>
              <a:prstGeom prst="rect">
                <a:avLst/>
              </a:prstGeom>
              <a:blipFill>
                <a:blip r:embed="rId4"/>
                <a:stretch>
                  <a:fillRect l="-643" t="-5256"/>
                </a:stretch>
              </a:blipFill>
            </p:spPr>
            <p:txBody>
              <a:bodyPr/>
              <a:lstStyle/>
              <a:p>
                <a:r>
                  <a:rPr lang="en-IN">
                    <a:noFill/>
                  </a:rPr>
                  <a:t> </a:t>
                </a:r>
              </a:p>
            </p:txBody>
          </p:sp>
        </mc:Fallback>
      </mc:AlternateContent>
      <p:pic>
        <p:nvPicPr>
          <p:cNvPr id="7" name="Picture 2">
            <a:extLst>
              <a:ext uri="{FF2B5EF4-FFF2-40B4-BE49-F238E27FC236}">
                <a16:creationId xmlns:a16="http://schemas.microsoft.com/office/drawing/2014/main" id="{365657D1-7F88-46AD-AA0D-A9151FB964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8588" y="941033"/>
            <a:ext cx="3743897" cy="266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1462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6391922" cy="461665"/>
          </a:xfrm>
          <a:prstGeom prst="rect">
            <a:avLst/>
          </a:prstGeom>
          <a:noFill/>
        </p:spPr>
        <p:txBody>
          <a:bodyPr wrap="square" rtlCol="0">
            <a:spAutoFit/>
          </a:bodyPr>
          <a:lstStyle/>
          <a:p>
            <a:r>
              <a:rPr lang="en-US" sz="2400" dirty="0"/>
              <a:t>Histogram Processing: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6A9EEA47-D7A2-4A35-8364-FB6A4F8587EB}"/>
              </a:ext>
            </a:extLst>
          </p:cNvPr>
          <p:cNvPicPr>
            <a:picLocks noChangeAspect="1"/>
          </p:cNvPicPr>
          <p:nvPr/>
        </p:nvPicPr>
        <p:blipFill>
          <a:blip r:embed="rId4"/>
          <a:stretch>
            <a:fillRect/>
          </a:stretch>
        </p:blipFill>
        <p:spPr>
          <a:xfrm>
            <a:off x="1449319" y="1936921"/>
            <a:ext cx="4426012" cy="2073103"/>
          </a:xfrm>
          <a:prstGeom prst="rect">
            <a:avLst/>
          </a:prstGeom>
        </p:spPr>
      </p:pic>
      <p:pic>
        <p:nvPicPr>
          <p:cNvPr id="6" name="Picture 5">
            <a:extLst>
              <a:ext uri="{FF2B5EF4-FFF2-40B4-BE49-F238E27FC236}">
                <a16:creationId xmlns:a16="http://schemas.microsoft.com/office/drawing/2014/main" id="{CCC6CFA7-19CF-4FC0-AA74-E0C7B8EC2ACF}"/>
              </a:ext>
            </a:extLst>
          </p:cNvPr>
          <p:cNvPicPr>
            <a:picLocks noChangeAspect="1"/>
          </p:cNvPicPr>
          <p:nvPr/>
        </p:nvPicPr>
        <p:blipFill>
          <a:blip r:embed="rId5"/>
          <a:stretch>
            <a:fillRect/>
          </a:stretch>
        </p:blipFill>
        <p:spPr>
          <a:xfrm>
            <a:off x="2600324" y="4201463"/>
            <a:ext cx="7781925" cy="2342945"/>
          </a:xfrm>
          <a:prstGeom prst="rect">
            <a:avLst/>
          </a:prstGeom>
        </p:spPr>
      </p:pic>
      <p:sp>
        <p:nvSpPr>
          <p:cNvPr id="7" name="Rectangle 6">
            <a:extLst>
              <a:ext uri="{FF2B5EF4-FFF2-40B4-BE49-F238E27FC236}">
                <a16:creationId xmlns:a16="http://schemas.microsoft.com/office/drawing/2014/main" id="{38DCFD83-1335-4A51-881B-E8D2F0E7849F}"/>
              </a:ext>
            </a:extLst>
          </p:cNvPr>
          <p:cNvSpPr/>
          <p:nvPr/>
        </p:nvSpPr>
        <p:spPr>
          <a:xfrm>
            <a:off x="7441429" y="1552575"/>
            <a:ext cx="4045721" cy="1322427"/>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5E3B68D4-C836-48F4-826A-F65780FD01DB}"/>
              </a:ext>
            </a:extLst>
          </p:cNvPr>
          <p:cNvSpPr txBox="1"/>
          <p:nvPr/>
        </p:nvSpPr>
        <p:spPr>
          <a:xfrm>
            <a:off x="7667625" y="1696308"/>
            <a:ext cx="3474868" cy="1200329"/>
          </a:xfrm>
          <a:prstGeom prst="rect">
            <a:avLst/>
          </a:prstGeom>
          <a:noFill/>
        </p:spPr>
        <p:txBody>
          <a:bodyPr wrap="square" rtlCol="0">
            <a:spAutoFit/>
          </a:bodyPr>
          <a:lstStyle/>
          <a:p>
            <a:pPr algn="just"/>
            <a:r>
              <a:rPr lang="en-US" b="1" dirty="0"/>
              <a:t>Histogram is an approximation to a PDF and no new allowed  intensity values are created, perfectly flat histograms are rare. </a:t>
            </a:r>
            <a:endParaRPr lang="en-IN" b="1" dirty="0"/>
          </a:p>
        </p:txBody>
      </p:sp>
    </p:spTree>
    <p:extLst>
      <p:ext uri="{BB962C8B-B14F-4D97-AF65-F5344CB8AC3E}">
        <p14:creationId xmlns:p14="http://schemas.microsoft.com/office/powerpoint/2010/main" val="31544865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6391922" cy="461665"/>
          </a:xfrm>
          <a:prstGeom prst="rect">
            <a:avLst/>
          </a:prstGeom>
          <a:noFill/>
        </p:spPr>
        <p:txBody>
          <a:bodyPr wrap="square" rtlCol="0">
            <a:spAutoFit/>
          </a:bodyPr>
          <a:lstStyle/>
          <a:p>
            <a:r>
              <a:rPr lang="en-US" sz="2400" dirty="0"/>
              <a:t>Histogram Processing: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6" name="Picture 2">
            <a:extLst>
              <a:ext uri="{FF2B5EF4-FFF2-40B4-BE49-F238E27FC236}">
                <a16:creationId xmlns:a16="http://schemas.microsoft.com/office/drawing/2014/main" id="{A4952120-683B-42B9-A67B-E1847ADBD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568" y="1838997"/>
            <a:ext cx="3303587"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841F7D70-BDEA-4BEC-B1C2-905522988C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4804" y="1858047"/>
            <a:ext cx="3554384" cy="2740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5E4F5FD8-7D70-40A2-A770-78335F8D411F}"/>
              </a:ext>
            </a:extLst>
          </p:cNvPr>
          <p:cNvSpPr txBox="1"/>
          <p:nvPr/>
        </p:nvSpPr>
        <p:spPr>
          <a:xfrm>
            <a:off x="4687410" y="2175029"/>
            <a:ext cx="435006" cy="369332"/>
          </a:xfrm>
          <a:prstGeom prst="rect">
            <a:avLst/>
          </a:prstGeom>
          <a:noFill/>
        </p:spPr>
        <p:txBody>
          <a:bodyPr wrap="square" rtlCol="0">
            <a:spAutoFit/>
          </a:bodyPr>
          <a:lstStyle/>
          <a:p>
            <a:r>
              <a:rPr lang="en-US" dirty="0"/>
              <a:t>1</a:t>
            </a:r>
            <a:endParaRPr lang="en-IN" dirty="0"/>
          </a:p>
        </p:txBody>
      </p:sp>
      <p:sp>
        <p:nvSpPr>
          <p:cNvPr id="4" name="Rectangle 3">
            <a:extLst>
              <a:ext uri="{FF2B5EF4-FFF2-40B4-BE49-F238E27FC236}">
                <a16:creationId xmlns:a16="http://schemas.microsoft.com/office/drawing/2014/main" id="{CF2798A2-E14E-475B-AA1A-F880BA46E9A9}"/>
              </a:ext>
            </a:extLst>
          </p:cNvPr>
          <p:cNvSpPr/>
          <p:nvPr/>
        </p:nvSpPr>
        <p:spPr>
          <a:xfrm>
            <a:off x="4687410" y="3350866"/>
            <a:ext cx="301686" cy="369332"/>
          </a:xfrm>
          <a:prstGeom prst="rect">
            <a:avLst/>
          </a:prstGeom>
        </p:spPr>
        <p:txBody>
          <a:bodyPr wrap="none">
            <a:spAutoFit/>
          </a:bodyPr>
          <a:lstStyle/>
          <a:p>
            <a:r>
              <a:rPr lang="en-US" dirty="0"/>
              <a:t>2</a:t>
            </a:r>
            <a:endParaRPr lang="en-IN" dirty="0"/>
          </a:p>
        </p:txBody>
      </p:sp>
      <p:sp>
        <p:nvSpPr>
          <p:cNvPr id="12" name="Rectangle 11">
            <a:extLst>
              <a:ext uri="{FF2B5EF4-FFF2-40B4-BE49-F238E27FC236}">
                <a16:creationId xmlns:a16="http://schemas.microsoft.com/office/drawing/2014/main" id="{97F77F74-F513-4A1A-83C6-BB2151745A5D}"/>
              </a:ext>
            </a:extLst>
          </p:cNvPr>
          <p:cNvSpPr/>
          <p:nvPr/>
        </p:nvSpPr>
        <p:spPr>
          <a:xfrm>
            <a:off x="4687410" y="4342037"/>
            <a:ext cx="301686" cy="369332"/>
          </a:xfrm>
          <a:prstGeom prst="rect">
            <a:avLst/>
          </a:prstGeom>
        </p:spPr>
        <p:txBody>
          <a:bodyPr wrap="none">
            <a:spAutoFit/>
          </a:bodyPr>
          <a:lstStyle/>
          <a:p>
            <a:r>
              <a:rPr lang="en-US" dirty="0"/>
              <a:t>3</a:t>
            </a:r>
            <a:endParaRPr lang="en-IN" dirty="0"/>
          </a:p>
        </p:txBody>
      </p:sp>
      <p:sp>
        <p:nvSpPr>
          <p:cNvPr id="13" name="Rectangle 12">
            <a:extLst>
              <a:ext uri="{FF2B5EF4-FFF2-40B4-BE49-F238E27FC236}">
                <a16:creationId xmlns:a16="http://schemas.microsoft.com/office/drawing/2014/main" id="{1E366176-A8B0-4B8D-90FD-C296BEC655A7}"/>
              </a:ext>
            </a:extLst>
          </p:cNvPr>
          <p:cNvSpPr/>
          <p:nvPr/>
        </p:nvSpPr>
        <p:spPr>
          <a:xfrm>
            <a:off x="4687410" y="5438691"/>
            <a:ext cx="301686" cy="369332"/>
          </a:xfrm>
          <a:prstGeom prst="rect">
            <a:avLst/>
          </a:prstGeom>
        </p:spPr>
        <p:txBody>
          <a:bodyPr wrap="none">
            <a:spAutoFit/>
          </a:bodyPr>
          <a:lstStyle/>
          <a:p>
            <a:r>
              <a:rPr lang="en-US" dirty="0"/>
              <a:t>4</a:t>
            </a:r>
            <a:endParaRPr lang="en-IN" dirty="0"/>
          </a:p>
        </p:txBody>
      </p:sp>
      <p:sp>
        <p:nvSpPr>
          <p:cNvPr id="14" name="TextBox 13">
            <a:extLst>
              <a:ext uri="{FF2B5EF4-FFF2-40B4-BE49-F238E27FC236}">
                <a16:creationId xmlns:a16="http://schemas.microsoft.com/office/drawing/2014/main" id="{D1F912FF-A8BD-4043-9656-020016F225F5}"/>
              </a:ext>
            </a:extLst>
          </p:cNvPr>
          <p:cNvSpPr txBox="1"/>
          <p:nvPr/>
        </p:nvSpPr>
        <p:spPr>
          <a:xfrm>
            <a:off x="6334957" y="4575706"/>
            <a:ext cx="5018843" cy="369332"/>
          </a:xfrm>
          <a:prstGeom prst="rect">
            <a:avLst/>
          </a:prstGeom>
          <a:noFill/>
        </p:spPr>
        <p:txBody>
          <a:bodyPr wrap="square" rtlCol="0">
            <a:spAutoFit/>
          </a:bodyPr>
          <a:lstStyle/>
          <a:p>
            <a:r>
              <a:rPr lang="en-US" dirty="0"/>
              <a:t>Transformation functions for histogram equalization</a:t>
            </a:r>
            <a:endParaRPr lang="en-IN" dirty="0"/>
          </a:p>
        </p:txBody>
      </p:sp>
    </p:spTree>
    <p:extLst>
      <p:ext uri="{BB962C8B-B14F-4D97-AF65-F5344CB8AC3E}">
        <p14:creationId xmlns:p14="http://schemas.microsoft.com/office/powerpoint/2010/main" val="2423670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6" y="1234643"/>
            <a:ext cx="10402688" cy="461665"/>
          </a:xfrm>
          <a:prstGeom prst="rect">
            <a:avLst/>
          </a:prstGeom>
          <a:noFill/>
        </p:spPr>
        <p:txBody>
          <a:bodyPr wrap="square" rtlCol="0">
            <a:spAutoFit/>
          </a:bodyPr>
          <a:lstStyle/>
          <a:p>
            <a:r>
              <a:rPr lang="en-US" sz="2400" dirty="0"/>
              <a:t>Histogram Processing (Histogram Specification):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802DC22A-EF0B-44BE-A526-7513D2BBFCC8}"/>
              </a:ext>
            </a:extLst>
          </p:cNvPr>
          <p:cNvSpPr txBox="1"/>
          <p:nvPr/>
        </p:nvSpPr>
        <p:spPr>
          <a:xfrm>
            <a:off x="1198485" y="2006353"/>
            <a:ext cx="8424909" cy="646331"/>
          </a:xfrm>
          <a:prstGeom prst="rect">
            <a:avLst/>
          </a:prstGeom>
          <a:noFill/>
        </p:spPr>
        <p:txBody>
          <a:bodyPr wrap="square" rtlCol="0">
            <a:spAutoFit/>
          </a:bodyPr>
          <a:lstStyle/>
          <a:p>
            <a:pPr marL="285750" indent="-285750">
              <a:buFont typeface="Arial" panose="020B0604020202020204" pitchFamily="34" charset="0"/>
              <a:buChar char="•"/>
            </a:pPr>
            <a:r>
              <a:rPr lang="en-US" dirty="0"/>
              <a:t>Generates a processed image that has a specified histogram.</a:t>
            </a:r>
          </a:p>
          <a:p>
            <a:pPr marL="285750" indent="-285750">
              <a:buFont typeface="Arial" panose="020B0604020202020204" pitchFamily="34" charset="0"/>
              <a:buChar char="•"/>
            </a:pPr>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FA97C7C-DDC1-45CF-9B95-BCA0026D2D20}"/>
                  </a:ext>
                </a:extLst>
              </p:cNvPr>
              <p:cNvSpPr txBox="1"/>
              <p:nvPr/>
            </p:nvSpPr>
            <p:spPr>
              <a:xfrm>
                <a:off x="1269506" y="2395231"/>
                <a:ext cx="9724009" cy="3970574"/>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dirty="0"/>
                  <a:t>Let </a:t>
                </a:r>
                <a14:m>
                  <m:oMath xmlns:m="http://schemas.openxmlformats.org/officeDocument/2006/math">
                    <m:r>
                      <a:rPr lang="en-US" i="1">
                        <a:latin typeface="Cambria Math" panose="02040503050406030204" pitchFamily="18" charset="0"/>
                      </a:rPr>
                      <m:t>𝑟</m:t>
                    </m:r>
                    <m:r>
                      <a:rPr lang="en-US" b="0" i="0" smtClean="0">
                        <a:latin typeface="Cambria Math" panose="02040503050406030204" pitchFamily="18" charset="0"/>
                      </a:rPr>
                      <m:t>, </m:t>
                    </m:r>
                    <m:r>
                      <a:rPr lang="en-US" i="1">
                        <a:latin typeface="Cambria Math" panose="02040503050406030204" pitchFamily="18" charset="0"/>
                      </a:rPr>
                      <m:t>𝑧</m:t>
                    </m:r>
                  </m:oMath>
                </a14:m>
                <a:r>
                  <a:rPr lang="en-US" dirty="0"/>
                  <a:t> :  continuous random variable denoting intensities of input and specified images.</a:t>
                </a:r>
              </a:p>
              <a:p>
                <a:pPr marL="742950" lvl="1" indent="-285750">
                  <a:lnSpc>
                    <a:spcPct val="150000"/>
                  </a:lnSpc>
                  <a:buFont typeface="Arial" panose="020B0604020202020204" pitchFamily="34" charset="0"/>
                  <a:buChar char="•"/>
                </a:pP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d>
                      <m:dPr>
                        <m:ctrlPr>
                          <a:rPr lang="en-US" i="1">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𝑝</m:t>
                        </m:r>
                      </m:e>
                      <m:sub>
                        <m:r>
                          <a:rPr lang="en-US" b="0" i="1" smtClean="0">
                            <a:latin typeface="Cambria Math" panose="02040503050406030204" pitchFamily="18" charset="0"/>
                          </a:rPr>
                          <m:t>𝑧</m:t>
                        </m:r>
                      </m:sub>
                    </m:sSub>
                    <m:r>
                      <a:rPr lang="en-US" i="1">
                        <a:latin typeface="Cambria Math" panose="02040503050406030204" pitchFamily="18" charset="0"/>
                      </a:rPr>
                      <m:t>(</m:t>
                    </m:r>
                    <m:r>
                      <a:rPr lang="en-US" b="0" i="1" smtClean="0">
                        <a:latin typeface="Cambria Math" panose="02040503050406030204" pitchFamily="18" charset="0"/>
                      </a:rPr>
                      <m:t>𝑧</m:t>
                    </m:r>
                    <m:r>
                      <a:rPr lang="en-US" i="1">
                        <a:latin typeface="Cambria Math" panose="02040503050406030204" pitchFamily="18" charset="0"/>
                      </a:rPr>
                      <m:t>)</m:t>
                    </m:r>
                  </m:oMath>
                </a14:m>
                <a:r>
                  <a:rPr lang="en-US" dirty="0"/>
                  <a:t>: corresponding PDF</a:t>
                </a:r>
              </a:p>
              <a:p>
                <a:pPr marL="742950" lvl="1" indent="-285750">
                  <a:lnSpc>
                    <a:spcPct val="150000"/>
                  </a:lnSpc>
                  <a:buFont typeface="Arial" panose="020B0604020202020204" pitchFamily="34" charset="0"/>
                  <a:buChar char="•"/>
                </a:pPr>
                <a:r>
                  <a:rPr lang="en-US" dirty="0"/>
                  <a:t>S: random variable with the property,  </a:t>
                </a:r>
              </a:p>
              <a:p>
                <a:pPr lvl="1">
                  <a:lnSpc>
                    <a:spcPct val="150000"/>
                  </a:lnSpc>
                </a:pPr>
                <a:r>
                  <a:rPr lang="en-US" dirty="0"/>
                  <a:t>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𝑟</m:t>
                        </m:r>
                      </m:e>
                    </m:d>
                    <m:r>
                      <a:rPr lang="en-IN"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𝐿</m:t>
                        </m:r>
                        <m:r>
                          <a:rPr lang="en-US" i="1">
                            <a:latin typeface="Cambria Math" panose="02040503050406030204" pitchFamily="18" charset="0"/>
                          </a:rPr>
                          <m:t>−1</m:t>
                        </m:r>
                      </m:e>
                    </m:d>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𝑟</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d>
                          <m:dPr>
                            <m:ctrlPr>
                              <a:rPr lang="en-US" i="1">
                                <a:latin typeface="Cambria Math" panose="02040503050406030204" pitchFamily="18" charset="0"/>
                              </a:rPr>
                            </m:ctrlPr>
                          </m:dPr>
                          <m:e>
                            <m:r>
                              <a:rPr lang="en-US" i="1">
                                <a:latin typeface="Cambria Math" panose="02040503050406030204" pitchFamily="18" charset="0"/>
                              </a:rPr>
                              <m:t>𝑤</m:t>
                            </m:r>
                          </m:e>
                        </m:d>
                        <m:r>
                          <a:rPr lang="en-US" i="1">
                            <a:latin typeface="Cambria Math" panose="02040503050406030204" pitchFamily="18" charset="0"/>
                          </a:rPr>
                          <m:t>𝑑𝑤</m:t>
                        </m:r>
                      </m:e>
                    </m:nary>
                  </m:oMath>
                </a14:m>
                <a:r>
                  <a:rPr lang="en-US" dirty="0"/>
                  <a:t>   continue version of histogram equalization,</a:t>
                </a:r>
              </a:p>
              <a:p>
                <a:pPr marL="742950" lvl="1" indent="-285750">
                  <a:lnSpc>
                    <a:spcPct val="150000"/>
                  </a:lnSpc>
                  <a:buFont typeface="Arial" panose="020B0604020202020204" pitchFamily="34" charset="0"/>
                  <a:buChar char="•"/>
                </a:pPr>
                <a14:m>
                  <m:oMath xmlns:m="http://schemas.openxmlformats.org/officeDocument/2006/math">
                    <m:r>
                      <a:rPr lang="en-US" i="1">
                        <a:latin typeface="Cambria Math" panose="02040503050406030204" pitchFamily="18" charset="0"/>
                      </a:rPr>
                      <m:t>𝑧</m:t>
                    </m:r>
                  </m:oMath>
                </a14:m>
                <a:r>
                  <a:rPr lang="en-US" dirty="0"/>
                  <a:t> is defined as random variable with the property,  </a:t>
                </a:r>
              </a:p>
              <a:p>
                <a:pPr lvl="2">
                  <a:lnSpc>
                    <a:spcPct val="150000"/>
                  </a:lnSpc>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𝐺</m:t>
                      </m:r>
                      <m:d>
                        <m:dPr>
                          <m:ctrlPr>
                            <a:rPr lang="en-US" i="1">
                              <a:latin typeface="Cambria Math" panose="02040503050406030204" pitchFamily="18" charset="0"/>
                            </a:rPr>
                          </m:ctrlPr>
                        </m:dPr>
                        <m:e>
                          <m:r>
                            <a:rPr lang="en-US" b="0" i="1" smtClean="0">
                              <a:latin typeface="Cambria Math" panose="02040503050406030204" pitchFamily="18" charset="0"/>
                            </a:rPr>
                            <m:t>𝑧</m:t>
                          </m:r>
                        </m:e>
                      </m:d>
                      <m:r>
                        <a:rPr lang="en-IN"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𝐿</m:t>
                          </m:r>
                          <m:r>
                            <a:rPr lang="en-US" i="1">
                              <a:latin typeface="Cambria Math" panose="02040503050406030204" pitchFamily="18" charset="0"/>
                            </a:rPr>
                            <m:t>−1</m:t>
                          </m:r>
                        </m:e>
                      </m:d>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b="0" i="1" smtClean="0">
                              <a:latin typeface="Cambria Math" panose="02040503050406030204" pitchFamily="18" charset="0"/>
                            </a:rPr>
                            <m:t>𝑧</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𝑧</m:t>
                              </m:r>
                            </m:sub>
                          </m:sSub>
                          <m:d>
                            <m:dPr>
                              <m:ctrlPr>
                                <a:rPr lang="en-US" i="1">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𝑑𝑡</m:t>
                          </m:r>
                          <m:r>
                            <a:rPr lang="en-US" b="0" i="1" smtClean="0">
                              <a:latin typeface="Cambria Math" panose="02040503050406030204" pitchFamily="18" charset="0"/>
                            </a:rPr>
                            <m:t>=</m:t>
                          </m:r>
                          <m:r>
                            <a:rPr lang="en-US" b="0" i="1" smtClean="0">
                              <a:latin typeface="Cambria Math" panose="02040503050406030204" pitchFamily="18" charset="0"/>
                            </a:rPr>
                            <m:t>𝑠</m:t>
                          </m:r>
                        </m:e>
                      </m:nary>
                    </m:oMath>
                  </m:oMathPara>
                </a14:m>
                <a:endParaRPr lang="en-US" dirty="0"/>
              </a:p>
              <a:p>
                <a:pPr marL="742950" lvl="1" indent="-285750">
                  <a:lnSpc>
                    <a:spcPct val="150000"/>
                  </a:lnSpc>
                  <a:buFont typeface="Arial" panose="020B0604020202020204" pitchFamily="34" charset="0"/>
                  <a:buChar char="•"/>
                </a:pPr>
                <a14:m>
                  <m:oMath xmlns:m="http://schemas.openxmlformats.org/officeDocument/2006/math">
                    <m:r>
                      <a:rPr lang="en-US" i="1">
                        <a:latin typeface="Cambria Math" panose="02040503050406030204" pitchFamily="18" charset="0"/>
                      </a:rPr>
                      <m:t>𝐺</m:t>
                    </m:r>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 </a:t>
                </a: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𝑟</m:t>
                        </m:r>
                      </m:e>
                    </m:d>
                  </m:oMath>
                </a14:m>
                <a:r>
                  <a:rPr lang="en-US" dirty="0"/>
                  <a:t> and </a:t>
                </a:r>
                <a14:m>
                  <m:oMath xmlns:m="http://schemas.openxmlformats.org/officeDocument/2006/math">
                    <m:r>
                      <a:rPr lang="en-US" i="1">
                        <a:latin typeface="Cambria Math" panose="02040503050406030204" pitchFamily="18" charset="0"/>
                      </a:rPr>
                      <m:t>𝑧</m:t>
                    </m:r>
                  </m:oMath>
                </a14:m>
                <a:r>
                  <a:rPr lang="en-US" dirty="0"/>
                  <a:t> must satisfy, </a:t>
                </a:r>
                <a14:m>
                  <m:oMath xmlns:m="http://schemas.openxmlformats.org/officeDocument/2006/math">
                    <m:r>
                      <a:rPr lang="en-US" b="0" i="1" smtClean="0">
                        <a:latin typeface="Cambria Math" panose="02040503050406030204" pitchFamily="18" charset="0"/>
                      </a:rPr>
                      <m:t>𝑧</m:t>
                    </m:r>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−1</m:t>
                        </m:r>
                      </m:sup>
                    </m:sSup>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𝐺</m:t>
                        </m:r>
                      </m:e>
                      <m:sup>
                        <m:r>
                          <a:rPr lang="en-US" i="1">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US" dirty="0"/>
              </a:p>
              <a:p>
                <a:pPr>
                  <a:lnSpc>
                    <a:spcPct val="150000"/>
                  </a:lnSpc>
                </a:pPr>
                <a:r>
                  <a:rPr lang="en-US" dirty="0"/>
                  <a:t> </a:t>
                </a:r>
                <a:endParaRPr lang="en-IN" dirty="0"/>
              </a:p>
            </p:txBody>
          </p:sp>
        </mc:Choice>
        <mc:Fallback xmlns="">
          <p:sp>
            <p:nvSpPr>
              <p:cNvPr id="4" name="TextBox 3">
                <a:extLst>
                  <a:ext uri="{FF2B5EF4-FFF2-40B4-BE49-F238E27FC236}">
                    <a16:creationId xmlns:a16="http://schemas.microsoft.com/office/drawing/2014/main" id="{4FA97C7C-DDC1-45CF-9B95-BCA0026D2D20}"/>
                  </a:ext>
                </a:extLst>
              </p:cNvPr>
              <p:cNvSpPr txBox="1">
                <a:spLocks noRot="1" noChangeAspect="1" noMove="1" noResize="1" noEditPoints="1" noAdjustHandles="1" noChangeArrowheads="1" noChangeShapeType="1" noTextEdit="1"/>
              </p:cNvSpPr>
              <p:nvPr/>
            </p:nvSpPr>
            <p:spPr>
              <a:xfrm>
                <a:off x="1269506" y="2395231"/>
                <a:ext cx="9724009" cy="3970574"/>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8856118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10606874" cy="461665"/>
          </a:xfrm>
          <a:prstGeom prst="rect">
            <a:avLst/>
          </a:prstGeom>
          <a:noFill/>
        </p:spPr>
        <p:txBody>
          <a:bodyPr wrap="square" rtlCol="0">
            <a:spAutoFit/>
          </a:bodyPr>
          <a:lstStyle/>
          <a:p>
            <a:r>
              <a:rPr lang="en-US" sz="2400" dirty="0"/>
              <a:t>Histogram Processing (Histogram Specification):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0B140FC-4A17-4EE6-A248-74E76806D2F9}"/>
                  </a:ext>
                </a:extLst>
              </p:cNvPr>
              <p:cNvSpPr txBox="1"/>
              <p:nvPr/>
            </p:nvSpPr>
            <p:spPr>
              <a:xfrm>
                <a:off x="1145218" y="1961965"/>
                <a:ext cx="8957570" cy="2655599"/>
              </a:xfrm>
              <a:prstGeom prst="rect">
                <a:avLst/>
              </a:prstGeom>
              <a:noFill/>
            </p:spPr>
            <p:txBody>
              <a:bodyPr wrap="square" rtlCol="0">
                <a:spAutoFit/>
              </a:bodyPr>
              <a:lstStyle/>
              <a:p>
                <a:pPr>
                  <a:lnSpc>
                    <a:spcPct val="150000"/>
                  </a:lnSpc>
                </a:pPr>
                <a:r>
                  <a:rPr lang="en-US" dirty="0"/>
                  <a:t>Steps for histogram specification:</a:t>
                </a:r>
              </a:p>
              <a:p>
                <a:pPr marL="342900" indent="-342900">
                  <a:lnSpc>
                    <a:spcPct val="150000"/>
                  </a:lnSpc>
                  <a:buFont typeface="+mj-lt"/>
                  <a:buAutoNum type="arabicPeriod"/>
                </a:pPr>
                <a:r>
                  <a:rPr lang="en-US" dirty="0"/>
                  <a:t>Obtain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d>
                      <m:dPr>
                        <m:ctrlPr>
                          <a:rPr lang="en-US" i="1">
                            <a:latin typeface="Cambria Math" panose="02040503050406030204" pitchFamily="18" charset="0"/>
                          </a:rPr>
                        </m:ctrlPr>
                      </m:dPr>
                      <m:e>
                        <m:r>
                          <a:rPr lang="en-US" i="1">
                            <a:latin typeface="Cambria Math" panose="02040503050406030204" pitchFamily="18" charset="0"/>
                          </a:rPr>
                          <m:t>𝑟</m:t>
                        </m:r>
                      </m:e>
                    </m:d>
                  </m:oMath>
                </a14:m>
                <a:r>
                  <a:rPr lang="en-IN" dirty="0"/>
                  <a:t> to obtain the value of s using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𝑟</m:t>
                        </m:r>
                      </m:e>
                    </m:d>
                    <m:r>
                      <a:rPr lang="en-IN"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𝐿</m:t>
                        </m:r>
                        <m:r>
                          <a:rPr lang="en-US" i="1">
                            <a:latin typeface="Cambria Math" panose="02040503050406030204" pitchFamily="18" charset="0"/>
                          </a:rPr>
                          <m:t>−1</m:t>
                        </m:r>
                      </m:e>
                    </m:d>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𝑟</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d>
                          <m:dPr>
                            <m:ctrlPr>
                              <a:rPr lang="en-US" i="1">
                                <a:latin typeface="Cambria Math" panose="02040503050406030204" pitchFamily="18" charset="0"/>
                              </a:rPr>
                            </m:ctrlPr>
                          </m:dPr>
                          <m:e>
                            <m:r>
                              <a:rPr lang="en-US" i="1">
                                <a:latin typeface="Cambria Math" panose="02040503050406030204" pitchFamily="18" charset="0"/>
                              </a:rPr>
                              <m:t>𝑤</m:t>
                            </m:r>
                          </m:e>
                        </m:d>
                        <m:r>
                          <a:rPr lang="en-US" i="1">
                            <a:latin typeface="Cambria Math" panose="02040503050406030204" pitchFamily="18" charset="0"/>
                          </a:rPr>
                          <m:t>𝑑𝑤</m:t>
                        </m:r>
                      </m:e>
                    </m:nary>
                  </m:oMath>
                </a14:m>
                <a:endParaRPr lang="en-IN" dirty="0"/>
              </a:p>
              <a:p>
                <a:pPr marL="342900" indent="-342900">
                  <a:lnSpc>
                    <a:spcPct val="150000"/>
                  </a:lnSpc>
                  <a:buFont typeface="+mj-lt"/>
                  <a:buAutoNum type="arabicPeriod"/>
                </a:pPr>
                <a:r>
                  <a:rPr lang="en-IN" dirty="0"/>
                  <a:t>Use specified PDF</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𝑧</m:t>
                        </m:r>
                      </m:sub>
                    </m:sSub>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IN" dirty="0"/>
                  <a:t> to obtain the transformation function </a:t>
                </a:r>
                <a14:m>
                  <m:oMath xmlns:m="http://schemas.openxmlformats.org/officeDocument/2006/math">
                    <m:r>
                      <a:rPr lang="en-US" i="1">
                        <a:latin typeface="Cambria Math" panose="02040503050406030204" pitchFamily="18" charset="0"/>
                      </a:rPr>
                      <m:t>𝐺</m:t>
                    </m:r>
                    <m:d>
                      <m:dPr>
                        <m:ctrlPr>
                          <a:rPr lang="en-US" i="1">
                            <a:latin typeface="Cambria Math" panose="02040503050406030204" pitchFamily="18" charset="0"/>
                          </a:rPr>
                        </m:ctrlPr>
                      </m:dPr>
                      <m:e>
                        <m:r>
                          <a:rPr lang="en-US" i="1">
                            <a:latin typeface="Cambria Math" panose="02040503050406030204" pitchFamily="18" charset="0"/>
                          </a:rPr>
                          <m:t>𝑧</m:t>
                        </m:r>
                      </m:e>
                    </m:d>
                  </m:oMath>
                </a14:m>
                <a:endParaRPr lang="en-IN" dirty="0"/>
              </a:p>
              <a:p>
                <a:pPr marL="342900" indent="-342900">
                  <a:lnSpc>
                    <a:spcPct val="150000"/>
                  </a:lnSpc>
                  <a:buFont typeface="+mj-lt"/>
                  <a:buAutoNum type="arabicPeriod"/>
                </a:pPr>
                <a:r>
                  <a:rPr lang="en-IN" dirty="0"/>
                  <a:t>Obtain the inverse transformation </a:t>
                </a:r>
                <a14:m>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𝐺</m:t>
                        </m:r>
                      </m:e>
                      <m:sup>
                        <m:r>
                          <a:rPr lang="en-US" i="1">
                            <a:latin typeface="Cambria Math" panose="02040503050406030204" pitchFamily="18" charset="0"/>
                          </a:rPr>
                          <m:t>−1</m:t>
                        </m:r>
                      </m:sup>
                    </m:s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mapping </a:t>
                </a:r>
                <a14:m>
                  <m:oMath xmlns:m="http://schemas.openxmlformats.org/officeDocument/2006/math">
                    <m:r>
                      <a:rPr lang="en-US" i="1" smtClean="0">
                        <a:latin typeface="Cambria Math" panose="02040503050406030204" pitchFamily="18" charset="0"/>
                      </a:rPr>
                      <m:t>𝑠</m:t>
                    </m:r>
                  </m:oMath>
                </a14:m>
                <a:r>
                  <a:rPr lang="en-IN" dirty="0"/>
                  <a:t> to </a:t>
                </a:r>
                <a14:m>
                  <m:oMath xmlns:m="http://schemas.openxmlformats.org/officeDocument/2006/math">
                    <m:r>
                      <a:rPr lang="en-US" i="1">
                        <a:latin typeface="Cambria Math" panose="02040503050406030204" pitchFamily="18" charset="0"/>
                      </a:rPr>
                      <m:t>𝑧</m:t>
                    </m:r>
                  </m:oMath>
                </a14:m>
                <a:endParaRPr lang="en-IN" dirty="0"/>
              </a:p>
              <a:p>
                <a:pPr marL="342900" indent="-342900">
                  <a:lnSpc>
                    <a:spcPct val="150000"/>
                  </a:lnSpc>
                  <a:buFont typeface="+mj-lt"/>
                  <a:buAutoNum type="arabicPeriod"/>
                </a:pPr>
                <a:r>
                  <a:rPr lang="en-IN" dirty="0"/>
                  <a:t>Obtain the output equalized image </a:t>
                </a:r>
                <a:r>
                  <a:rPr lang="en-IN" dirty="0" err="1"/>
                  <a:t>i.e</a:t>
                </a:r>
                <a:r>
                  <a:rPr lang="en-IN" dirty="0"/>
                  <a:t>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 </m:t>
                    </m:r>
                  </m:oMath>
                </a14:m>
                <a:r>
                  <a:rPr lang="en-IN" dirty="0"/>
                  <a:t> is obtained, and perform inverse mapping </a:t>
                </a:r>
              </a:p>
              <a:p>
                <a:pPr algn="ctr">
                  <a:lnSpc>
                    <a:spcPct val="150000"/>
                  </a:lnSpc>
                </a:pPr>
                <a14:m>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𝐺</m:t>
                        </m:r>
                      </m:e>
                      <m:sup>
                        <m:r>
                          <a:rPr lang="en-US" i="1">
                            <a:latin typeface="Cambria Math" panose="02040503050406030204" pitchFamily="18" charset="0"/>
                          </a:rPr>
                          <m:t>−1</m:t>
                        </m:r>
                      </m:sup>
                    </m:s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t>
                </a:r>
                <a:endParaRPr lang="en-IN" dirty="0"/>
              </a:p>
            </p:txBody>
          </p:sp>
        </mc:Choice>
        <mc:Fallback xmlns="">
          <p:sp>
            <p:nvSpPr>
              <p:cNvPr id="3" name="TextBox 2">
                <a:extLst>
                  <a:ext uri="{FF2B5EF4-FFF2-40B4-BE49-F238E27FC236}">
                    <a16:creationId xmlns:a16="http://schemas.microsoft.com/office/drawing/2014/main" id="{60B140FC-4A17-4EE6-A248-74E76806D2F9}"/>
                  </a:ext>
                </a:extLst>
              </p:cNvPr>
              <p:cNvSpPr txBox="1">
                <a:spLocks noRot="1" noChangeAspect="1" noMove="1" noResize="1" noEditPoints="1" noAdjustHandles="1" noChangeArrowheads="1" noChangeShapeType="1" noTextEdit="1"/>
              </p:cNvSpPr>
              <p:nvPr/>
            </p:nvSpPr>
            <p:spPr>
              <a:xfrm>
                <a:off x="1145218" y="1961965"/>
                <a:ext cx="8957570" cy="2655599"/>
              </a:xfrm>
              <a:prstGeom prst="rect">
                <a:avLst/>
              </a:prstGeom>
              <a:blipFill>
                <a:blip r:embed="rId4"/>
                <a:stretch>
                  <a:fillRect l="-613" b="-2989"/>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13D41CFE-179B-4DC8-A7FB-438D6D4EEEC3}"/>
              </a:ext>
            </a:extLst>
          </p:cNvPr>
          <p:cNvSpPr txBox="1"/>
          <p:nvPr/>
        </p:nvSpPr>
        <p:spPr>
          <a:xfrm>
            <a:off x="978486" y="4617564"/>
            <a:ext cx="7979083" cy="1754326"/>
          </a:xfrm>
          <a:prstGeom prst="rect">
            <a:avLst/>
          </a:prstGeom>
          <a:noFill/>
        </p:spPr>
        <p:txBody>
          <a:bodyPr wrap="square" rtlCol="0">
            <a:spAutoFit/>
          </a:bodyPr>
          <a:lstStyle/>
          <a:p>
            <a:r>
              <a:rPr lang="en-US" dirty="0"/>
              <a:t>Example 2:</a:t>
            </a:r>
          </a:p>
          <a:p>
            <a:endParaRPr lang="en-US" dirty="0"/>
          </a:p>
          <a:p>
            <a:pPr algn="just"/>
            <a:r>
              <a:rPr lang="en-US" dirty="0"/>
              <a:t>Consider 64 X 64 hypothetical image whose histogram is shown in the Figure. It is desired to transform this histogram according to the second column of the table.  Sketch the histogram of the image you obtain after applying histogram specification.   </a:t>
            </a:r>
            <a:endParaRPr lang="en-IN" dirty="0"/>
          </a:p>
        </p:txBody>
      </p:sp>
      <p:pic>
        <p:nvPicPr>
          <p:cNvPr id="10" name="Picture 2">
            <a:extLst>
              <a:ext uri="{FF2B5EF4-FFF2-40B4-BE49-F238E27FC236}">
                <a16:creationId xmlns:a16="http://schemas.microsoft.com/office/drawing/2014/main" id="{A4F053E2-6EA4-4733-8702-A811DB5C5E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3899" y="4352756"/>
            <a:ext cx="2653083" cy="2300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EFBC534-DB5E-418B-8C0E-E92A903CF657}"/>
                  </a:ext>
                </a:extLst>
              </p14:cNvPr>
              <p14:cNvContentPartPr/>
              <p14:nvPr/>
            </p14:nvContentPartPr>
            <p14:xfrm>
              <a:off x="4826160" y="1720800"/>
              <a:ext cx="6331320" cy="2235600"/>
            </p14:xfrm>
          </p:contentPart>
        </mc:Choice>
        <mc:Fallback xmlns="">
          <p:pic>
            <p:nvPicPr>
              <p:cNvPr id="6" name="Ink 5">
                <a:extLst>
                  <a:ext uri="{FF2B5EF4-FFF2-40B4-BE49-F238E27FC236}">
                    <a16:creationId xmlns:a16="http://schemas.microsoft.com/office/drawing/2014/main" id="{4EFBC534-DB5E-418B-8C0E-E92A903CF657}"/>
                  </a:ext>
                </a:extLst>
              </p:cNvPr>
              <p:cNvPicPr/>
              <p:nvPr/>
            </p:nvPicPr>
            <p:blipFill>
              <a:blip r:embed="rId7"/>
              <a:stretch>
                <a:fillRect/>
              </a:stretch>
            </p:blipFill>
            <p:spPr>
              <a:xfrm>
                <a:off x="4816800" y="1711440"/>
                <a:ext cx="6350040" cy="2254320"/>
              </a:xfrm>
              <a:prstGeom prst="rect">
                <a:avLst/>
              </a:prstGeom>
            </p:spPr>
          </p:pic>
        </mc:Fallback>
      </mc:AlternateContent>
    </p:spTree>
    <p:extLst>
      <p:ext uri="{BB962C8B-B14F-4D97-AF65-F5344CB8AC3E}">
        <p14:creationId xmlns:p14="http://schemas.microsoft.com/office/powerpoint/2010/main" val="636664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10606874" cy="461665"/>
          </a:xfrm>
          <a:prstGeom prst="rect">
            <a:avLst/>
          </a:prstGeom>
          <a:noFill/>
        </p:spPr>
        <p:txBody>
          <a:bodyPr wrap="square" rtlCol="0">
            <a:spAutoFit/>
          </a:bodyPr>
          <a:lstStyle/>
          <a:p>
            <a:r>
              <a:rPr lang="en-US" sz="2400" dirty="0"/>
              <a:t>Histogram Processing (Histogram Specification):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10" name="Picture 2">
            <a:extLst>
              <a:ext uri="{FF2B5EF4-FFF2-40B4-BE49-F238E27FC236}">
                <a16:creationId xmlns:a16="http://schemas.microsoft.com/office/drawing/2014/main" id="{A4F053E2-6EA4-4733-8702-A811DB5C5E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0671" y="2058768"/>
            <a:ext cx="2965142" cy="25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6051C10E-DD10-4A07-B7C7-C8B09F36B9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146" y="2058769"/>
            <a:ext cx="5255263" cy="2570647"/>
          </a:xfrm>
          <a:prstGeom prst="rect">
            <a:avLst/>
          </a:prstGeom>
        </p:spPr>
      </p:pic>
      <p:pic>
        <p:nvPicPr>
          <p:cNvPr id="13" name="Picture 2">
            <a:extLst>
              <a:ext uri="{FF2B5EF4-FFF2-40B4-BE49-F238E27FC236}">
                <a16:creationId xmlns:a16="http://schemas.microsoft.com/office/drawing/2014/main" id="{0C72E199-9038-4F94-97F8-625066E58B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2530" y="2058769"/>
            <a:ext cx="3288141" cy="25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7BFB25-E4E2-4F46-94EE-BB03AD19DAC7}"/>
                  </a:ext>
                </a:extLst>
              </p:cNvPr>
              <p:cNvSpPr txBox="1"/>
              <p:nvPr/>
            </p:nvSpPr>
            <p:spPr>
              <a:xfrm>
                <a:off x="475146" y="5086905"/>
                <a:ext cx="10462143" cy="1477328"/>
              </a:xfrm>
              <a:prstGeom prst="rect">
                <a:avLst/>
              </a:prstGeom>
              <a:noFill/>
            </p:spPr>
            <p:txBody>
              <a:bodyPr wrap="square" rtlCol="0">
                <a:spAutoFit/>
              </a:bodyPr>
              <a:lstStyle/>
              <a:p>
                <a:r>
                  <a:rPr lang="en-US" b="1" dirty="0"/>
                  <a:t>Step-1</a:t>
                </a:r>
                <a:r>
                  <a:rPr lang="en-US" dirty="0"/>
                  <a:t> We have solved for </a:t>
                </a:r>
                <a:r>
                  <a:rPr lang="en-IN" dirty="0"/>
                  <a:t>s</a:t>
                </a:r>
                <a:r>
                  <a:rPr lang="en-US" dirty="0"/>
                  <a:t> in the previous example,</a:t>
                </a:r>
              </a:p>
              <a:p>
                <a:pPr lvl="2"/>
                <a14:m>
                  <m:oMath xmlns:m="http://schemas.openxmlformats.org/officeDocument/2006/math">
                    <m:sSub>
                      <m:sSubPr>
                        <m:ctrlPr>
                          <a:rPr lang="en-IN" i="1">
                            <a:latin typeface="Cambria Math" panose="02040503050406030204" pitchFamily="18" charset="0"/>
                          </a:rPr>
                        </m:ctrlPr>
                      </m:sSubPr>
                      <m:e>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=1,</m:t>
                        </m:r>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3,    </m:t>
                        </m:r>
                        <m:r>
                          <a:rPr lang="en-US" i="1">
                            <a:latin typeface="Cambria Math" panose="02040503050406030204" pitchFamily="18" charset="0"/>
                          </a:rPr>
                          <m:t>𝑠</m:t>
                        </m:r>
                      </m:e>
                      <m:sub>
                        <m:r>
                          <a:rPr lang="en-US" i="1">
                            <a:latin typeface="Cambria Math" panose="02040503050406030204" pitchFamily="18" charset="0"/>
                          </a:rPr>
                          <m:t>2</m:t>
                        </m:r>
                      </m:sub>
                    </m:sSub>
                  </m:oMath>
                </a14:m>
                <a:r>
                  <a:rPr lang="en-IN" i="1" dirty="0"/>
                  <a:t> = 5, </a:t>
                </a:r>
                <a14:m>
                  <m:oMath xmlns:m="http://schemas.openxmlformats.org/officeDocument/2006/math">
                    <m:r>
                      <a:rPr lang="en-US" i="1">
                        <a:latin typeface="Cambria Math" panose="02040503050406030204" pitchFamily="18" charset="0"/>
                      </a:rPr>
                      <m:t>   </m:t>
                    </m:r>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IN" i="1" dirty="0"/>
                  <a:t>= 6,   </a:t>
                </a:r>
                <a14:m>
                  <m:oMath xmlns:m="http://schemas.openxmlformats.org/officeDocument/2006/math">
                    <m:r>
                      <a:rPr lang="en-US" i="1">
                        <a:latin typeface="Cambria Math" panose="02040503050406030204" pitchFamily="18" charset="0"/>
                      </a:rPr>
                      <m:t>   </m:t>
                    </m:r>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oMath>
                </a14:m>
                <a:r>
                  <a:rPr lang="en-IN" i="1" dirty="0"/>
                  <a:t>= 6,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5</m:t>
                        </m:r>
                      </m:sub>
                    </m:sSub>
                  </m:oMath>
                </a14:m>
                <a:r>
                  <a:rPr lang="en-IN" i="1" dirty="0"/>
                  <a:t>= 7,   </a:t>
                </a:r>
                <a14:m>
                  <m:oMath xmlns:m="http://schemas.openxmlformats.org/officeDocument/2006/math">
                    <m:r>
                      <a:rPr lang="en-US" i="1">
                        <a:latin typeface="Cambria Math" panose="02040503050406030204" pitchFamily="18" charset="0"/>
                      </a:rPr>
                      <m:t> </m:t>
                    </m:r>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6</m:t>
                        </m:r>
                      </m:sub>
                    </m:sSub>
                  </m:oMath>
                </a14:m>
                <a:r>
                  <a:rPr lang="en-IN" i="1" dirty="0"/>
                  <a:t>= 7,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7</m:t>
                        </m:r>
                      </m:sub>
                    </m:sSub>
                  </m:oMath>
                </a14:m>
                <a:r>
                  <a:rPr lang="en-IN" i="1" dirty="0"/>
                  <a:t>= 7</a:t>
                </a:r>
              </a:p>
              <a:p>
                <a:pPr algn="ctr"/>
                <a:endParaRPr lang="en-IN" i="1" dirty="0"/>
              </a:p>
              <a:p>
                <a:r>
                  <a:rPr lang="en-US" dirty="0"/>
                  <a:t> </a:t>
                </a:r>
              </a:p>
              <a:p>
                <a:endParaRPr lang="en-IN" dirty="0"/>
              </a:p>
            </p:txBody>
          </p:sp>
        </mc:Choice>
        <mc:Fallback xmlns="">
          <p:sp>
            <p:nvSpPr>
              <p:cNvPr id="14" name="TextBox 13">
                <a:extLst>
                  <a:ext uri="{FF2B5EF4-FFF2-40B4-BE49-F238E27FC236}">
                    <a16:creationId xmlns:a16="http://schemas.microsoft.com/office/drawing/2014/main" id="{B77BFB25-E4E2-4F46-94EE-BB03AD19DAC7}"/>
                  </a:ext>
                </a:extLst>
              </p:cNvPr>
              <p:cNvSpPr txBox="1">
                <a:spLocks noRot="1" noChangeAspect="1" noMove="1" noResize="1" noEditPoints="1" noAdjustHandles="1" noChangeArrowheads="1" noChangeShapeType="1" noTextEdit="1"/>
              </p:cNvSpPr>
              <p:nvPr/>
            </p:nvSpPr>
            <p:spPr>
              <a:xfrm>
                <a:off x="475146" y="5086905"/>
                <a:ext cx="10462143" cy="1477328"/>
              </a:xfrm>
              <a:prstGeom prst="rect">
                <a:avLst/>
              </a:prstGeom>
              <a:blipFill>
                <a:blip r:embed="rId7"/>
                <a:stretch>
                  <a:fillRect l="-524" t="-2058"/>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AD4AF9F-D87C-42CF-9255-FE8F429A7637}"/>
                  </a:ext>
                </a:extLst>
              </p14:cNvPr>
              <p14:cNvContentPartPr/>
              <p14:nvPr/>
            </p14:nvContentPartPr>
            <p14:xfrm>
              <a:off x="685800" y="2101680"/>
              <a:ext cx="8509320" cy="3702600"/>
            </p14:xfrm>
          </p:contentPart>
        </mc:Choice>
        <mc:Fallback xmlns="">
          <p:pic>
            <p:nvPicPr>
              <p:cNvPr id="3" name="Ink 2">
                <a:extLst>
                  <a:ext uri="{FF2B5EF4-FFF2-40B4-BE49-F238E27FC236}">
                    <a16:creationId xmlns:a16="http://schemas.microsoft.com/office/drawing/2014/main" id="{2AD4AF9F-D87C-42CF-9255-FE8F429A7637}"/>
                  </a:ext>
                </a:extLst>
              </p:cNvPr>
              <p:cNvPicPr/>
              <p:nvPr/>
            </p:nvPicPr>
            <p:blipFill>
              <a:blip r:embed="rId9"/>
              <a:stretch>
                <a:fillRect/>
              </a:stretch>
            </p:blipFill>
            <p:spPr>
              <a:xfrm>
                <a:off x="676440" y="2092320"/>
                <a:ext cx="8528040" cy="3721320"/>
              </a:xfrm>
              <a:prstGeom prst="rect">
                <a:avLst/>
              </a:prstGeom>
            </p:spPr>
          </p:pic>
        </mc:Fallback>
      </mc:AlternateContent>
    </p:spTree>
    <p:extLst>
      <p:ext uri="{BB962C8B-B14F-4D97-AF65-F5344CB8AC3E}">
        <p14:creationId xmlns:p14="http://schemas.microsoft.com/office/powerpoint/2010/main" val="26468087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61134" y="400636"/>
            <a:ext cx="10492666" cy="735706"/>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31752" y="1012377"/>
            <a:ext cx="6391922" cy="461665"/>
          </a:xfrm>
          <a:prstGeom prst="rect">
            <a:avLst/>
          </a:prstGeom>
          <a:noFill/>
        </p:spPr>
        <p:txBody>
          <a:bodyPr wrap="square" rtlCol="0">
            <a:spAutoFit/>
          </a:bodyPr>
          <a:lstStyle/>
          <a:p>
            <a:r>
              <a:rPr lang="en-US" sz="2400" dirty="0"/>
              <a:t>Histogram Processing: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1563B1-785D-45EF-9FAB-15354227CE1B}"/>
                  </a:ext>
                </a:extLst>
              </p:cNvPr>
              <p:cNvSpPr txBox="1"/>
              <p:nvPr/>
            </p:nvSpPr>
            <p:spPr>
              <a:xfrm>
                <a:off x="1106749" y="1474042"/>
                <a:ext cx="9978501" cy="4725011"/>
              </a:xfrm>
              <a:prstGeom prst="rect">
                <a:avLst/>
              </a:prstGeom>
              <a:noFill/>
            </p:spPr>
            <p:txBody>
              <a:bodyPr wrap="square" rtlCol="0">
                <a:spAutoFit/>
              </a:bodyPr>
              <a:lstStyle/>
              <a:p>
                <a:r>
                  <a:rPr lang="en-US" b="1" dirty="0"/>
                  <a:t>Step-2 </a:t>
                </a:r>
                <a:r>
                  <a:rPr lang="en-US" dirty="0"/>
                  <a:t>Compute of all values of transformation function </a:t>
                </a:r>
                <a14:m>
                  <m:oMath xmlns:m="http://schemas.openxmlformats.org/officeDocument/2006/math">
                    <m:r>
                      <a:rPr lang="en-US" b="0" i="1">
                        <a:latin typeface="Cambria Math" panose="02040503050406030204" pitchFamily="18" charset="0"/>
                      </a:rPr>
                      <m:t>𝐺</m:t>
                    </m:r>
                    <m:d>
                      <m:dPr>
                        <m:ctrlPr>
                          <a:rPr lang="en-US" i="1">
                            <a:latin typeface="Cambria Math" panose="02040503050406030204" pitchFamily="18" charset="0"/>
                          </a:rPr>
                        </m:ctrlPr>
                      </m:dPr>
                      <m:e>
                        <m:r>
                          <a:rPr lang="en-US" b="0" i="1">
                            <a:latin typeface="Cambria Math" panose="02040503050406030204" pitchFamily="18" charset="0"/>
                          </a:rPr>
                          <m:t>𝑧</m:t>
                        </m:r>
                      </m:e>
                    </m:d>
                  </m:oMath>
                </a14:m>
                <a:r>
                  <a:rPr lang="en-US" dirty="0"/>
                  <a:t> </a:t>
                </a:r>
              </a:p>
              <a:p>
                <a:pPr lvl="2"/>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𝐺</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𝑞</m:t>
                          </m:r>
                        </m:sub>
                      </m:sSub>
                      <m:r>
                        <a:rPr lang="en-US" i="1">
                          <a:latin typeface="Cambria Math" panose="02040503050406030204" pitchFamily="18" charset="0"/>
                        </a:rPr>
                        <m:t>)</m:t>
                      </m:r>
                      <m:r>
                        <a:rPr lang="en-IN"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nary>
                        <m:naryPr>
                          <m:chr m:val="∑"/>
                          <m:ctrlPr>
                            <a:rPr lang="en-IN" i="1">
                              <a:latin typeface="Cambria Math" panose="02040503050406030204" pitchFamily="18" charset="0"/>
                            </a:rPr>
                          </m:ctrlPr>
                        </m:naryPr>
                        <m:sub>
                          <m:r>
                            <a:rPr lang="en-US" b="0" i="1" smtClean="0">
                              <a:latin typeface="Cambria Math" panose="02040503050406030204" pitchFamily="18" charset="0"/>
                            </a:rPr>
                            <m:t>𝑖</m:t>
                          </m:r>
                          <m:r>
                            <a:rPr lang="en-US" i="1">
                              <a:latin typeface="Cambria Math" panose="02040503050406030204" pitchFamily="18" charset="0"/>
                            </a:rPr>
                            <m:t>=0</m:t>
                          </m:r>
                        </m:sub>
                        <m:sup>
                          <m:r>
                            <a:rPr lang="en-US" b="0" i="1" smtClean="0">
                              <a:latin typeface="Cambria Math" panose="02040503050406030204" pitchFamily="18" charset="0"/>
                            </a:rPr>
                            <m:t>𝑞</m:t>
                          </m:r>
                        </m:sup>
                        <m:e>
                          <m:sSub>
                            <m:sSubPr>
                              <m:ctrlPr>
                                <a:rPr lang="en-IN"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𝑧</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𝑖</m:t>
                              </m:r>
                            </m:sub>
                          </m:sSub>
                        </m:e>
                      </m:nary>
                      <m:r>
                        <a:rPr lang="en-US" i="1">
                          <a:latin typeface="Cambria Math" panose="02040503050406030204" pitchFamily="18" charset="0"/>
                        </a:rPr>
                        <m:t>)</m:t>
                      </m:r>
                    </m:oMath>
                  </m:oMathPara>
                </a14:m>
                <a:endParaRPr lang="en-US" b="0" i="1" dirty="0">
                  <a:latin typeface="Cambria Math" panose="02040503050406030204" pitchFamily="18" charset="0"/>
                </a:endParaRPr>
              </a:p>
              <a:p>
                <a:pPr lvl="2"/>
                <a:endParaRPr lang="en-US" i="1" dirty="0">
                  <a:latin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IN" i="1">
                        <a:latin typeface="Cambria Math" panose="02040503050406030204" pitchFamily="18" charset="0"/>
                      </a:rPr>
                      <m:t>=</m:t>
                    </m:r>
                    <m:r>
                      <a:rPr lang="en-US" i="1">
                        <a:latin typeface="Cambria Math" panose="02040503050406030204" pitchFamily="18" charset="0"/>
                      </a:rPr>
                      <m:t>7</m:t>
                    </m:r>
                    <m:nary>
                      <m:naryPr>
                        <m:chr m:val="∑"/>
                        <m:ctrlPr>
                          <a:rPr lang="en-IN"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0</m:t>
                        </m:r>
                      </m:sup>
                      <m:e>
                        <m:sSub>
                          <m:sSubPr>
                            <m:ctrlPr>
                              <a:rPr lang="en-IN" i="1">
                                <a:latin typeface="Cambria Math" panose="02040503050406030204" pitchFamily="18" charset="0"/>
                              </a:rPr>
                            </m:ctrlPr>
                          </m:sSubPr>
                          <m:e>
                            <m:r>
                              <a:rPr lang="en-US" i="1" smtClean="0">
                                <a:latin typeface="Cambria Math" panose="02040503050406030204" pitchFamily="18" charset="0"/>
                              </a:rPr>
                              <m:t>𝑝</m:t>
                            </m:r>
                          </m:e>
                          <m:sub>
                            <m:r>
                              <a:rPr lang="en-US" b="0" i="1" smtClean="0">
                                <a:latin typeface="Cambria Math" panose="02040503050406030204" pitchFamily="18" charset="0"/>
                              </a:rPr>
                              <m:t>𝑧</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nary>
                    <m:r>
                      <a:rPr lang="en-US" i="1">
                        <a:latin typeface="Cambria Math" panose="02040503050406030204" pitchFamily="18" charset="0"/>
                      </a:rPr>
                      <m:t>)</m:t>
                    </m:r>
                  </m:oMath>
                </a14:m>
                <a:r>
                  <a:rPr lang="en-IN" i="1" dirty="0"/>
                  <a:t> = </a:t>
                </a:r>
                <a:r>
                  <a:rPr lang="en-US" i="1" dirty="0"/>
                  <a:t>0.0</a:t>
                </a:r>
                <a:endParaRPr lang="en-IN" i="1" dirty="0"/>
              </a:p>
              <a:p>
                <a:pPr lvl="2">
                  <a:lnSpc>
                    <a:spcPct val="150000"/>
                  </a:lnSpc>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IN" i="1">
                        <a:latin typeface="Cambria Math" panose="02040503050406030204" pitchFamily="18" charset="0"/>
                      </a:rPr>
                      <m:t>=</m:t>
                    </m:r>
                    <m:r>
                      <a:rPr lang="en-US" i="1" smtClean="0">
                        <a:latin typeface="Cambria Math" panose="02040503050406030204" pitchFamily="18" charset="0"/>
                      </a:rPr>
                      <m:t>7</m:t>
                    </m:r>
                    <m:nary>
                      <m:naryPr>
                        <m:chr m:val="∑"/>
                        <m:ctrlPr>
                          <a:rPr lang="en-IN"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b="0" i="1" smtClean="0">
                            <a:latin typeface="Cambria Math" panose="02040503050406030204" pitchFamily="18" charset="0"/>
                          </a:rPr>
                          <m:t>1</m:t>
                        </m:r>
                      </m:sup>
                      <m:e>
                        <m:sSub>
                          <m:sSubPr>
                            <m:ctrlPr>
                              <a:rPr lang="en-IN"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𝑧</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nary>
                    <m:r>
                      <a:rPr lang="en-US" i="1">
                        <a:latin typeface="Cambria Math" panose="02040503050406030204" pitchFamily="18" charset="0"/>
                      </a:rPr>
                      <m:t>)</m:t>
                    </m:r>
                  </m:oMath>
                </a14:m>
                <a:r>
                  <a:rPr lang="en-IN" i="1" dirty="0"/>
                  <a:t>= </a:t>
                </a:r>
                <a:r>
                  <a:rPr lang="en-US" i="1" dirty="0"/>
                  <a:t>0.00=0</a:t>
                </a:r>
              </a:p>
              <a:p>
                <a:pPr lvl="2">
                  <a:lnSpc>
                    <a:spcPct val="150000"/>
                  </a:lnSpc>
                </a:pP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2</m:t>
                        </m:r>
                      </m:sub>
                    </m:sSub>
                    <m:r>
                      <a:rPr lang="en-US" i="1">
                        <a:latin typeface="Cambria Math" panose="02040503050406030204" pitchFamily="18" charset="0"/>
                      </a:rPr>
                      <m:t>)</m:t>
                    </m:r>
                    <m:r>
                      <a:rPr lang="en-IN" i="1">
                        <a:latin typeface="Cambria Math" panose="02040503050406030204" pitchFamily="18" charset="0"/>
                      </a:rPr>
                      <m:t>=</m:t>
                    </m:r>
                    <m:r>
                      <a:rPr lang="en-US" i="1">
                        <a:latin typeface="Cambria Math" panose="02040503050406030204" pitchFamily="18" charset="0"/>
                      </a:rPr>
                      <m:t>7</m:t>
                    </m:r>
                    <m:nary>
                      <m:naryPr>
                        <m:chr m:val="∑"/>
                        <m:ctrlPr>
                          <a:rPr lang="en-IN"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b="0" i="1" smtClean="0">
                            <a:latin typeface="Cambria Math" panose="02040503050406030204" pitchFamily="18" charset="0"/>
                          </a:rPr>
                          <m:t>2</m:t>
                        </m:r>
                      </m:sup>
                      <m:e>
                        <m:sSub>
                          <m:sSubPr>
                            <m:ctrlPr>
                              <a:rPr lang="en-IN"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𝑧</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nary>
                    <m:r>
                      <a:rPr lang="en-US" i="1">
                        <a:latin typeface="Cambria Math" panose="02040503050406030204" pitchFamily="18" charset="0"/>
                      </a:rPr>
                      <m:t>)</m:t>
                    </m:r>
                  </m:oMath>
                </a14:m>
                <a:r>
                  <a:rPr lang="en-IN" i="1" dirty="0"/>
                  <a:t>= </a:t>
                </a:r>
                <a:r>
                  <a:rPr lang="en-US" i="1" dirty="0"/>
                  <a:t>0.00=0</a:t>
                </a:r>
              </a:p>
              <a:p>
                <a:pPr lvl="2">
                  <a:lnSpc>
                    <a:spcPct val="150000"/>
                  </a:lnSpc>
                </a:pP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3</m:t>
                        </m:r>
                      </m:sub>
                    </m:sSub>
                    <m:r>
                      <a:rPr lang="en-US" i="1">
                        <a:latin typeface="Cambria Math" panose="02040503050406030204" pitchFamily="18" charset="0"/>
                      </a:rPr>
                      <m:t>)</m:t>
                    </m:r>
                    <m:r>
                      <a:rPr lang="en-IN" i="1">
                        <a:latin typeface="Cambria Math" panose="02040503050406030204" pitchFamily="18" charset="0"/>
                      </a:rPr>
                      <m:t>=</m:t>
                    </m:r>
                    <m:r>
                      <a:rPr lang="en-US" i="1">
                        <a:latin typeface="Cambria Math" panose="02040503050406030204" pitchFamily="18" charset="0"/>
                      </a:rPr>
                      <m:t>7</m:t>
                    </m:r>
                    <m:nary>
                      <m:naryPr>
                        <m:chr m:val="∑"/>
                        <m:ctrlPr>
                          <a:rPr lang="en-IN"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b="0" i="1" smtClean="0">
                            <a:latin typeface="Cambria Math" panose="02040503050406030204" pitchFamily="18" charset="0"/>
                          </a:rPr>
                          <m:t>3</m:t>
                        </m:r>
                      </m:sup>
                      <m:e>
                        <m:sSub>
                          <m:sSubPr>
                            <m:ctrlPr>
                              <a:rPr lang="en-IN"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𝑧</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nary>
                    <m:r>
                      <a:rPr lang="en-US" i="1">
                        <a:latin typeface="Cambria Math" panose="02040503050406030204" pitchFamily="18" charset="0"/>
                      </a:rPr>
                      <m:t>)</m:t>
                    </m:r>
                  </m:oMath>
                </a14:m>
                <a:r>
                  <a:rPr lang="en-IN" i="1" dirty="0"/>
                  <a:t>= 7[0+0+0+0.15]=1.05=1</a:t>
                </a:r>
              </a:p>
              <a:p>
                <a:pPr lvl="2">
                  <a:lnSpc>
                    <a:spcPct val="150000"/>
                  </a:lnSpc>
                </a:pP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4</m:t>
                        </m:r>
                      </m:sub>
                    </m:sSub>
                    <m:r>
                      <a:rPr lang="en-US" i="1">
                        <a:latin typeface="Cambria Math" panose="02040503050406030204" pitchFamily="18" charset="0"/>
                      </a:rPr>
                      <m:t>)</m:t>
                    </m:r>
                    <m:r>
                      <a:rPr lang="en-IN" i="1">
                        <a:latin typeface="Cambria Math" panose="02040503050406030204" pitchFamily="18" charset="0"/>
                      </a:rPr>
                      <m:t>=</m:t>
                    </m:r>
                    <m:r>
                      <a:rPr lang="en-US" i="1">
                        <a:latin typeface="Cambria Math" panose="02040503050406030204" pitchFamily="18" charset="0"/>
                      </a:rPr>
                      <m:t>7</m:t>
                    </m:r>
                    <m:nary>
                      <m:naryPr>
                        <m:chr m:val="∑"/>
                        <m:ctrlPr>
                          <a:rPr lang="en-IN"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b="0" i="1" smtClean="0">
                            <a:latin typeface="Cambria Math" panose="02040503050406030204" pitchFamily="18" charset="0"/>
                          </a:rPr>
                          <m:t>4</m:t>
                        </m:r>
                      </m:sup>
                      <m:e>
                        <m:sSub>
                          <m:sSubPr>
                            <m:ctrlPr>
                              <a:rPr lang="en-IN"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𝑧</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nary>
                    <m:r>
                      <a:rPr lang="en-US" i="1">
                        <a:latin typeface="Cambria Math" panose="02040503050406030204" pitchFamily="18" charset="0"/>
                      </a:rPr>
                      <m:t>)</m:t>
                    </m:r>
                  </m:oMath>
                </a14:m>
                <a:r>
                  <a:rPr lang="en-IN" i="1" dirty="0"/>
                  <a:t>= 7[0+0+0+0.15+0.20]=2.45=2</a:t>
                </a:r>
              </a:p>
              <a:p>
                <a:pPr lvl="2">
                  <a:lnSpc>
                    <a:spcPct val="150000"/>
                  </a:lnSpc>
                </a:pP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5</m:t>
                        </m:r>
                      </m:sub>
                    </m:sSub>
                    <m:r>
                      <a:rPr lang="en-US" i="1">
                        <a:latin typeface="Cambria Math" panose="02040503050406030204" pitchFamily="18" charset="0"/>
                      </a:rPr>
                      <m:t>)</m:t>
                    </m:r>
                    <m:r>
                      <a:rPr lang="en-IN" i="1">
                        <a:latin typeface="Cambria Math" panose="02040503050406030204" pitchFamily="18" charset="0"/>
                      </a:rPr>
                      <m:t>=</m:t>
                    </m:r>
                    <m:r>
                      <a:rPr lang="en-US" i="1">
                        <a:latin typeface="Cambria Math" panose="02040503050406030204" pitchFamily="18" charset="0"/>
                      </a:rPr>
                      <m:t>7</m:t>
                    </m:r>
                    <m:nary>
                      <m:naryPr>
                        <m:chr m:val="∑"/>
                        <m:ctrlPr>
                          <a:rPr lang="en-IN"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b="0" i="1" smtClean="0">
                            <a:latin typeface="Cambria Math" panose="02040503050406030204" pitchFamily="18" charset="0"/>
                          </a:rPr>
                          <m:t>5</m:t>
                        </m:r>
                      </m:sup>
                      <m:e>
                        <m:sSub>
                          <m:sSubPr>
                            <m:ctrlPr>
                              <a:rPr lang="en-IN"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𝑧</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nary>
                    <m:r>
                      <a:rPr lang="en-US" i="1">
                        <a:latin typeface="Cambria Math" panose="02040503050406030204" pitchFamily="18" charset="0"/>
                      </a:rPr>
                      <m:t>)</m:t>
                    </m:r>
                  </m:oMath>
                </a14:m>
                <a:r>
                  <a:rPr lang="en-IN" i="1" dirty="0"/>
                  <a:t>= 7[0+0+0+0.15+0.20+0.30]=4.55=5</a:t>
                </a:r>
              </a:p>
              <a:p>
                <a:pPr lvl="2">
                  <a:lnSpc>
                    <a:spcPct val="150000"/>
                  </a:lnSpc>
                </a:pP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6</m:t>
                        </m:r>
                      </m:sub>
                    </m:sSub>
                    <m:r>
                      <a:rPr lang="en-US" i="1">
                        <a:latin typeface="Cambria Math" panose="02040503050406030204" pitchFamily="18" charset="0"/>
                      </a:rPr>
                      <m:t>)</m:t>
                    </m:r>
                    <m:r>
                      <a:rPr lang="en-IN" i="1">
                        <a:latin typeface="Cambria Math" panose="02040503050406030204" pitchFamily="18" charset="0"/>
                      </a:rPr>
                      <m:t>=</m:t>
                    </m:r>
                    <m:r>
                      <a:rPr lang="en-US" i="1">
                        <a:latin typeface="Cambria Math" panose="02040503050406030204" pitchFamily="18" charset="0"/>
                      </a:rPr>
                      <m:t>7</m:t>
                    </m:r>
                    <m:nary>
                      <m:naryPr>
                        <m:chr m:val="∑"/>
                        <m:ctrlPr>
                          <a:rPr lang="en-IN"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b="0" i="1" smtClean="0">
                            <a:latin typeface="Cambria Math" panose="02040503050406030204" pitchFamily="18" charset="0"/>
                          </a:rPr>
                          <m:t>6</m:t>
                        </m:r>
                      </m:sup>
                      <m:e>
                        <m:sSub>
                          <m:sSubPr>
                            <m:ctrlPr>
                              <a:rPr lang="en-IN"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𝑧</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nary>
                    <m:r>
                      <a:rPr lang="en-US" i="1">
                        <a:latin typeface="Cambria Math" panose="02040503050406030204" pitchFamily="18" charset="0"/>
                      </a:rPr>
                      <m:t>)</m:t>
                    </m:r>
                  </m:oMath>
                </a14:m>
                <a:r>
                  <a:rPr lang="en-IN" i="1" dirty="0"/>
                  <a:t>= 7[0+0+0+0.15+0.20+0.30+0.20]=5.95=6</a:t>
                </a:r>
              </a:p>
              <a:p>
                <a:pPr lvl="2">
                  <a:lnSpc>
                    <a:spcPct val="150000"/>
                  </a:lnSpc>
                </a:pP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7</m:t>
                        </m:r>
                      </m:sub>
                    </m:sSub>
                    <m:r>
                      <a:rPr lang="en-US" i="1">
                        <a:latin typeface="Cambria Math" panose="02040503050406030204" pitchFamily="18" charset="0"/>
                      </a:rPr>
                      <m:t>)</m:t>
                    </m:r>
                    <m:r>
                      <a:rPr lang="en-IN" i="1">
                        <a:latin typeface="Cambria Math" panose="02040503050406030204" pitchFamily="18" charset="0"/>
                      </a:rPr>
                      <m:t>=</m:t>
                    </m:r>
                    <m:r>
                      <a:rPr lang="en-US" i="1">
                        <a:latin typeface="Cambria Math" panose="02040503050406030204" pitchFamily="18" charset="0"/>
                      </a:rPr>
                      <m:t>7</m:t>
                    </m:r>
                    <m:nary>
                      <m:naryPr>
                        <m:chr m:val="∑"/>
                        <m:ctrlPr>
                          <a:rPr lang="en-IN"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b="0" i="1" smtClean="0">
                            <a:latin typeface="Cambria Math" panose="02040503050406030204" pitchFamily="18" charset="0"/>
                          </a:rPr>
                          <m:t>7</m:t>
                        </m:r>
                      </m:sup>
                      <m:e>
                        <m:sSub>
                          <m:sSubPr>
                            <m:ctrlPr>
                              <a:rPr lang="en-IN"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𝑧</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nary>
                    <m:r>
                      <a:rPr lang="en-US" i="1">
                        <a:latin typeface="Cambria Math" panose="02040503050406030204" pitchFamily="18" charset="0"/>
                      </a:rPr>
                      <m:t>)</m:t>
                    </m:r>
                  </m:oMath>
                </a14:m>
                <a:r>
                  <a:rPr lang="en-IN" i="1" dirty="0"/>
                  <a:t>= 7[0+0+0+0.15+0.20+0.30+0.20+0.15]=7</a:t>
                </a:r>
                <a:endParaRPr lang="en-IN" dirty="0"/>
              </a:p>
            </p:txBody>
          </p:sp>
        </mc:Choice>
        <mc:Fallback xmlns="">
          <p:sp>
            <p:nvSpPr>
              <p:cNvPr id="3" name="TextBox 2">
                <a:extLst>
                  <a:ext uri="{FF2B5EF4-FFF2-40B4-BE49-F238E27FC236}">
                    <a16:creationId xmlns:a16="http://schemas.microsoft.com/office/drawing/2014/main" id="{8F1563B1-785D-45EF-9FAB-15354227CE1B}"/>
                  </a:ext>
                </a:extLst>
              </p:cNvPr>
              <p:cNvSpPr txBox="1">
                <a:spLocks noRot="1" noChangeAspect="1" noMove="1" noResize="1" noEditPoints="1" noAdjustHandles="1" noChangeArrowheads="1" noChangeShapeType="1" noTextEdit="1"/>
              </p:cNvSpPr>
              <p:nvPr/>
            </p:nvSpPr>
            <p:spPr>
              <a:xfrm>
                <a:off x="1106749" y="1474042"/>
                <a:ext cx="9978501" cy="4725011"/>
              </a:xfrm>
              <a:prstGeom prst="rect">
                <a:avLst/>
              </a:prstGeom>
              <a:blipFill>
                <a:blip r:embed="rId4"/>
                <a:stretch>
                  <a:fillRect l="-550" t="-774" b="-13677"/>
                </a:stretch>
              </a:blipFill>
            </p:spPr>
            <p:txBody>
              <a:bodyPr/>
              <a:lstStyle/>
              <a:p>
                <a:r>
                  <a:rPr lang="en-IN">
                    <a:noFill/>
                  </a:rPr>
                  <a:t> </a:t>
                </a:r>
              </a:p>
            </p:txBody>
          </p:sp>
        </mc:Fallback>
      </mc:AlternateContent>
      <p:pic>
        <p:nvPicPr>
          <p:cNvPr id="7" name="Picture 2">
            <a:extLst>
              <a:ext uri="{FF2B5EF4-FFF2-40B4-BE49-F238E27FC236}">
                <a16:creationId xmlns:a16="http://schemas.microsoft.com/office/drawing/2014/main" id="{641BA006-44F9-406F-9F34-643D3CAD28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7713" y="1589678"/>
            <a:ext cx="2965142" cy="25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6C615D-CC7C-407A-BB70-26286F7F3E37}"/>
                  </a:ext>
                </a:extLst>
              </p:cNvPr>
              <p:cNvSpPr txBox="1"/>
              <p:nvPr/>
            </p:nvSpPr>
            <p:spPr>
              <a:xfrm>
                <a:off x="1460376" y="6407122"/>
                <a:ext cx="10262587" cy="646331"/>
              </a:xfrm>
              <a:prstGeom prst="rect">
                <a:avLst/>
              </a:prstGeom>
              <a:noFill/>
            </p:spPr>
            <p:txBody>
              <a:bodyPr wrap="square" rtlCol="0">
                <a:spAutoFit/>
              </a:bodyPr>
              <a:lstStyle/>
              <a:p>
                <a14:m>
                  <m:oMath xmlns:m="http://schemas.openxmlformats.org/officeDocument/2006/math">
                    <m:sSub>
                      <m:sSubPr>
                        <m:ctrlPr>
                          <a:rPr lang="en-IN" i="1">
                            <a:latin typeface="Cambria Math" panose="02040503050406030204" pitchFamily="18" charset="0"/>
                          </a:rPr>
                        </m:ctrlPr>
                      </m:sSubPr>
                      <m:e>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0</m:t>
                            </m:r>
                          </m:sub>
                        </m:sSub>
                        <m:r>
                          <a:rPr lang="en-US" i="1">
                            <a:latin typeface="Cambria Math" panose="02040503050406030204" pitchFamily="18" charset="0"/>
                          </a:rPr>
                          <m:t>=1,</m:t>
                        </m:r>
                        <m:sSub>
                          <m:sSubPr>
                            <m:ctrlPr>
                              <a:rPr lang="en-IN"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=3,    </m:t>
                        </m:r>
                        <m:r>
                          <a:rPr lang="en-US" i="1">
                            <a:latin typeface="Cambria Math" panose="02040503050406030204" pitchFamily="18" charset="0"/>
                          </a:rPr>
                          <m:t>𝑠</m:t>
                        </m:r>
                      </m:e>
                      <m:sub>
                        <m:r>
                          <a:rPr lang="en-US" i="1">
                            <a:latin typeface="Cambria Math" panose="02040503050406030204" pitchFamily="18" charset="0"/>
                          </a:rPr>
                          <m:t>2</m:t>
                        </m:r>
                      </m:sub>
                    </m:sSub>
                  </m:oMath>
                </a14:m>
                <a:r>
                  <a:rPr lang="en-IN" i="1" dirty="0"/>
                  <a:t> = 5, </a:t>
                </a:r>
                <a14:m>
                  <m:oMath xmlns:m="http://schemas.openxmlformats.org/officeDocument/2006/math">
                    <m:r>
                      <a:rPr lang="en-US" i="1">
                        <a:latin typeface="Cambria Math" panose="02040503050406030204" pitchFamily="18" charset="0"/>
                      </a:rPr>
                      <m:t>   </m:t>
                    </m:r>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IN" i="1" dirty="0"/>
                  <a:t>= 6,   </a:t>
                </a:r>
                <a14:m>
                  <m:oMath xmlns:m="http://schemas.openxmlformats.org/officeDocument/2006/math">
                    <m:r>
                      <a:rPr lang="en-US" i="1">
                        <a:latin typeface="Cambria Math" panose="02040503050406030204" pitchFamily="18" charset="0"/>
                      </a:rPr>
                      <m:t>   </m:t>
                    </m:r>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oMath>
                </a14:m>
                <a:r>
                  <a:rPr lang="en-IN" i="1" dirty="0"/>
                  <a:t>= 6,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5</m:t>
                        </m:r>
                      </m:sub>
                    </m:sSub>
                  </m:oMath>
                </a14:m>
                <a:r>
                  <a:rPr lang="en-IN" i="1" dirty="0"/>
                  <a:t>= 7,   </a:t>
                </a:r>
                <a14:m>
                  <m:oMath xmlns:m="http://schemas.openxmlformats.org/officeDocument/2006/math">
                    <m:r>
                      <a:rPr lang="en-US" i="1">
                        <a:latin typeface="Cambria Math" panose="02040503050406030204" pitchFamily="18" charset="0"/>
                      </a:rPr>
                      <m:t> </m:t>
                    </m:r>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6</m:t>
                        </m:r>
                      </m:sub>
                    </m:sSub>
                  </m:oMath>
                </a14:m>
                <a:r>
                  <a:rPr lang="en-IN" i="1" dirty="0"/>
                  <a:t>= 7,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7</m:t>
                        </m:r>
                      </m:sub>
                    </m:sSub>
                  </m:oMath>
                </a14:m>
                <a:r>
                  <a:rPr lang="en-IN" i="1" dirty="0"/>
                  <a:t>= 7</a:t>
                </a:r>
              </a:p>
              <a:p>
                <a:endParaRPr lang="en-IN" dirty="0"/>
              </a:p>
            </p:txBody>
          </p:sp>
        </mc:Choice>
        <mc:Fallback xmlns="">
          <p:sp>
            <p:nvSpPr>
              <p:cNvPr id="4" name="TextBox 3">
                <a:extLst>
                  <a:ext uri="{FF2B5EF4-FFF2-40B4-BE49-F238E27FC236}">
                    <a16:creationId xmlns:a16="http://schemas.microsoft.com/office/drawing/2014/main" id="{2B6C615D-CC7C-407A-BB70-26286F7F3E37}"/>
                  </a:ext>
                </a:extLst>
              </p:cNvPr>
              <p:cNvSpPr txBox="1">
                <a:spLocks noRot="1" noChangeAspect="1" noMove="1" noResize="1" noEditPoints="1" noAdjustHandles="1" noChangeArrowheads="1" noChangeShapeType="1" noTextEdit="1"/>
              </p:cNvSpPr>
              <p:nvPr/>
            </p:nvSpPr>
            <p:spPr>
              <a:xfrm>
                <a:off x="1460376" y="6407122"/>
                <a:ext cx="10262587" cy="646331"/>
              </a:xfrm>
              <a:prstGeom prst="rect">
                <a:avLst/>
              </a:prstGeom>
              <a:blipFill>
                <a:blip r:embed="rId6"/>
                <a:stretch>
                  <a:fillRect t="-4717"/>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B20D2415-97CF-41B1-BAF6-667CB2340EE0}"/>
                  </a:ext>
                </a:extLst>
              </p14:cNvPr>
              <p14:cNvContentPartPr/>
              <p14:nvPr/>
            </p14:nvContentPartPr>
            <p14:xfrm>
              <a:off x="2470320" y="1962000"/>
              <a:ext cx="8166240" cy="3010320"/>
            </p14:xfrm>
          </p:contentPart>
        </mc:Choice>
        <mc:Fallback xmlns="">
          <p:pic>
            <p:nvPicPr>
              <p:cNvPr id="6" name="Ink 5">
                <a:extLst>
                  <a:ext uri="{FF2B5EF4-FFF2-40B4-BE49-F238E27FC236}">
                    <a16:creationId xmlns:a16="http://schemas.microsoft.com/office/drawing/2014/main" id="{B20D2415-97CF-41B1-BAF6-667CB2340EE0}"/>
                  </a:ext>
                </a:extLst>
              </p:cNvPr>
              <p:cNvPicPr/>
              <p:nvPr/>
            </p:nvPicPr>
            <p:blipFill>
              <a:blip r:embed="rId8"/>
              <a:stretch>
                <a:fillRect/>
              </a:stretch>
            </p:blipFill>
            <p:spPr>
              <a:xfrm>
                <a:off x="2460960" y="1952640"/>
                <a:ext cx="8184960" cy="3029040"/>
              </a:xfrm>
              <a:prstGeom prst="rect">
                <a:avLst/>
              </a:prstGeom>
            </p:spPr>
          </p:pic>
        </mc:Fallback>
      </mc:AlternateContent>
    </p:spTree>
    <p:extLst>
      <p:ext uri="{BB962C8B-B14F-4D97-AF65-F5344CB8AC3E}">
        <p14:creationId xmlns:p14="http://schemas.microsoft.com/office/powerpoint/2010/main" val="4275525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6391922" cy="461665"/>
          </a:xfrm>
          <a:prstGeom prst="rect">
            <a:avLst/>
          </a:prstGeom>
          <a:noFill/>
        </p:spPr>
        <p:txBody>
          <a:bodyPr wrap="square" rtlCol="0">
            <a:spAutoFit/>
          </a:bodyPr>
          <a:lstStyle/>
          <a:p>
            <a:r>
              <a:rPr lang="en-US" sz="2400" dirty="0"/>
              <a:t>Histogram Processing: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8FDE2E67-9935-43CD-8A46-5BFA45273A55}"/>
              </a:ext>
            </a:extLst>
          </p:cNvPr>
          <p:cNvPicPr>
            <a:picLocks noChangeAspect="1"/>
          </p:cNvPicPr>
          <p:nvPr/>
        </p:nvPicPr>
        <p:blipFill>
          <a:blip r:embed="rId4"/>
          <a:stretch>
            <a:fillRect/>
          </a:stretch>
        </p:blipFill>
        <p:spPr>
          <a:xfrm>
            <a:off x="3572522" y="1570425"/>
            <a:ext cx="3323208" cy="2567933"/>
          </a:xfrm>
          <a:prstGeom prst="rect">
            <a:avLst/>
          </a:prstGeom>
        </p:spPr>
      </p:pic>
      <p:sp>
        <p:nvSpPr>
          <p:cNvPr id="10" name="TextBox 9">
            <a:extLst>
              <a:ext uri="{FF2B5EF4-FFF2-40B4-BE49-F238E27FC236}">
                <a16:creationId xmlns:a16="http://schemas.microsoft.com/office/drawing/2014/main" id="{94848AF7-51E3-486D-B1E0-E67A231DE472}"/>
              </a:ext>
            </a:extLst>
          </p:cNvPr>
          <p:cNvSpPr txBox="1"/>
          <p:nvPr/>
        </p:nvSpPr>
        <p:spPr>
          <a:xfrm>
            <a:off x="6505113" y="2044005"/>
            <a:ext cx="3414204" cy="923330"/>
          </a:xfrm>
          <a:prstGeom prst="rect">
            <a:avLst/>
          </a:prstGeom>
          <a:noFill/>
        </p:spPr>
        <p:txBody>
          <a:bodyPr wrap="square" rtlCol="0">
            <a:spAutoFit/>
          </a:bodyPr>
          <a:lstStyle/>
          <a:p>
            <a:r>
              <a:rPr lang="en-US" dirty="0"/>
              <a:t>Transformation function obtained from the specified histogram, it is not monotonically increasing.</a:t>
            </a:r>
            <a:endParaRPr lang="en-IN"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10D600-CCB2-4834-A2C0-3D57E3CEA5A6}"/>
                  </a:ext>
                </a:extLst>
              </p:cNvPr>
              <p:cNvSpPr txBox="1"/>
              <p:nvPr/>
            </p:nvSpPr>
            <p:spPr>
              <a:xfrm>
                <a:off x="705312" y="3570616"/>
                <a:ext cx="4643022" cy="2052741"/>
              </a:xfrm>
              <a:prstGeom prst="rect">
                <a:avLst/>
              </a:prstGeom>
              <a:noFill/>
            </p:spPr>
            <p:txBody>
              <a:bodyPr wrap="square" rtlCol="0">
                <a:spAutoFit/>
              </a:bodyPr>
              <a:lstStyle/>
              <a:p>
                <a:r>
                  <a:rPr lang="en-US" b="1" dirty="0"/>
                  <a:t>Step-3</a:t>
                </a:r>
              </a:p>
              <a:p>
                <a:pPr algn="just"/>
                <a:r>
                  <a:rPr lang="en-US" dirty="0"/>
                  <a:t>Find the smallest value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𝑞</m:t>
                        </m:r>
                      </m:sub>
                    </m:sSub>
                  </m:oMath>
                </a14:m>
                <a:r>
                  <a:rPr lang="en-IN" dirty="0"/>
                  <a:t> so that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𝐺</m:t>
                        </m:r>
                        <m:r>
                          <a:rPr lang="en-US" b="0" i="1" smtClean="0">
                            <a:latin typeface="Cambria Math" panose="02040503050406030204" pitchFamily="18" charset="0"/>
                          </a:rPr>
                          <m:t>(</m:t>
                        </m:r>
                        <m:r>
                          <a:rPr lang="en-US" i="1">
                            <a:latin typeface="Cambria Math" panose="02040503050406030204" pitchFamily="18" charset="0"/>
                          </a:rPr>
                          <m:t>𝑧</m:t>
                        </m:r>
                      </m:e>
                      <m:sub>
                        <m:r>
                          <a:rPr lang="en-US" i="1">
                            <a:latin typeface="Cambria Math" panose="02040503050406030204" pitchFamily="18" charset="0"/>
                          </a:rPr>
                          <m:t>𝑞</m:t>
                        </m:r>
                      </m:sub>
                    </m:sSub>
                    <m:r>
                      <a:rPr lang="en-US" b="0" i="1" smtClean="0">
                        <a:latin typeface="Cambria Math" panose="02040503050406030204" pitchFamily="18" charset="0"/>
                      </a:rPr>
                      <m:t>) </m:t>
                    </m:r>
                  </m:oMath>
                </a14:m>
                <a:r>
                  <a:rPr lang="en-IN" dirty="0"/>
                  <a:t> is closest to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oMath>
                </a14:m>
                <a:r>
                  <a:rPr lang="en-IN" dirty="0"/>
                  <a:t> , </a:t>
                </a:r>
                <a:r>
                  <a:rPr lang="en-IN" dirty="0" err="1"/>
                  <a:t>i</a:t>
                </a:r>
                <a:r>
                  <a:rPr lang="en-IN" dirty="0"/>
                  <a:t>. e mapping of </a:t>
                </a:r>
                <a14:m>
                  <m:oMath xmlns:m="http://schemas.openxmlformats.org/officeDocument/2006/math">
                    <m:r>
                      <a:rPr lang="en-US" i="1">
                        <a:latin typeface="Cambria Math" panose="02040503050406030204" pitchFamily="18" charset="0"/>
                      </a:rPr>
                      <m:t>𝑠</m:t>
                    </m:r>
                  </m:oMath>
                </a14:m>
                <a:r>
                  <a:rPr lang="en-IN" dirty="0"/>
                  <a:t> to </a:t>
                </a:r>
                <a14:m>
                  <m:oMath xmlns:m="http://schemas.openxmlformats.org/officeDocument/2006/math">
                    <m:r>
                      <a:rPr lang="en-US" i="1">
                        <a:latin typeface="Cambria Math" panose="02040503050406030204" pitchFamily="18" charset="0"/>
                      </a:rPr>
                      <m:t>𝑧</m:t>
                    </m:r>
                  </m:oMath>
                </a14:m>
                <a:r>
                  <a:rPr lang="en-IN" dirty="0"/>
                  <a:t>.</a:t>
                </a:r>
              </a:p>
              <a:p>
                <a:pPr algn="just"/>
                <a:r>
                  <a:rPr lang="en-IN" dirty="0"/>
                  <a:t>Ex: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0</m:t>
                        </m:r>
                      </m:sub>
                    </m:sSub>
                    <m:r>
                      <a:rPr lang="en-US" i="1">
                        <a:latin typeface="Cambria Math" panose="02040503050406030204" pitchFamily="18" charset="0"/>
                      </a:rPr>
                      <m:t>=1</m:t>
                    </m:r>
                  </m:oMath>
                </a14:m>
                <a:r>
                  <a:rPr lang="en-IN" dirty="0"/>
                  <a:t>, and we observe,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3</m:t>
                        </m:r>
                      </m:sub>
                    </m:sSub>
                    <m:r>
                      <a:rPr lang="en-US" i="1">
                        <a:latin typeface="Cambria Math" panose="02040503050406030204" pitchFamily="18" charset="0"/>
                      </a:rPr>
                      <m:t>)</m:t>
                    </m:r>
                  </m:oMath>
                </a14:m>
                <a:r>
                  <a:rPr lang="en-IN" dirty="0"/>
                  <a:t>=1, and we map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0</m:t>
                        </m:r>
                      </m:sub>
                    </m:sSub>
                  </m:oMath>
                </a14:m>
                <a:r>
                  <a:rPr lang="en-IN"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3</m:t>
                        </m:r>
                      </m:sub>
                    </m:sSub>
                  </m:oMath>
                </a14:m>
                <a:r>
                  <a:rPr lang="en-IN" dirty="0"/>
                  <a:t>, every pixel whose value is 1 in the histogram equalized image, is mapped to the pixel valued 3 in the histogram specified image. </a:t>
                </a:r>
              </a:p>
            </p:txBody>
          </p:sp>
        </mc:Choice>
        <mc:Fallback xmlns="">
          <p:sp>
            <p:nvSpPr>
              <p:cNvPr id="11" name="TextBox 10">
                <a:extLst>
                  <a:ext uri="{FF2B5EF4-FFF2-40B4-BE49-F238E27FC236}">
                    <a16:creationId xmlns:a16="http://schemas.microsoft.com/office/drawing/2014/main" id="{FC10D600-CCB2-4834-A2C0-3D57E3CEA5A6}"/>
                  </a:ext>
                </a:extLst>
              </p:cNvPr>
              <p:cNvSpPr txBox="1">
                <a:spLocks noRot="1" noChangeAspect="1" noMove="1" noResize="1" noEditPoints="1" noAdjustHandles="1" noChangeArrowheads="1" noChangeShapeType="1" noTextEdit="1"/>
              </p:cNvSpPr>
              <p:nvPr/>
            </p:nvSpPr>
            <p:spPr>
              <a:xfrm>
                <a:off x="705312" y="3570616"/>
                <a:ext cx="4643022" cy="2052741"/>
              </a:xfrm>
              <a:prstGeom prst="rect">
                <a:avLst/>
              </a:prstGeom>
              <a:blipFill>
                <a:blip r:embed="rId5"/>
                <a:stretch>
                  <a:fillRect l="-1183" t="-1786" r="-1183" b="-4167"/>
                </a:stretch>
              </a:blipFill>
            </p:spPr>
            <p:txBody>
              <a:bodyPr/>
              <a:lstStyle/>
              <a:p>
                <a:r>
                  <a:rPr lang="en-IN">
                    <a:noFill/>
                  </a:rPr>
                  <a:t> </a:t>
                </a:r>
              </a:p>
            </p:txBody>
          </p:sp>
        </mc:Fallback>
      </mc:AlternateContent>
      <p:pic>
        <p:nvPicPr>
          <p:cNvPr id="12" name="Picture 2">
            <a:extLst>
              <a:ext uri="{FF2B5EF4-FFF2-40B4-BE49-F238E27FC236}">
                <a16:creationId xmlns:a16="http://schemas.microsoft.com/office/drawing/2014/main" id="{22C9912E-FFAA-463E-98B6-0505437873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7999" y="3340401"/>
            <a:ext cx="1549400" cy="144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D97F00D-DCEE-44E7-90EE-D1FD23A5FFFD}"/>
                  </a:ext>
                </a:extLst>
              </p:cNvPr>
              <p:cNvSpPr txBox="1"/>
              <p:nvPr/>
            </p:nvSpPr>
            <p:spPr>
              <a:xfrm>
                <a:off x="705313" y="5697515"/>
                <a:ext cx="6190418" cy="646331"/>
              </a:xfrm>
              <a:prstGeom prst="rect">
                <a:avLst/>
              </a:prstGeom>
              <a:noFill/>
            </p:spPr>
            <p:txBody>
              <a:bodyPr wrap="square" rtlCol="0">
                <a:spAutoFit/>
              </a:bodyPr>
              <a:lstStyle/>
              <a:p>
                <a14:m>
                  <m:oMath xmlns:m="http://schemas.openxmlformats.org/officeDocument/2006/math">
                    <m:sSub>
                      <m:sSubPr>
                        <m:ctrlPr>
                          <a:rPr lang="en-IN" i="1">
                            <a:latin typeface="Cambria Math" panose="02040503050406030204" pitchFamily="18" charset="0"/>
                          </a:rPr>
                        </m:ctrlPr>
                      </m:sSubPr>
                      <m:e>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0</m:t>
                            </m:r>
                          </m:sub>
                        </m:sSub>
                        <m:r>
                          <a:rPr lang="en-US" i="1">
                            <a:latin typeface="Cambria Math" panose="02040503050406030204" pitchFamily="18" charset="0"/>
                          </a:rPr>
                          <m:t>=1,</m:t>
                        </m:r>
                        <m:sSub>
                          <m:sSubPr>
                            <m:ctrlPr>
                              <a:rPr lang="en-IN"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=3,    </m:t>
                        </m:r>
                        <m:r>
                          <a:rPr lang="en-US" i="1">
                            <a:latin typeface="Cambria Math" panose="02040503050406030204" pitchFamily="18" charset="0"/>
                          </a:rPr>
                          <m:t>𝑠</m:t>
                        </m:r>
                      </m:e>
                      <m:sub>
                        <m:r>
                          <a:rPr lang="en-US" i="1">
                            <a:latin typeface="Cambria Math" panose="02040503050406030204" pitchFamily="18" charset="0"/>
                          </a:rPr>
                          <m:t>2</m:t>
                        </m:r>
                      </m:sub>
                    </m:sSub>
                  </m:oMath>
                </a14:m>
                <a:r>
                  <a:rPr lang="en-IN" i="1" dirty="0"/>
                  <a:t> = 5, </a:t>
                </a:r>
                <a14:m>
                  <m:oMath xmlns:m="http://schemas.openxmlformats.org/officeDocument/2006/math">
                    <m:r>
                      <a:rPr lang="en-US" i="1">
                        <a:latin typeface="Cambria Math" panose="02040503050406030204" pitchFamily="18" charset="0"/>
                      </a:rPr>
                      <m:t>   </m:t>
                    </m:r>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IN" i="1" dirty="0"/>
                  <a:t>= 6,   </a:t>
                </a:r>
                <a14:m>
                  <m:oMath xmlns:m="http://schemas.openxmlformats.org/officeDocument/2006/math">
                    <m:r>
                      <a:rPr lang="en-US" i="1">
                        <a:latin typeface="Cambria Math" panose="02040503050406030204" pitchFamily="18" charset="0"/>
                      </a:rPr>
                      <m:t>   </m:t>
                    </m:r>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oMath>
                </a14:m>
                <a:r>
                  <a:rPr lang="en-IN" i="1" dirty="0"/>
                  <a:t>= 6,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5</m:t>
                        </m:r>
                      </m:sub>
                    </m:sSub>
                  </m:oMath>
                </a14:m>
                <a:r>
                  <a:rPr lang="en-IN" i="1" dirty="0"/>
                  <a:t>= 7,   </a:t>
                </a:r>
                <a14:m>
                  <m:oMath xmlns:m="http://schemas.openxmlformats.org/officeDocument/2006/math">
                    <m:r>
                      <a:rPr lang="en-US" i="1">
                        <a:latin typeface="Cambria Math" panose="02040503050406030204" pitchFamily="18" charset="0"/>
                      </a:rPr>
                      <m:t> </m:t>
                    </m:r>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6</m:t>
                        </m:r>
                      </m:sub>
                    </m:sSub>
                  </m:oMath>
                </a14:m>
                <a:r>
                  <a:rPr lang="en-IN" i="1" dirty="0"/>
                  <a:t>= 7,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7</m:t>
                        </m:r>
                      </m:sub>
                    </m:sSub>
                  </m:oMath>
                </a14:m>
                <a:r>
                  <a:rPr lang="en-IN" i="1" dirty="0"/>
                  <a:t>= 7</a:t>
                </a:r>
              </a:p>
              <a:p>
                <a:endParaRPr lang="en-IN" dirty="0"/>
              </a:p>
            </p:txBody>
          </p:sp>
        </mc:Choice>
        <mc:Fallback xmlns="">
          <p:sp>
            <p:nvSpPr>
              <p:cNvPr id="13" name="TextBox 12">
                <a:extLst>
                  <a:ext uri="{FF2B5EF4-FFF2-40B4-BE49-F238E27FC236}">
                    <a16:creationId xmlns:a16="http://schemas.microsoft.com/office/drawing/2014/main" id="{CD97F00D-DCEE-44E7-90EE-D1FD23A5FFFD}"/>
                  </a:ext>
                </a:extLst>
              </p:cNvPr>
              <p:cNvSpPr txBox="1">
                <a:spLocks noRot="1" noChangeAspect="1" noMove="1" noResize="1" noEditPoints="1" noAdjustHandles="1" noChangeArrowheads="1" noChangeShapeType="1" noTextEdit="1"/>
              </p:cNvSpPr>
              <p:nvPr/>
            </p:nvSpPr>
            <p:spPr>
              <a:xfrm>
                <a:off x="705313" y="5697515"/>
                <a:ext cx="6190418" cy="646331"/>
              </a:xfrm>
              <a:prstGeom prst="rect">
                <a:avLst/>
              </a:prstGeom>
              <a:blipFill>
                <a:blip r:embed="rId7"/>
                <a:stretch>
                  <a:fillRect t="-5660" r="-788"/>
                </a:stretch>
              </a:blipFill>
            </p:spPr>
            <p:txBody>
              <a:bodyPr/>
              <a:lstStyle/>
              <a:p>
                <a:r>
                  <a:rPr lang="en-IN">
                    <a:noFill/>
                  </a:rPr>
                  <a:t> </a:t>
                </a:r>
              </a:p>
            </p:txBody>
          </p:sp>
        </mc:Fallback>
      </mc:AlternateContent>
      <p:pic>
        <p:nvPicPr>
          <p:cNvPr id="14" name="Picture 2">
            <a:extLst>
              <a:ext uri="{FF2B5EF4-FFF2-40B4-BE49-F238E27FC236}">
                <a16:creationId xmlns:a16="http://schemas.microsoft.com/office/drawing/2014/main" id="{F21C8678-A119-4BAF-AFCD-9F62EE1A38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41429" y="3315032"/>
            <a:ext cx="1412875"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488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D0E85798-13E8-4E47-982E-B493FBD40A00}"/>
              </a:ext>
            </a:extLst>
          </p:cNvPr>
          <p:cNvSpPr txBox="1"/>
          <p:nvPr/>
        </p:nvSpPr>
        <p:spPr>
          <a:xfrm>
            <a:off x="669471" y="1363436"/>
            <a:ext cx="3657600" cy="523220"/>
          </a:xfrm>
          <a:prstGeom prst="rect">
            <a:avLst/>
          </a:prstGeom>
          <a:noFill/>
        </p:spPr>
        <p:txBody>
          <a:bodyPr wrap="square" rtlCol="0">
            <a:spAutoFit/>
          </a:bodyPr>
          <a:lstStyle/>
          <a:p>
            <a:r>
              <a:rPr lang="en-US" sz="2800" dirty="0"/>
              <a:t>Why Digital Image</a:t>
            </a:r>
            <a:endParaRPr lang="en-IN" sz="2800" dirty="0"/>
          </a:p>
        </p:txBody>
      </p:sp>
      <p:sp>
        <p:nvSpPr>
          <p:cNvPr id="3" name="TextBox 2">
            <a:extLst>
              <a:ext uri="{FF2B5EF4-FFF2-40B4-BE49-F238E27FC236}">
                <a16:creationId xmlns:a16="http://schemas.microsoft.com/office/drawing/2014/main" id="{44BA3FD9-8BBD-4428-A6E0-747A04FE4834}"/>
              </a:ext>
            </a:extLst>
          </p:cNvPr>
          <p:cNvSpPr txBox="1"/>
          <p:nvPr/>
        </p:nvSpPr>
        <p:spPr>
          <a:xfrm>
            <a:off x="2166151" y="2423604"/>
            <a:ext cx="7590408"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t>Storage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Transmission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Processing</a:t>
            </a:r>
            <a:endParaRPr lang="en-IN" sz="2400" dirty="0"/>
          </a:p>
        </p:txBody>
      </p:sp>
    </p:spTree>
    <p:extLst>
      <p:ext uri="{BB962C8B-B14F-4D97-AF65-F5344CB8AC3E}">
        <p14:creationId xmlns:p14="http://schemas.microsoft.com/office/powerpoint/2010/main" val="2585931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78082" y="933062"/>
            <a:ext cx="6391922" cy="461665"/>
          </a:xfrm>
          <a:prstGeom prst="rect">
            <a:avLst/>
          </a:prstGeom>
          <a:noFill/>
        </p:spPr>
        <p:txBody>
          <a:bodyPr wrap="square" rtlCol="0">
            <a:spAutoFit/>
          </a:bodyPr>
          <a:lstStyle/>
          <a:p>
            <a:r>
              <a:rPr lang="en-US" sz="2400" dirty="0"/>
              <a:t>Histogram Processing: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7" name="Picture 2">
            <a:extLst>
              <a:ext uri="{FF2B5EF4-FFF2-40B4-BE49-F238E27FC236}">
                <a16:creationId xmlns:a16="http://schemas.microsoft.com/office/drawing/2014/main" id="{DCBA841A-4E11-455D-857D-344F13DD0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796" y="1763533"/>
            <a:ext cx="2368695" cy="1851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a:extLst>
              <a:ext uri="{FF2B5EF4-FFF2-40B4-BE49-F238E27FC236}">
                <a16:creationId xmlns:a16="http://schemas.microsoft.com/office/drawing/2014/main" id="{D57C67F9-6573-4947-87E0-9C139F757A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0199" y="1763533"/>
            <a:ext cx="1466178" cy="1367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a:extLst>
              <a:ext uri="{FF2B5EF4-FFF2-40B4-BE49-F238E27FC236}">
                <a16:creationId xmlns:a16="http://schemas.microsoft.com/office/drawing/2014/main" id="{837241BC-399E-4C02-AF62-B629D8469A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4912" y="1763533"/>
            <a:ext cx="2329455" cy="2019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57F0C04-3F33-42B9-B703-B979A986069A}"/>
                  </a:ext>
                </a:extLst>
              </p:cNvPr>
              <p:cNvSpPr txBox="1"/>
              <p:nvPr/>
            </p:nvSpPr>
            <p:spPr>
              <a:xfrm>
                <a:off x="292964" y="3976116"/>
                <a:ext cx="10981678" cy="2969403"/>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r>
                      <a:rPr lang="en-US" i="1">
                        <a:latin typeface="Cambria Math" panose="02040503050406030204" pitchFamily="18" charset="0"/>
                      </a:rPr>
                      <m:t>=1</m:t>
                    </m:r>
                  </m:oMath>
                </a14:m>
                <a:r>
                  <a:rPr lang="en-IN" dirty="0"/>
                  <a:t>  </a:t>
                </a:r>
                <a:r>
                  <a:rPr lang="en-US" dirty="0"/>
                  <a:t>maps to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𝑞</m:t>
                        </m:r>
                      </m:sub>
                    </m:sSub>
                  </m:oMath>
                </a14:m>
                <a:r>
                  <a:rPr lang="en-US" dirty="0"/>
                  <a:t>=3,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0</m:t>
                        </m:r>
                      </m:sub>
                    </m:sSub>
                  </m:oMath>
                </a14:m>
                <a:r>
                  <a:rPr lang="en-US" dirty="0"/>
                  <a:t>=1 , and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oMath>
                </a14:m>
                <a:r>
                  <a:rPr lang="en-US" dirty="0"/>
                  <a:t> had been mapped to it and there are 790 pixels with intensity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oMath>
                </a14:m>
                <a:r>
                  <a:rPr lang="en-US" dirty="0"/>
                  <a:t> )  therefore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𝑧</m:t>
                        </m:r>
                      </m:sub>
                    </m:sSub>
                  </m:oMath>
                </a14:m>
                <a:r>
                  <a:rPr lang="en-IN" dirty="0"/>
                  <a:t>(</a:t>
                </a:r>
                <a14:m>
                  <m:oMath xmlns:m="http://schemas.openxmlformats.org/officeDocument/2006/math">
                    <m:sSub>
                      <m:sSubPr>
                        <m:ctrlPr>
                          <a:rPr lang="en-IN" i="1" dirty="0">
                            <a:latin typeface="Cambria Math" panose="02040503050406030204" pitchFamily="18" charset="0"/>
                          </a:rPr>
                        </m:ctrlPr>
                      </m:sSubPr>
                      <m:e>
                        <m:r>
                          <a:rPr lang="en-US" i="1" dirty="0">
                            <a:latin typeface="Cambria Math" panose="02040503050406030204" pitchFamily="18" charset="0"/>
                          </a:rPr>
                          <m:t>𝑧</m:t>
                        </m:r>
                      </m:e>
                      <m:sub>
                        <m:r>
                          <a:rPr lang="en-US" i="1" dirty="0">
                            <a:latin typeface="Cambria Math" panose="02040503050406030204" pitchFamily="18" charset="0"/>
                          </a:rPr>
                          <m:t>3</m:t>
                        </m:r>
                      </m:sub>
                    </m:sSub>
                  </m:oMath>
                </a14:m>
                <a:r>
                  <a:rPr lang="en-IN" dirty="0"/>
                  <a:t>)=</a:t>
                </a:r>
                <a:r>
                  <a:rPr lang="en-US" dirty="0"/>
                  <a:t> 790/4096 =0.19</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r>
                      <a:rPr lang="en-US" b="0" i="1" smtClean="0">
                        <a:latin typeface="Cambria Math" panose="02040503050406030204" pitchFamily="18" charset="0"/>
                      </a:rPr>
                      <m:t>3</m:t>
                    </m:r>
                  </m:oMath>
                </a14:m>
                <a:r>
                  <a:rPr lang="en-IN" dirty="0"/>
                  <a:t> </a:t>
                </a:r>
                <a:r>
                  <a:rPr lang="en-US" dirty="0"/>
                  <a:t>maps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𝑞</m:t>
                        </m:r>
                      </m:sub>
                    </m:sSub>
                  </m:oMath>
                </a14:m>
                <a:r>
                  <a:rPr lang="en-US" dirty="0"/>
                  <a:t>=4,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oMath>
                </a14:m>
                <a:r>
                  <a:rPr lang="en-US" dirty="0"/>
                  <a:t>=3 and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oMath>
                </a14:m>
                <a:r>
                  <a:rPr lang="en-US" dirty="0"/>
                  <a:t> had been mapped to it, there are 1023 pixels with intensity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oMath>
                </a14:m>
                <a:r>
                  <a:rPr lang="en-US" dirty="0"/>
                  <a:t>) , therefore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𝑧</m:t>
                        </m:r>
                      </m:sub>
                    </m:sSub>
                  </m:oMath>
                </a14:m>
                <a:r>
                  <a:rPr lang="en-IN" dirty="0"/>
                  <a:t>(</a:t>
                </a:r>
                <a14:m>
                  <m:oMath xmlns:m="http://schemas.openxmlformats.org/officeDocument/2006/math">
                    <m:sSub>
                      <m:sSubPr>
                        <m:ctrlPr>
                          <a:rPr lang="en-IN" i="1" dirty="0">
                            <a:latin typeface="Cambria Math" panose="02040503050406030204" pitchFamily="18" charset="0"/>
                          </a:rPr>
                        </m:ctrlPr>
                      </m:sSubPr>
                      <m:e>
                        <m:r>
                          <a:rPr lang="en-US" i="1" dirty="0">
                            <a:latin typeface="Cambria Math" panose="02040503050406030204" pitchFamily="18" charset="0"/>
                          </a:rPr>
                          <m:t>𝑧</m:t>
                        </m:r>
                      </m:e>
                      <m:sub>
                        <m:r>
                          <a:rPr lang="en-US" b="0" i="1" dirty="0" smtClean="0">
                            <a:latin typeface="Cambria Math" panose="02040503050406030204" pitchFamily="18" charset="0"/>
                          </a:rPr>
                          <m:t>4</m:t>
                        </m:r>
                      </m:sub>
                    </m:sSub>
                  </m:oMath>
                </a14:m>
                <a:r>
                  <a:rPr lang="en-IN" dirty="0"/>
                  <a:t>)=</a:t>
                </a:r>
                <a:r>
                  <a:rPr lang="en-US" dirty="0"/>
                  <a:t> 1023/4096 =0.25</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r>
                      <a:rPr lang="en-US" b="0" i="1" smtClean="0">
                        <a:latin typeface="Cambria Math" panose="02040503050406030204" pitchFamily="18" charset="0"/>
                      </a:rPr>
                      <m:t>5</m:t>
                    </m:r>
                  </m:oMath>
                </a14:m>
                <a:r>
                  <a:rPr lang="en-IN" dirty="0"/>
                  <a:t> </a:t>
                </a:r>
                <a:r>
                  <a:rPr lang="en-US" dirty="0"/>
                  <a:t>maps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𝑞</m:t>
                        </m:r>
                      </m:sub>
                    </m:sSub>
                  </m:oMath>
                </a14:m>
                <a:r>
                  <a:rPr lang="en-US" dirty="0"/>
                  <a:t>=5,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=5 and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2</m:t>
                        </m:r>
                      </m:sub>
                    </m:sSub>
                  </m:oMath>
                </a14:m>
                <a:r>
                  <a:rPr lang="en-US" dirty="0"/>
                  <a:t> had been mapped to it, there are 850 pixels with intensity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2</m:t>
                        </m:r>
                      </m:sub>
                    </m:sSub>
                  </m:oMath>
                </a14:m>
                <a:r>
                  <a:rPr lang="en-US" dirty="0"/>
                  <a:t>) , therefore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𝑧</m:t>
                        </m:r>
                      </m:sub>
                    </m:sSub>
                  </m:oMath>
                </a14:m>
                <a:r>
                  <a:rPr lang="en-IN" dirty="0"/>
                  <a:t>(</a:t>
                </a:r>
                <a14:m>
                  <m:oMath xmlns:m="http://schemas.openxmlformats.org/officeDocument/2006/math">
                    <m:sSub>
                      <m:sSubPr>
                        <m:ctrlPr>
                          <a:rPr lang="en-IN" i="1" dirty="0">
                            <a:latin typeface="Cambria Math" panose="02040503050406030204" pitchFamily="18" charset="0"/>
                          </a:rPr>
                        </m:ctrlPr>
                      </m:sSubPr>
                      <m:e>
                        <m:r>
                          <a:rPr lang="en-US" i="1" dirty="0">
                            <a:latin typeface="Cambria Math" panose="02040503050406030204" pitchFamily="18" charset="0"/>
                          </a:rPr>
                          <m:t>𝑧</m:t>
                        </m:r>
                      </m:e>
                      <m:sub>
                        <m:r>
                          <a:rPr lang="en-US" b="0" i="1" dirty="0" smtClean="0">
                            <a:latin typeface="Cambria Math" panose="02040503050406030204" pitchFamily="18" charset="0"/>
                          </a:rPr>
                          <m:t>5</m:t>
                        </m:r>
                      </m:sub>
                    </m:sSub>
                  </m:oMath>
                </a14:m>
                <a:r>
                  <a:rPr lang="en-IN" dirty="0"/>
                  <a:t>)=</a:t>
                </a:r>
                <a:r>
                  <a:rPr lang="en-US" dirty="0"/>
                  <a:t> 850/4096 =0.2075</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r>
                      <a:rPr lang="en-US" b="0" i="1" smtClean="0">
                        <a:latin typeface="Cambria Math" panose="02040503050406030204" pitchFamily="18" charset="0"/>
                      </a:rPr>
                      <m:t>6</m:t>
                    </m:r>
                  </m:oMath>
                </a14:m>
                <a:r>
                  <a:rPr lang="en-IN" dirty="0"/>
                  <a:t> </a:t>
                </a:r>
                <a:r>
                  <a:rPr lang="en-US" dirty="0"/>
                  <a:t>maps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𝑞</m:t>
                        </m:r>
                      </m:sub>
                    </m:sSub>
                  </m:oMath>
                </a14:m>
                <a:r>
                  <a:rPr lang="en-US" dirty="0"/>
                  <a:t>=6,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3</m:t>
                        </m:r>
                      </m:sub>
                    </m:sSub>
                  </m:oMath>
                </a14:m>
                <a:r>
                  <a:rPr lang="en-US" dirty="0"/>
                  <a:t>=</a:t>
                </a:r>
                <a:r>
                  <a:rPr lang="en-IN" dirty="0"/>
                  <a:t>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4</m:t>
                        </m:r>
                      </m:sub>
                    </m:sSub>
                    <m:r>
                      <a:rPr lang="en-US" b="0" i="1" smtClean="0">
                        <a:latin typeface="Cambria Math" panose="02040503050406030204" pitchFamily="18" charset="0"/>
                      </a:rPr>
                      <m:t>=</m:t>
                    </m:r>
                  </m:oMath>
                </a14:m>
                <a:r>
                  <a:rPr lang="en-US" dirty="0"/>
                  <a:t>6 and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3 </m:t>
                        </m:r>
                      </m:sub>
                    </m:sSub>
                    <m:r>
                      <m:rPr>
                        <m:sty m:val="p"/>
                      </m:rPr>
                      <a:rPr lang="en-US" b="0" i="0" smtClean="0">
                        <a:latin typeface="Cambria Math" panose="02040503050406030204" pitchFamily="18" charset="0"/>
                      </a:rPr>
                      <m:t>and</m:t>
                    </m:r>
                    <m:r>
                      <a:rPr lang="en-US" b="0" i="0" smtClean="0">
                        <a:latin typeface="Cambria Math" panose="02040503050406030204" pitchFamily="18" charset="0"/>
                      </a:rPr>
                      <m:t> </m:t>
                    </m:r>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4</m:t>
                        </m:r>
                      </m:sub>
                    </m:sSub>
                  </m:oMath>
                </a14:m>
                <a:r>
                  <a:rPr lang="en-US" dirty="0"/>
                  <a:t>  had been mapped to it, there are 985 pixels with intensity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3</m:t>
                        </m:r>
                      </m:sub>
                    </m:sSub>
                  </m:oMath>
                </a14:m>
                <a:r>
                  <a:rPr lang="en-US" dirty="0"/>
                  <a:t> and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4</m:t>
                        </m:r>
                      </m:sub>
                    </m:sSub>
                  </m:oMath>
                </a14:m>
                <a:r>
                  <a:rPr lang="en-US" dirty="0"/>
                  <a:t> ) , therefore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𝑧</m:t>
                        </m:r>
                      </m:sub>
                    </m:sSub>
                  </m:oMath>
                </a14:m>
                <a:r>
                  <a:rPr lang="en-IN" dirty="0"/>
                  <a:t>(</a:t>
                </a:r>
                <a14:m>
                  <m:oMath xmlns:m="http://schemas.openxmlformats.org/officeDocument/2006/math">
                    <m:sSub>
                      <m:sSubPr>
                        <m:ctrlPr>
                          <a:rPr lang="en-IN" i="1" dirty="0">
                            <a:latin typeface="Cambria Math" panose="02040503050406030204" pitchFamily="18" charset="0"/>
                          </a:rPr>
                        </m:ctrlPr>
                      </m:sSubPr>
                      <m:e>
                        <m:r>
                          <a:rPr lang="en-US" i="1" dirty="0">
                            <a:latin typeface="Cambria Math" panose="02040503050406030204" pitchFamily="18" charset="0"/>
                          </a:rPr>
                          <m:t>𝑧</m:t>
                        </m:r>
                      </m:e>
                      <m:sub>
                        <m:r>
                          <a:rPr lang="en-US" b="0" i="1" dirty="0" smtClean="0">
                            <a:latin typeface="Cambria Math" panose="02040503050406030204" pitchFamily="18" charset="0"/>
                          </a:rPr>
                          <m:t>6</m:t>
                        </m:r>
                      </m:sub>
                    </m:sSub>
                  </m:oMath>
                </a14:m>
                <a:r>
                  <a:rPr lang="en-IN" dirty="0"/>
                  <a:t>)=</a:t>
                </a:r>
                <a:r>
                  <a:rPr lang="en-US" dirty="0"/>
                  <a:t> 985/4096 =0.24</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r>
                      <a:rPr lang="en-US" b="0" i="1" smtClean="0">
                        <a:latin typeface="Cambria Math" panose="02040503050406030204" pitchFamily="18" charset="0"/>
                      </a:rPr>
                      <m:t>7</m:t>
                    </m:r>
                  </m:oMath>
                </a14:m>
                <a:r>
                  <a:rPr lang="en-IN" dirty="0"/>
                  <a:t> </a:t>
                </a:r>
                <a:r>
                  <a:rPr lang="en-US" dirty="0"/>
                  <a:t>maps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𝑞</m:t>
                        </m:r>
                      </m:sub>
                    </m:sSub>
                  </m:oMath>
                </a14:m>
                <a:r>
                  <a:rPr lang="en-US" dirty="0"/>
                  <a:t>=7,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5</m:t>
                        </m:r>
                      </m:sub>
                    </m:sSub>
                  </m:oMath>
                </a14:m>
                <a:r>
                  <a:rPr lang="en-US" dirty="0"/>
                  <a:t>=</a:t>
                </a:r>
                <a:r>
                  <a:rPr lang="en-IN" dirty="0"/>
                  <a:t>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r>
                      <a:rPr lang="en-US" b="0" i="1" smtClean="0">
                        <a:latin typeface="Cambria Math" panose="02040503050406030204" pitchFamily="18" charset="0"/>
                      </a:rPr>
                      <m:t>=</m:t>
                    </m:r>
                    <m:sSub>
                      <m:sSubPr>
                        <m:ctrlPr>
                          <a:rPr lang="en-IN"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7</m:t>
                        </m:r>
                      </m:sub>
                    </m:sSub>
                    <m:r>
                      <a:rPr lang="en-US" i="1">
                        <a:latin typeface="Cambria Math" panose="02040503050406030204" pitchFamily="18" charset="0"/>
                      </a:rPr>
                      <m:t>=</m:t>
                    </m:r>
                  </m:oMath>
                </a14:m>
                <a:r>
                  <a:rPr lang="en-US" dirty="0"/>
                  <a:t>7and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5</m:t>
                        </m:r>
                      </m:sub>
                    </m:sSub>
                    <m:r>
                      <m:rPr>
                        <m:sty m:val="p"/>
                      </m:rPr>
                      <a:rPr lang="en-US">
                        <a:latin typeface="Cambria Math" panose="02040503050406030204" pitchFamily="18" charset="0"/>
                      </a:rPr>
                      <m:t>and</m:t>
                    </m:r>
                    <m:r>
                      <a:rPr lang="en-US">
                        <a:latin typeface="Cambria Math" panose="02040503050406030204" pitchFamily="18" charset="0"/>
                      </a:rPr>
                      <m:t> </m:t>
                    </m:r>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6</m:t>
                        </m:r>
                      </m:sub>
                    </m:sSub>
                  </m:oMath>
                </a14:m>
                <a:r>
                  <a:rPr lang="en-US" dirty="0"/>
                  <a:t> </a:t>
                </a:r>
                <a14:m>
                  <m:oMath xmlns:m="http://schemas.openxmlformats.org/officeDocument/2006/math">
                    <m:r>
                      <a:rPr lang="en-US" b="0" i="1" smtClean="0">
                        <a:latin typeface="Cambria Math" panose="02040503050406030204" pitchFamily="18" charset="0"/>
                      </a:rPr>
                      <m:t>,</m:t>
                    </m:r>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7 </m:t>
                        </m:r>
                      </m:sub>
                    </m:sSub>
                  </m:oMath>
                </a14:m>
                <a:r>
                  <a:rPr lang="en-US" dirty="0"/>
                  <a:t>had been mapped to it, there are 448 pixels with intensity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5</m:t>
                        </m:r>
                      </m:sub>
                    </m:sSub>
                  </m:oMath>
                </a14:m>
                <a:r>
                  <a:rPr lang="en-US" dirty="0"/>
                  <a:t> and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6</m:t>
                        </m:r>
                      </m:sub>
                    </m:sSub>
                  </m:oMath>
                </a14:m>
                <a:r>
                  <a:rPr lang="en-US" dirty="0"/>
                  <a:t>  and </a:t>
                </a:r>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7</m:t>
                        </m:r>
                      </m:sub>
                    </m:sSub>
                  </m:oMath>
                </a14:m>
                <a:r>
                  <a:rPr lang="en-US" dirty="0"/>
                  <a:t>) , therefore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𝑧</m:t>
                        </m:r>
                      </m:sub>
                    </m:sSub>
                  </m:oMath>
                </a14:m>
                <a:r>
                  <a:rPr lang="en-IN" dirty="0"/>
                  <a:t>(</a:t>
                </a:r>
                <a14:m>
                  <m:oMath xmlns:m="http://schemas.openxmlformats.org/officeDocument/2006/math">
                    <m:sSub>
                      <m:sSubPr>
                        <m:ctrlPr>
                          <a:rPr lang="en-IN" i="1" dirty="0">
                            <a:latin typeface="Cambria Math" panose="02040503050406030204" pitchFamily="18" charset="0"/>
                          </a:rPr>
                        </m:ctrlPr>
                      </m:sSubPr>
                      <m:e>
                        <m:r>
                          <a:rPr lang="en-US" i="1" dirty="0">
                            <a:latin typeface="Cambria Math" panose="02040503050406030204" pitchFamily="18" charset="0"/>
                          </a:rPr>
                          <m:t>𝑧</m:t>
                        </m:r>
                      </m:e>
                      <m:sub>
                        <m:r>
                          <a:rPr lang="en-US" b="0" i="1" dirty="0" smtClean="0">
                            <a:latin typeface="Cambria Math" panose="02040503050406030204" pitchFamily="18" charset="0"/>
                          </a:rPr>
                          <m:t>7</m:t>
                        </m:r>
                      </m:sub>
                    </m:sSub>
                  </m:oMath>
                </a14:m>
                <a:r>
                  <a:rPr lang="en-IN" dirty="0"/>
                  <a:t>)=</a:t>
                </a:r>
                <a:r>
                  <a:rPr lang="en-US" dirty="0"/>
                  <a:t> 448/4096 =0.11</a:t>
                </a:r>
                <a:endParaRPr lang="en-IN" dirty="0"/>
              </a:p>
            </p:txBody>
          </p:sp>
        </mc:Choice>
        <mc:Fallback xmlns="">
          <p:sp>
            <p:nvSpPr>
              <p:cNvPr id="13" name="TextBox 12">
                <a:extLst>
                  <a:ext uri="{FF2B5EF4-FFF2-40B4-BE49-F238E27FC236}">
                    <a16:creationId xmlns:a16="http://schemas.microsoft.com/office/drawing/2014/main" id="{157F0C04-3F33-42B9-B703-B979A986069A}"/>
                  </a:ext>
                </a:extLst>
              </p:cNvPr>
              <p:cNvSpPr txBox="1">
                <a:spLocks noRot="1" noChangeAspect="1" noMove="1" noResize="1" noEditPoints="1" noAdjustHandles="1" noChangeArrowheads="1" noChangeShapeType="1" noTextEdit="1"/>
              </p:cNvSpPr>
              <p:nvPr/>
            </p:nvSpPr>
            <p:spPr>
              <a:xfrm>
                <a:off x="292964" y="3976116"/>
                <a:ext cx="10981678" cy="2969403"/>
              </a:xfrm>
              <a:prstGeom prst="rect">
                <a:avLst/>
              </a:prstGeom>
              <a:blipFill>
                <a:blip r:embed="rId7"/>
                <a:stretch>
                  <a:fillRect l="-333" t="-821" r="-777" b="-2464"/>
                </a:stretch>
              </a:blipFill>
            </p:spPr>
            <p:txBody>
              <a:bodyPr/>
              <a:lstStyle/>
              <a:p>
                <a:r>
                  <a:rPr lang="en-IN">
                    <a:noFill/>
                  </a:rPr>
                  <a:t> </a:t>
                </a:r>
              </a:p>
            </p:txBody>
          </p:sp>
        </mc:Fallback>
      </mc:AlternateContent>
      <p:pic>
        <p:nvPicPr>
          <p:cNvPr id="14" name="Picture 13">
            <a:extLst>
              <a:ext uri="{FF2B5EF4-FFF2-40B4-BE49-F238E27FC236}">
                <a16:creationId xmlns:a16="http://schemas.microsoft.com/office/drawing/2014/main" id="{F3AF58B2-76AF-40B6-B01E-6AF4E7A2B8C6}"/>
              </a:ext>
            </a:extLst>
          </p:cNvPr>
          <p:cNvPicPr>
            <a:picLocks noChangeAspect="1"/>
          </p:cNvPicPr>
          <p:nvPr/>
        </p:nvPicPr>
        <p:blipFill>
          <a:blip r:embed="rId8"/>
          <a:stretch>
            <a:fillRect/>
          </a:stretch>
        </p:blipFill>
        <p:spPr>
          <a:xfrm>
            <a:off x="9933353" y="1778418"/>
            <a:ext cx="2209800" cy="1762125"/>
          </a:xfrm>
          <a:prstGeom prst="rect">
            <a:avLst/>
          </a:prstGeom>
        </p:spPr>
      </p:pic>
      <p:sp>
        <p:nvSpPr>
          <p:cNvPr id="15" name="TextBox 14">
            <a:extLst>
              <a:ext uri="{FF2B5EF4-FFF2-40B4-BE49-F238E27FC236}">
                <a16:creationId xmlns:a16="http://schemas.microsoft.com/office/drawing/2014/main" id="{CD7BFA4D-F426-4225-9249-FE3DEBDBED0A}"/>
              </a:ext>
            </a:extLst>
          </p:cNvPr>
          <p:cNvSpPr txBox="1"/>
          <p:nvPr/>
        </p:nvSpPr>
        <p:spPr>
          <a:xfrm>
            <a:off x="10253401" y="3280802"/>
            <a:ext cx="1675481" cy="646331"/>
          </a:xfrm>
          <a:prstGeom prst="rect">
            <a:avLst/>
          </a:prstGeom>
          <a:noFill/>
        </p:spPr>
        <p:txBody>
          <a:bodyPr wrap="square" rtlCol="0">
            <a:spAutoFit/>
          </a:bodyPr>
          <a:lstStyle/>
          <a:p>
            <a:r>
              <a:rPr lang="en-US" dirty="0"/>
              <a:t>Histogram of </a:t>
            </a:r>
          </a:p>
          <a:p>
            <a:r>
              <a:rPr lang="en-US" dirty="0"/>
              <a:t>specified image</a:t>
            </a:r>
            <a:endParaRPr lang="en-IN" dirty="0"/>
          </a:p>
        </p:txBody>
      </p:sp>
      <p:pic>
        <p:nvPicPr>
          <p:cNvPr id="16" name="Picture 15">
            <a:extLst>
              <a:ext uri="{FF2B5EF4-FFF2-40B4-BE49-F238E27FC236}">
                <a16:creationId xmlns:a16="http://schemas.microsoft.com/office/drawing/2014/main" id="{75393F80-5B08-4D01-90AE-6320AB7504CB}"/>
              </a:ext>
            </a:extLst>
          </p:cNvPr>
          <p:cNvPicPr>
            <a:picLocks noChangeAspect="1"/>
          </p:cNvPicPr>
          <p:nvPr/>
        </p:nvPicPr>
        <p:blipFill>
          <a:blip r:embed="rId9"/>
          <a:stretch>
            <a:fillRect/>
          </a:stretch>
        </p:blipFill>
        <p:spPr>
          <a:xfrm>
            <a:off x="7081385" y="1763533"/>
            <a:ext cx="2832806" cy="1815640"/>
          </a:xfrm>
          <a:prstGeom prst="rect">
            <a:avLst/>
          </a:prstGeom>
        </p:spPr>
      </p:pic>
    </p:spTree>
    <p:extLst>
      <p:ext uri="{BB962C8B-B14F-4D97-AF65-F5344CB8AC3E}">
        <p14:creationId xmlns:p14="http://schemas.microsoft.com/office/powerpoint/2010/main" val="32831130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97234" y="960624"/>
            <a:ext cx="6391922" cy="461665"/>
          </a:xfrm>
          <a:prstGeom prst="rect">
            <a:avLst/>
          </a:prstGeom>
          <a:noFill/>
        </p:spPr>
        <p:txBody>
          <a:bodyPr wrap="square" rtlCol="0">
            <a:spAutoFit/>
          </a:bodyPr>
          <a:lstStyle/>
          <a:p>
            <a:r>
              <a:rPr lang="en-US" sz="2400" dirty="0"/>
              <a:t>Local Histogram Processing: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1FF36607-B2DB-4B63-93B0-21E4C6FCDD58}"/>
              </a:ext>
            </a:extLst>
          </p:cNvPr>
          <p:cNvSpPr txBox="1"/>
          <p:nvPr/>
        </p:nvSpPr>
        <p:spPr>
          <a:xfrm>
            <a:off x="838200" y="1339884"/>
            <a:ext cx="100850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Global Histogram Enhancement and local histogram enhancement.</a:t>
            </a:r>
          </a:p>
          <a:p>
            <a:pPr marL="285750" indent="-285750">
              <a:buFont typeface="Arial" panose="020B0604020202020204" pitchFamily="34" charset="0"/>
              <a:buChar char="•"/>
            </a:pPr>
            <a:r>
              <a:rPr lang="en-US" dirty="0"/>
              <a:t>Global histogram technique: pixels are modified by the transformation function based on the intensity distribution of the entire image.</a:t>
            </a:r>
          </a:p>
          <a:p>
            <a:pPr marL="285750" indent="-285750">
              <a:buFont typeface="Arial" panose="020B0604020202020204" pitchFamily="34" charset="0"/>
              <a:buChar char="•"/>
            </a:pPr>
            <a:r>
              <a:rPr lang="en-US" dirty="0"/>
              <a:t>Local histogram technique: Transformation function based on the intensity distribution in a neighborhood of every pixel .</a:t>
            </a:r>
          </a:p>
          <a:p>
            <a:pPr marL="742950" lvl="1" indent="-285750">
              <a:buFont typeface="Arial" panose="020B0604020202020204" pitchFamily="34" charset="0"/>
              <a:buChar char="•"/>
            </a:pPr>
            <a:r>
              <a:rPr lang="en-US" dirty="0"/>
              <a:t>Used to enhance details over small areas in an image. </a:t>
            </a:r>
          </a:p>
          <a:p>
            <a:pPr marL="1200150" lvl="2" indent="-285750">
              <a:buFont typeface="Arial" panose="020B0604020202020204" pitchFamily="34" charset="0"/>
              <a:buChar char="•"/>
            </a:pPr>
            <a:r>
              <a:rPr lang="en-US" dirty="0"/>
              <a:t>Define a neighborhood and move its center from pixel to pixel. </a:t>
            </a:r>
          </a:p>
          <a:p>
            <a:pPr marL="1200150" lvl="2" indent="-285750">
              <a:buFont typeface="Arial" panose="020B0604020202020204" pitchFamily="34" charset="0"/>
              <a:buChar char="•"/>
            </a:pPr>
            <a:r>
              <a:rPr lang="en-US" dirty="0"/>
              <a:t>Compute histogram and using histogram specification or histogram equalization, center pixel is mapped. </a:t>
            </a:r>
          </a:p>
          <a:p>
            <a:pPr marL="1200150" lvl="2" indent="-285750">
              <a:buFont typeface="Arial" panose="020B0604020202020204" pitchFamily="34" charset="0"/>
              <a:buChar char="•"/>
            </a:pPr>
            <a:r>
              <a:rPr lang="en-US" dirty="0"/>
              <a:t>Neighborhood is </a:t>
            </a:r>
            <a:r>
              <a:rPr lang="en-US" dirty="0" err="1"/>
              <a:t>slided</a:t>
            </a:r>
            <a:r>
              <a:rPr lang="en-US" dirty="0"/>
              <a:t> across the image.</a:t>
            </a:r>
            <a:endParaRPr lang="en-IN" dirty="0"/>
          </a:p>
        </p:txBody>
      </p:sp>
      <p:pic>
        <p:nvPicPr>
          <p:cNvPr id="7" name="Picture 6">
            <a:extLst>
              <a:ext uri="{FF2B5EF4-FFF2-40B4-BE49-F238E27FC236}">
                <a16:creationId xmlns:a16="http://schemas.microsoft.com/office/drawing/2014/main" id="{9C01F4CC-DF6D-449F-8CBB-7389B084061F}"/>
              </a:ext>
            </a:extLst>
          </p:cNvPr>
          <p:cNvPicPr>
            <a:picLocks noChangeAspect="1"/>
          </p:cNvPicPr>
          <p:nvPr/>
        </p:nvPicPr>
        <p:blipFill>
          <a:blip r:embed="rId4"/>
          <a:stretch>
            <a:fillRect/>
          </a:stretch>
        </p:blipFill>
        <p:spPr>
          <a:xfrm>
            <a:off x="1306960" y="4450136"/>
            <a:ext cx="5715000" cy="1876425"/>
          </a:xfrm>
          <a:prstGeom prst="rect">
            <a:avLst/>
          </a:prstGeom>
        </p:spPr>
      </p:pic>
      <p:sp>
        <p:nvSpPr>
          <p:cNvPr id="10" name="TextBox 9">
            <a:extLst>
              <a:ext uri="{FF2B5EF4-FFF2-40B4-BE49-F238E27FC236}">
                <a16:creationId xmlns:a16="http://schemas.microsoft.com/office/drawing/2014/main" id="{D51FF6A4-2944-4965-987E-99E1DC60C456}"/>
              </a:ext>
            </a:extLst>
          </p:cNvPr>
          <p:cNvSpPr txBox="1"/>
          <p:nvPr/>
        </p:nvSpPr>
        <p:spPr>
          <a:xfrm>
            <a:off x="1306960" y="6264183"/>
            <a:ext cx="1606858" cy="369332"/>
          </a:xfrm>
          <a:prstGeom prst="rect">
            <a:avLst/>
          </a:prstGeom>
          <a:noFill/>
        </p:spPr>
        <p:txBody>
          <a:bodyPr wrap="square" rtlCol="0">
            <a:spAutoFit/>
          </a:bodyPr>
          <a:lstStyle/>
          <a:p>
            <a:r>
              <a:rPr lang="en-US" dirty="0"/>
              <a:t>Original Image</a:t>
            </a:r>
            <a:endParaRPr lang="en-IN" dirty="0"/>
          </a:p>
        </p:txBody>
      </p:sp>
      <p:sp>
        <p:nvSpPr>
          <p:cNvPr id="11" name="TextBox 10">
            <a:extLst>
              <a:ext uri="{FF2B5EF4-FFF2-40B4-BE49-F238E27FC236}">
                <a16:creationId xmlns:a16="http://schemas.microsoft.com/office/drawing/2014/main" id="{1E9E3DA1-0604-4571-B4FF-AE8F28174B99}"/>
              </a:ext>
            </a:extLst>
          </p:cNvPr>
          <p:cNvSpPr txBox="1"/>
          <p:nvPr/>
        </p:nvSpPr>
        <p:spPr>
          <a:xfrm>
            <a:off x="3306941" y="6273857"/>
            <a:ext cx="1376039" cy="646331"/>
          </a:xfrm>
          <a:prstGeom prst="rect">
            <a:avLst/>
          </a:prstGeom>
          <a:noFill/>
        </p:spPr>
        <p:txBody>
          <a:bodyPr wrap="square" rtlCol="0">
            <a:spAutoFit/>
          </a:bodyPr>
          <a:lstStyle/>
          <a:p>
            <a:r>
              <a:rPr lang="en-US" dirty="0"/>
              <a:t>Global hist. Equalization</a:t>
            </a:r>
            <a:endParaRPr lang="en-IN" dirty="0"/>
          </a:p>
        </p:txBody>
      </p:sp>
      <p:sp>
        <p:nvSpPr>
          <p:cNvPr id="12" name="TextBox 11">
            <a:extLst>
              <a:ext uri="{FF2B5EF4-FFF2-40B4-BE49-F238E27FC236}">
                <a16:creationId xmlns:a16="http://schemas.microsoft.com/office/drawing/2014/main" id="{68A8CAF5-C047-4AC4-AC27-8F2CA1DC356E}"/>
              </a:ext>
            </a:extLst>
          </p:cNvPr>
          <p:cNvSpPr txBox="1"/>
          <p:nvPr/>
        </p:nvSpPr>
        <p:spPr>
          <a:xfrm>
            <a:off x="5421307" y="6264183"/>
            <a:ext cx="1376039" cy="646331"/>
          </a:xfrm>
          <a:prstGeom prst="rect">
            <a:avLst/>
          </a:prstGeom>
          <a:noFill/>
        </p:spPr>
        <p:txBody>
          <a:bodyPr wrap="square" rtlCol="0">
            <a:spAutoFit/>
          </a:bodyPr>
          <a:lstStyle/>
          <a:p>
            <a:r>
              <a:rPr lang="en-US" dirty="0"/>
              <a:t>Local hist. Equalization</a:t>
            </a:r>
            <a:endParaRPr lang="en-IN" dirty="0"/>
          </a:p>
        </p:txBody>
      </p:sp>
    </p:spTree>
    <p:extLst>
      <p:ext uri="{BB962C8B-B14F-4D97-AF65-F5344CB8AC3E}">
        <p14:creationId xmlns:p14="http://schemas.microsoft.com/office/powerpoint/2010/main" val="2409242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996240" y="1280809"/>
            <a:ext cx="9594819" cy="461665"/>
          </a:xfrm>
          <a:prstGeom prst="rect">
            <a:avLst/>
          </a:prstGeom>
          <a:noFill/>
        </p:spPr>
        <p:txBody>
          <a:bodyPr wrap="square" rtlCol="0">
            <a:spAutoFit/>
          </a:bodyPr>
          <a:lstStyle/>
          <a:p>
            <a:r>
              <a:rPr lang="en-US" sz="2400" dirty="0"/>
              <a:t>Histogram Processing (Histogram Statistics):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1B224BA-458F-4203-BFBE-CB1816EE1889}"/>
                  </a:ext>
                </a:extLst>
              </p:cNvPr>
              <p:cNvSpPr txBox="1"/>
              <p:nvPr/>
            </p:nvSpPr>
            <p:spPr>
              <a:xfrm>
                <a:off x="932155" y="1970843"/>
                <a:ext cx="10515600" cy="395403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 </m:t>
                    </m:r>
                  </m:oMath>
                </a14:m>
                <a:r>
                  <a:rPr lang="en-IN" dirty="0"/>
                  <a:t>Discrete random variable representing intensity value in the range [0, L-1]</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a:latin typeface="Cambria Math" panose="02040503050406030204" pitchFamily="18" charset="0"/>
                      </a:rPr>
                      <m:t>:</m:t>
                    </m:r>
                  </m:oMath>
                </a14:m>
                <a:r>
                  <a:rPr lang="en-IN" dirty="0"/>
                  <a:t> Normalized histogram and is an estimate of the probability that intensity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oMath>
                </a14:m>
                <a:r>
                  <a:rPr lang="en-IN" dirty="0"/>
                  <a:t> occurs in the image. </a:t>
                </a:r>
              </a:p>
              <a:p>
                <a:pPr marL="285750" indent="-285750">
                  <a:buFont typeface="Arial" panose="020B0604020202020204" pitchFamily="34" charset="0"/>
                  <a:buChar char="•"/>
                </a:pPr>
                <a14:m>
                  <m:oMath xmlns:m="http://schemas.openxmlformats.org/officeDocument/2006/math">
                    <m:sSup>
                      <m:sSupPr>
                        <m:ctrlPr>
                          <a:rPr lang="en-IN"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𝑡h</m:t>
                        </m:r>
                      </m:sup>
                    </m:sSup>
                  </m:oMath>
                </a14:m>
                <a:r>
                  <a:rPr lang="en-IN" dirty="0"/>
                  <a:t> moment of </a:t>
                </a:r>
                <a14:m>
                  <m:oMath xmlns:m="http://schemas.openxmlformats.org/officeDocument/2006/math">
                    <m:r>
                      <a:rPr lang="en-US" i="1">
                        <a:latin typeface="Cambria Math" panose="02040503050406030204" pitchFamily="18" charset="0"/>
                      </a:rPr>
                      <m:t>𝑟</m:t>
                    </m:r>
                  </m:oMath>
                </a14:m>
                <a:r>
                  <a:rPr lang="en-IN" dirty="0"/>
                  <a:t> about its mean µ is,</a:t>
                </a:r>
              </a:p>
              <a:p>
                <a:pPr marL="285750" indent="-285750">
                  <a:buFont typeface="Arial" panose="020B0604020202020204" pitchFamily="34" charset="0"/>
                  <a:buChar char="•"/>
                </a:pPr>
                <a:endParaRPr lang="en-IN" dirty="0"/>
              </a:p>
              <a:p>
                <a:pPr lvl="1" algn="ctr"/>
                <a14:m>
                  <m:oMath xmlns:m="http://schemas.openxmlformats.org/officeDocument/2006/math">
                    <m:sSub>
                      <m:sSubPr>
                        <m:ctrlPr>
                          <a:rPr lang="en-IN" i="1" smtClean="0">
                            <a:latin typeface="Cambria Math" panose="02040503050406030204" pitchFamily="18" charset="0"/>
                          </a:rPr>
                        </m:ctrlPr>
                      </m:sSubPr>
                      <m:e>
                        <m:r>
                          <m:rPr>
                            <m:nor/>
                          </m:rPr>
                          <a:rPr lang="en-IN" dirty="0"/>
                          <m:t>µ</m:t>
                        </m:r>
                      </m:e>
                      <m:sub>
                        <m:r>
                          <a:rPr lang="en-US" b="0" i="1" smtClean="0">
                            <a:latin typeface="Cambria Math" panose="02040503050406030204" pitchFamily="18" charset="0"/>
                          </a:rPr>
                          <m:t>𝑛</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𝐿</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𝑚</m:t>
                                </m:r>
                              </m:e>
                            </m:d>
                          </m:e>
                          <m:sup>
                            <m:r>
                              <a:rPr lang="en-US" b="0" i="1" smtClean="0">
                                <a:latin typeface="Cambria Math" panose="02040503050406030204" pitchFamily="18" charset="0"/>
                              </a:rPr>
                              <m:t>𝑛</m:t>
                            </m:r>
                          </m:sup>
                        </m:sSup>
                        <m:r>
                          <a:rPr lang="en-US" b="0" i="1" smtClean="0">
                            <a:latin typeface="Cambria Math" panose="02040503050406030204" pitchFamily="18" charset="0"/>
                          </a:rPr>
                          <m:t>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e>
                        </m:d>
                      </m:e>
                    </m:nary>
                    <m:r>
                      <a:rPr lang="en-US" b="0" i="0" smtClean="0">
                        <a:latin typeface="Cambria Math" panose="02040503050406030204" pitchFamily="18" charset="0"/>
                      </a:rPr>
                      <m:t>,</m:t>
                    </m:r>
                  </m:oMath>
                </a14:m>
                <a:r>
                  <a:rPr lang="en-IN" dirty="0"/>
                  <a:t>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𝑚𝑒𝑎𝑛</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𝑟</m:t>
                    </m:r>
                  </m:oMath>
                </a14:m>
                <a:endParaRPr lang="en-US" b="0" i="1" dirty="0">
                  <a:latin typeface="Cambria Math" panose="02040503050406030204" pitchFamily="18" charset="0"/>
                </a:endParaRPr>
              </a:p>
              <a:p>
                <a:pPr algn="ctr"/>
                <a:endParaRPr lang="en-US" b="0" i="1" dirty="0">
                  <a:latin typeface="Cambria Math" panose="02040503050406030204" pitchFamily="18" charset="0"/>
                </a:endParaRPr>
              </a:p>
              <a:p>
                <a:pPr lvl="5" algn="ct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𝑚</m:t>
                      </m:r>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𝐿</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a:rPr lang="en-US" b="0" i="1" smtClean="0">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e>
                          </m:d>
                        </m:e>
                      </m:nary>
                    </m:oMath>
                  </m:oMathPara>
                </a14:m>
                <a:endParaRPr lang="en-IN" dirty="0"/>
              </a:p>
              <a:p>
                <a:pPr marL="285750" indent="-285750">
                  <a:buFont typeface="Arial" panose="020B0604020202020204" pitchFamily="34" charset="0"/>
                  <a:buChar char="•"/>
                </a:pPr>
                <a:r>
                  <a:rPr lang="en-IN" dirty="0"/>
                  <a:t>The second moment is, </a:t>
                </a:r>
              </a:p>
              <a:p>
                <a:pPr lvl="5"/>
                <a14:m>
                  <m:oMath xmlns:m="http://schemas.openxmlformats.org/officeDocument/2006/math">
                    <m:sSub>
                      <m:sSubPr>
                        <m:ctrlPr>
                          <a:rPr lang="en-IN" i="1" smtClean="0">
                            <a:latin typeface="Cambria Math" panose="02040503050406030204" pitchFamily="18" charset="0"/>
                          </a:rPr>
                        </m:ctrlPr>
                      </m:sSubPr>
                      <m:e>
                        <m:r>
                          <m:rPr>
                            <m:nor/>
                          </m:rPr>
                          <a:rPr lang="en-IN" dirty="0"/>
                          <m:t>µ</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𝑟</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𝐿</m:t>
                        </m:r>
                        <m:r>
                          <a:rPr lang="en-US" i="1">
                            <a:latin typeface="Cambria Math" panose="02040503050406030204" pitchFamily="18" charset="0"/>
                          </a:rPr>
                          <m:t>−1</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𝑚</m:t>
                                </m:r>
                              </m:e>
                            </m:d>
                          </m:e>
                          <m:sup>
                            <m:r>
                              <a:rPr lang="en-US" b="0" i="1" smtClean="0">
                                <a:latin typeface="Cambria Math" panose="02040503050406030204" pitchFamily="18" charset="0"/>
                              </a:rPr>
                              <m:t>2</m:t>
                            </m:r>
                          </m:sup>
                        </m:sSup>
                        <m:r>
                          <a:rPr lang="en-US" i="1">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e>
                        </m:d>
                      </m:e>
                    </m:nary>
                  </m:oMath>
                </a14:m>
                <a:r>
                  <a:rPr lang="en-IN" dirty="0"/>
                  <a:t>,  and is intensity variance</a:t>
                </a:r>
              </a:p>
              <a:p>
                <a:pPr marL="285750" indent="-285750">
                  <a:buFont typeface="Arial" panose="020B0604020202020204" pitchFamily="34" charset="0"/>
                  <a:buChar char="•"/>
                </a:pPr>
                <a:r>
                  <a:rPr lang="en-IN" dirty="0"/>
                  <a:t>Mean: </a:t>
                </a:r>
                <a:r>
                  <a:rPr lang="en-IN" dirty="0" err="1"/>
                  <a:t>Avg</a:t>
                </a:r>
                <a:r>
                  <a:rPr lang="en-IN" dirty="0"/>
                  <a:t> Intensity</a:t>
                </a:r>
              </a:p>
              <a:p>
                <a:pPr marL="285750" indent="-285750">
                  <a:buFont typeface="Arial" panose="020B0604020202020204" pitchFamily="34" charset="0"/>
                  <a:buChar char="•"/>
                </a:pPr>
                <a:r>
                  <a:rPr lang="en-IN" dirty="0"/>
                  <a:t>Variance or std deviation : measure of contrast.</a:t>
                </a:r>
              </a:p>
              <a:p>
                <a:endParaRPr lang="en-IN" dirty="0"/>
              </a:p>
            </p:txBody>
          </p:sp>
        </mc:Choice>
        <mc:Fallback xmlns="">
          <p:sp>
            <p:nvSpPr>
              <p:cNvPr id="4" name="TextBox 3">
                <a:extLst>
                  <a:ext uri="{FF2B5EF4-FFF2-40B4-BE49-F238E27FC236}">
                    <a16:creationId xmlns:a16="http://schemas.microsoft.com/office/drawing/2014/main" id="{81B224BA-458F-4203-BFBE-CB1816EE1889}"/>
                  </a:ext>
                </a:extLst>
              </p:cNvPr>
              <p:cNvSpPr txBox="1">
                <a:spLocks noRot="1" noChangeAspect="1" noMove="1" noResize="1" noEditPoints="1" noAdjustHandles="1" noChangeArrowheads="1" noChangeShapeType="1" noTextEdit="1"/>
              </p:cNvSpPr>
              <p:nvPr/>
            </p:nvSpPr>
            <p:spPr>
              <a:xfrm>
                <a:off x="932155" y="1970843"/>
                <a:ext cx="10515600" cy="3954031"/>
              </a:xfrm>
              <a:prstGeom prst="rect">
                <a:avLst/>
              </a:prstGeom>
              <a:blipFill>
                <a:blip r:embed="rId4"/>
                <a:stretch>
                  <a:fillRect l="-406" t="-770"/>
                </a:stretch>
              </a:blipFill>
            </p:spPr>
            <p:txBody>
              <a:bodyPr/>
              <a:lstStyle/>
              <a:p>
                <a:r>
                  <a:rPr lang="en-IN">
                    <a:noFill/>
                  </a:rPr>
                  <a:t> </a:t>
                </a:r>
              </a:p>
            </p:txBody>
          </p:sp>
        </mc:Fallback>
      </mc:AlternateContent>
    </p:spTree>
    <p:extLst>
      <p:ext uri="{BB962C8B-B14F-4D97-AF65-F5344CB8AC3E}">
        <p14:creationId xmlns:p14="http://schemas.microsoft.com/office/powerpoint/2010/main" val="5074009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996240" y="1280809"/>
            <a:ext cx="9594819" cy="461665"/>
          </a:xfrm>
          <a:prstGeom prst="rect">
            <a:avLst/>
          </a:prstGeom>
          <a:noFill/>
        </p:spPr>
        <p:txBody>
          <a:bodyPr wrap="square" rtlCol="0">
            <a:spAutoFit/>
          </a:bodyPr>
          <a:lstStyle/>
          <a:p>
            <a:r>
              <a:rPr lang="en-US" sz="2400" dirty="0"/>
              <a:t>Histogram Processing :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1B224BA-458F-4203-BFBE-CB1816EE1889}"/>
                  </a:ext>
                </a:extLst>
              </p:cNvPr>
              <p:cNvSpPr txBox="1"/>
              <p:nvPr/>
            </p:nvSpPr>
            <p:spPr>
              <a:xfrm>
                <a:off x="932155" y="1970843"/>
                <a:ext cx="10515600" cy="2820003"/>
              </a:xfrm>
              <a:prstGeom prst="rect">
                <a:avLst/>
              </a:prstGeom>
              <a:noFill/>
            </p:spPr>
            <p:txBody>
              <a:bodyPr wrap="square" rtlCol="0">
                <a:spAutoFit/>
              </a:bodyPr>
              <a:lstStyle/>
              <a:p>
                <a:pPr marL="285750" indent="-285750">
                  <a:buFont typeface="Arial" panose="020B0604020202020204" pitchFamily="34" charset="0"/>
                  <a:buChar char="•"/>
                </a:pPr>
                <a:r>
                  <a:rPr lang="en-US" dirty="0"/>
                  <a:t>Sample mean and sample variance:</a:t>
                </a:r>
              </a:p>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𝑀𝑁</m:t>
                          </m:r>
                        </m:den>
                      </m:f>
                      <m:nary>
                        <m:naryPr>
                          <m:chr m:val="∑"/>
                          <m:ctrlPr>
                            <a:rPr lang="en-US" i="1" smtClean="0">
                              <a:latin typeface="Cambria Math" panose="02040503050406030204" pitchFamily="18" charset="0"/>
                            </a:rPr>
                          </m:ctrlPr>
                        </m:naryPr>
                        <m:sub>
                          <m:r>
                            <a:rPr lang="en-US" b="0" i="1" smtClean="0">
                              <a:latin typeface="Cambria Math" panose="02040503050406030204" pitchFamily="18" charset="0"/>
                            </a:rPr>
                            <m:t>𝑥</m:t>
                          </m:r>
                          <m:r>
                            <a:rPr lang="en-US" i="1">
                              <a:latin typeface="Cambria Math" panose="02040503050406030204" pitchFamily="18" charset="0"/>
                            </a:rPr>
                            <m:t>=0</m:t>
                          </m:r>
                        </m:sub>
                        <m:sup>
                          <m:r>
                            <a:rPr lang="en-US" b="0" i="1" smtClean="0">
                              <a:latin typeface="Cambria Math" panose="02040503050406030204" pitchFamily="18" charset="0"/>
                            </a:rPr>
                            <m:t>𝑀</m:t>
                          </m:r>
                          <m:r>
                            <a:rPr lang="en-US" b="0" i="1" smtClean="0">
                              <a:latin typeface="Cambria Math" panose="02040503050406030204" pitchFamily="18" charset="0"/>
                            </a:rPr>
                            <m:t>−1</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𝑦</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−1</m:t>
                              </m:r>
                            </m:sup>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nary>
                        </m:e>
                      </m:nary>
                    </m:oMath>
                  </m:oMathPara>
                </a14:m>
                <a:endParaRPr lang="en-US" dirty="0"/>
              </a:p>
              <a:p>
                <a:endParaRPr lang="en-US" dirty="0"/>
              </a:p>
              <a:p>
                <a:endParaRPr lang="en-US"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p>
                        <m:sSupPr>
                          <m:ctrlPr>
                            <a:rPr lang="en-US" i="1">
                              <a:latin typeface="Cambria Math" panose="02040503050406030204" pitchFamily="18" charset="0"/>
                            </a:rPr>
                          </m:ctrlPr>
                        </m:sSupPr>
                        <m:e>
                          <m:r>
                            <m:rPr>
                              <m:nor/>
                            </m:rPr>
                            <a:rPr lang="en-US" i="1" dirty="0">
                              <a:latin typeface="Cambria Math" panose="02040503050406030204" pitchFamily="18" charset="0"/>
                            </a:rPr>
                            <m:t>σ</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𝑀𝑁</m:t>
                          </m:r>
                        </m:den>
                      </m:f>
                      <m:nary>
                        <m:naryPr>
                          <m:chr m:val="∑"/>
                          <m:ctrlPr>
                            <a:rPr lang="en-US" i="1">
                              <a:latin typeface="Cambria Math" panose="02040503050406030204" pitchFamily="18" charset="0"/>
                            </a:rPr>
                          </m:ctrlPr>
                        </m:naryPr>
                        <m:sub>
                          <m:r>
                            <a:rPr lang="en-US" i="1">
                              <a:latin typeface="Cambria Math" panose="02040503050406030204" pitchFamily="18" charset="0"/>
                            </a:rPr>
                            <m:t>𝑥</m:t>
                          </m:r>
                          <m:r>
                            <a:rPr lang="en-US" i="1">
                              <a:latin typeface="Cambria Math" panose="02040503050406030204" pitchFamily="18" charset="0"/>
                            </a:rPr>
                            <m:t>=0</m:t>
                          </m:r>
                        </m:sub>
                        <m:sup>
                          <m:r>
                            <a:rPr lang="en-US" i="1">
                              <a:latin typeface="Cambria Math" panose="02040503050406030204" pitchFamily="18" charset="0"/>
                            </a:rPr>
                            <m:t>𝑀</m:t>
                          </m:r>
                          <m:r>
                            <a:rPr lang="en-US" i="1">
                              <a:latin typeface="Cambria Math" panose="02040503050406030204" pitchFamily="18" charset="0"/>
                            </a:rPr>
                            <m:t>−1</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𝑦</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nary>
                    </m:oMath>
                  </m:oMathPara>
                </a14:m>
                <a:endParaRPr lang="en-US" i="1" dirty="0">
                  <a:latin typeface="Cambria Math" panose="02040503050406030204" pitchFamily="18" charset="0"/>
                </a:endParaRPr>
              </a:p>
              <a:p>
                <a:pPr marL="285750" indent="-285750">
                  <a:buFont typeface="Arial" panose="020B0604020202020204" pitchFamily="34" charset="0"/>
                  <a:buChar char="•"/>
                </a:pPr>
                <a:endParaRPr lang="en-IN" dirty="0"/>
              </a:p>
            </p:txBody>
          </p:sp>
        </mc:Choice>
        <mc:Fallback xmlns="">
          <p:sp>
            <p:nvSpPr>
              <p:cNvPr id="4" name="TextBox 3">
                <a:extLst>
                  <a:ext uri="{FF2B5EF4-FFF2-40B4-BE49-F238E27FC236}">
                    <a16:creationId xmlns:a16="http://schemas.microsoft.com/office/drawing/2014/main" id="{81B224BA-458F-4203-BFBE-CB1816EE1889}"/>
                  </a:ext>
                </a:extLst>
              </p:cNvPr>
              <p:cNvSpPr txBox="1">
                <a:spLocks noRot="1" noChangeAspect="1" noMove="1" noResize="1" noEditPoints="1" noAdjustHandles="1" noChangeArrowheads="1" noChangeShapeType="1" noTextEdit="1"/>
              </p:cNvSpPr>
              <p:nvPr/>
            </p:nvSpPr>
            <p:spPr>
              <a:xfrm>
                <a:off x="932155" y="1970843"/>
                <a:ext cx="10515600" cy="2820003"/>
              </a:xfrm>
              <a:prstGeom prst="rect">
                <a:avLst/>
              </a:prstGeom>
              <a:blipFill>
                <a:blip r:embed="rId4"/>
                <a:stretch>
                  <a:fillRect l="-406" t="-1080"/>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F1D480F-F387-4064-9F7D-7AFF65A0B84B}"/>
                  </a:ext>
                </a:extLst>
              </p14:cNvPr>
              <p14:cNvContentPartPr/>
              <p14:nvPr/>
            </p14:nvContentPartPr>
            <p14:xfrm>
              <a:off x="4788000" y="1822320"/>
              <a:ext cx="5994720" cy="2439000"/>
            </p14:xfrm>
          </p:contentPart>
        </mc:Choice>
        <mc:Fallback xmlns="">
          <p:pic>
            <p:nvPicPr>
              <p:cNvPr id="3" name="Ink 2">
                <a:extLst>
                  <a:ext uri="{FF2B5EF4-FFF2-40B4-BE49-F238E27FC236}">
                    <a16:creationId xmlns:a16="http://schemas.microsoft.com/office/drawing/2014/main" id="{6F1D480F-F387-4064-9F7D-7AFF65A0B84B}"/>
                  </a:ext>
                </a:extLst>
              </p:cNvPr>
              <p:cNvPicPr/>
              <p:nvPr/>
            </p:nvPicPr>
            <p:blipFill>
              <a:blip r:embed="rId6"/>
              <a:stretch>
                <a:fillRect/>
              </a:stretch>
            </p:blipFill>
            <p:spPr>
              <a:xfrm>
                <a:off x="4778640" y="1812960"/>
                <a:ext cx="6013440" cy="2457720"/>
              </a:xfrm>
              <a:prstGeom prst="rect">
                <a:avLst/>
              </a:prstGeom>
            </p:spPr>
          </p:pic>
        </mc:Fallback>
      </mc:AlternateContent>
    </p:spTree>
    <p:extLst>
      <p:ext uri="{BB962C8B-B14F-4D97-AF65-F5344CB8AC3E}">
        <p14:creationId xmlns:p14="http://schemas.microsoft.com/office/powerpoint/2010/main" val="16573225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6391922" cy="461665"/>
          </a:xfrm>
          <a:prstGeom prst="rect">
            <a:avLst/>
          </a:prstGeom>
          <a:noFill/>
        </p:spPr>
        <p:txBody>
          <a:bodyPr wrap="square" rtlCol="0">
            <a:spAutoFit/>
          </a:bodyPr>
          <a:lstStyle/>
          <a:p>
            <a:r>
              <a:rPr lang="en-US" sz="2400" dirty="0"/>
              <a:t>Histogram Processing: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529F63ED-02F4-4943-B8DF-7DCBC7D4597B}"/>
              </a:ext>
            </a:extLst>
          </p:cNvPr>
          <p:cNvPicPr>
            <a:picLocks noChangeAspect="1"/>
          </p:cNvPicPr>
          <p:nvPr/>
        </p:nvPicPr>
        <p:blipFill>
          <a:blip r:embed="rId4"/>
          <a:stretch>
            <a:fillRect/>
          </a:stretch>
        </p:blipFill>
        <p:spPr>
          <a:xfrm>
            <a:off x="712156" y="1686134"/>
            <a:ext cx="6292326" cy="4961850"/>
          </a:xfrm>
          <a:prstGeom prst="rect">
            <a:avLst/>
          </a:prstGeom>
        </p:spPr>
      </p:pic>
      <p:pic>
        <p:nvPicPr>
          <p:cNvPr id="7" name="Picture 6">
            <a:extLst>
              <a:ext uri="{FF2B5EF4-FFF2-40B4-BE49-F238E27FC236}">
                <a16:creationId xmlns:a16="http://schemas.microsoft.com/office/drawing/2014/main" id="{6BECF802-D31D-4660-A584-3739842EA2C7}"/>
              </a:ext>
            </a:extLst>
          </p:cNvPr>
          <p:cNvPicPr>
            <a:picLocks noChangeAspect="1"/>
          </p:cNvPicPr>
          <p:nvPr/>
        </p:nvPicPr>
        <p:blipFill>
          <a:blip r:embed="rId5"/>
          <a:stretch>
            <a:fillRect/>
          </a:stretch>
        </p:blipFill>
        <p:spPr>
          <a:xfrm>
            <a:off x="7164279" y="1838997"/>
            <a:ext cx="4900473" cy="1277065"/>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8E13B468-D17A-4C23-BAE5-0DE965EB4D1C}"/>
                  </a:ext>
                </a:extLst>
              </p14:cNvPr>
              <p14:cNvContentPartPr/>
              <p14:nvPr/>
            </p14:nvContentPartPr>
            <p14:xfrm>
              <a:off x="2038320" y="1644480"/>
              <a:ext cx="8852400" cy="4902840"/>
            </p14:xfrm>
          </p:contentPart>
        </mc:Choice>
        <mc:Fallback xmlns="">
          <p:pic>
            <p:nvPicPr>
              <p:cNvPr id="3" name="Ink 2">
                <a:extLst>
                  <a:ext uri="{FF2B5EF4-FFF2-40B4-BE49-F238E27FC236}">
                    <a16:creationId xmlns:a16="http://schemas.microsoft.com/office/drawing/2014/main" id="{8E13B468-D17A-4C23-BAE5-0DE965EB4D1C}"/>
                  </a:ext>
                </a:extLst>
              </p:cNvPr>
              <p:cNvPicPr/>
              <p:nvPr/>
            </p:nvPicPr>
            <p:blipFill>
              <a:blip r:embed="rId7"/>
              <a:stretch>
                <a:fillRect/>
              </a:stretch>
            </p:blipFill>
            <p:spPr>
              <a:xfrm>
                <a:off x="2028960" y="1635120"/>
                <a:ext cx="8871120" cy="4921560"/>
              </a:xfrm>
              <a:prstGeom prst="rect">
                <a:avLst/>
              </a:prstGeom>
            </p:spPr>
          </p:pic>
        </mc:Fallback>
      </mc:AlternateContent>
    </p:spTree>
    <p:extLst>
      <p:ext uri="{BB962C8B-B14F-4D97-AF65-F5344CB8AC3E}">
        <p14:creationId xmlns:p14="http://schemas.microsoft.com/office/powerpoint/2010/main" val="1046921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6391922" cy="461665"/>
          </a:xfrm>
          <a:prstGeom prst="rect">
            <a:avLst/>
          </a:prstGeom>
          <a:noFill/>
        </p:spPr>
        <p:txBody>
          <a:bodyPr wrap="square" rtlCol="0">
            <a:spAutoFit/>
          </a:bodyPr>
          <a:lstStyle/>
          <a:p>
            <a:r>
              <a:rPr lang="en-US" sz="2400" dirty="0"/>
              <a:t>Spatial Filtering: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64C721CC-A257-48BA-BDEF-B38A6A7EA9EB}"/>
              </a:ext>
            </a:extLst>
          </p:cNvPr>
          <p:cNvSpPr txBox="1"/>
          <p:nvPr/>
        </p:nvSpPr>
        <p:spPr>
          <a:xfrm>
            <a:off x="1049507" y="1935332"/>
            <a:ext cx="9861149" cy="4135106"/>
          </a:xfrm>
          <a:prstGeom prst="rect">
            <a:avLst/>
          </a:prstGeom>
          <a:noFill/>
        </p:spPr>
        <p:txBody>
          <a:bodyPr wrap="square" rtlCol="0">
            <a:spAutoFit/>
          </a:bodyPr>
          <a:lstStyle/>
          <a:p>
            <a:pPr>
              <a:lnSpc>
                <a:spcPct val="250000"/>
              </a:lnSpc>
            </a:pPr>
            <a:r>
              <a:rPr lang="en-US" dirty="0"/>
              <a:t>Filters: </a:t>
            </a:r>
          </a:p>
          <a:p>
            <a:pPr>
              <a:lnSpc>
                <a:spcPct val="250000"/>
              </a:lnSpc>
            </a:pPr>
            <a:r>
              <a:rPr lang="en-US" dirty="0"/>
              <a:t>Low pass filters:</a:t>
            </a:r>
          </a:p>
          <a:p>
            <a:pPr>
              <a:lnSpc>
                <a:spcPct val="250000"/>
              </a:lnSpc>
            </a:pPr>
            <a:r>
              <a:rPr lang="en-US" dirty="0"/>
              <a:t>High pass filters:</a:t>
            </a:r>
          </a:p>
          <a:p>
            <a:pPr>
              <a:lnSpc>
                <a:spcPct val="250000"/>
              </a:lnSpc>
            </a:pPr>
            <a:r>
              <a:rPr lang="en-US" dirty="0"/>
              <a:t>Bandpass filters:</a:t>
            </a:r>
          </a:p>
          <a:p>
            <a:pPr>
              <a:lnSpc>
                <a:spcPct val="250000"/>
              </a:lnSpc>
            </a:pPr>
            <a:r>
              <a:rPr lang="en-US" dirty="0"/>
              <a:t>Band eliminations filters:</a:t>
            </a:r>
          </a:p>
          <a:p>
            <a:pPr>
              <a:lnSpc>
                <a:spcPct val="250000"/>
              </a:lnSpc>
            </a:pPr>
            <a:r>
              <a:rPr lang="en-US" dirty="0"/>
              <a:t>Many …….</a:t>
            </a:r>
            <a:endParaRPr lang="en-IN" dirty="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1410C9E-C0A2-4D9C-A713-476581C7C264}"/>
                  </a:ext>
                </a:extLst>
              </p14:cNvPr>
              <p14:cNvContentPartPr/>
              <p14:nvPr/>
            </p14:nvContentPartPr>
            <p14:xfrm>
              <a:off x="3371760" y="1714320"/>
              <a:ext cx="4642200" cy="360"/>
            </p14:xfrm>
          </p:contentPart>
        </mc:Choice>
        <mc:Fallback xmlns="">
          <p:pic>
            <p:nvPicPr>
              <p:cNvPr id="4" name="Ink 3">
                <a:extLst>
                  <a:ext uri="{FF2B5EF4-FFF2-40B4-BE49-F238E27FC236}">
                    <a16:creationId xmlns:a16="http://schemas.microsoft.com/office/drawing/2014/main" id="{E1410C9E-C0A2-4D9C-A713-476581C7C264}"/>
                  </a:ext>
                </a:extLst>
              </p:cNvPr>
              <p:cNvPicPr/>
              <p:nvPr/>
            </p:nvPicPr>
            <p:blipFill>
              <a:blip r:embed="rId5"/>
              <a:stretch>
                <a:fillRect/>
              </a:stretch>
            </p:blipFill>
            <p:spPr>
              <a:xfrm>
                <a:off x="3362400" y="1704960"/>
                <a:ext cx="4660920" cy="19080"/>
              </a:xfrm>
              <a:prstGeom prst="rect">
                <a:avLst/>
              </a:prstGeom>
            </p:spPr>
          </p:pic>
        </mc:Fallback>
      </mc:AlternateContent>
    </p:spTree>
    <p:extLst>
      <p:ext uri="{BB962C8B-B14F-4D97-AF65-F5344CB8AC3E}">
        <p14:creationId xmlns:p14="http://schemas.microsoft.com/office/powerpoint/2010/main" val="22761088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6391922" cy="461665"/>
          </a:xfrm>
          <a:prstGeom prst="rect">
            <a:avLst/>
          </a:prstGeom>
          <a:noFill/>
        </p:spPr>
        <p:txBody>
          <a:bodyPr wrap="square" rtlCol="0">
            <a:spAutoFit/>
          </a:bodyPr>
          <a:lstStyle/>
          <a:p>
            <a:r>
              <a:rPr lang="en-US" sz="2400" dirty="0"/>
              <a:t>Spatial Filtering: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64C721CC-A257-48BA-BDEF-B38A6A7EA9EB}"/>
              </a:ext>
            </a:extLst>
          </p:cNvPr>
          <p:cNvSpPr txBox="1"/>
          <p:nvPr/>
        </p:nvSpPr>
        <p:spPr>
          <a:xfrm>
            <a:off x="1049507" y="1935332"/>
            <a:ext cx="4811975" cy="1226618"/>
          </a:xfrm>
          <a:prstGeom prst="rect">
            <a:avLst/>
          </a:prstGeom>
          <a:noFill/>
        </p:spPr>
        <p:txBody>
          <a:bodyPr wrap="square" rtlCol="0">
            <a:spAutoFit/>
          </a:bodyPr>
          <a:lstStyle/>
          <a:p>
            <a:pPr marL="285750" indent="-285750">
              <a:buFont typeface="Arial" panose="020B0604020202020204" pitchFamily="34" charset="0"/>
              <a:buChar char="•"/>
            </a:pPr>
            <a:r>
              <a:rPr lang="en-US" dirty="0"/>
              <a:t>Linear filtering:  operations performed on the </a:t>
            </a:r>
          </a:p>
          <a:p>
            <a:r>
              <a:rPr lang="en-US" dirty="0"/>
              <a:t>image then filter is called linear filter</a:t>
            </a:r>
            <a:endParaRPr lang="en-IN" dirty="0"/>
          </a:p>
          <a:p>
            <a:pPr marL="285750" indent="-285750">
              <a:lnSpc>
                <a:spcPct val="250000"/>
              </a:lnSpc>
              <a:buFont typeface="Arial" panose="020B0604020202020204" pitchFamily="34" charset="0"/>
              <a:buChar char="•"/>
            </a:pPr>
            <a:r>
              <a:rPr lang="en-US" dirty="0"/>
              <a:t>Non linear filtering</a:t>
            </a:r>
            <a:endParaRPr lang="en-IN" dirty="0"/>
          </a:p>
        </p:txBody>
      </p:sp>
      <p:pic>
        <p:nvPicPr>
          <p:cNvPr id="10" name="Picture 2">
            <a:extLst>
              <a:ext uri="{FF2B5EF4-FFF2-40B4-BE49-F238E27FC236}">
                <a16:creationId xmlns:a16="http://schemas.microsoft.com/office/drawing/2014/main" id="{84DC4C8A-20C5-49FD-8AF1-E4DC358AA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1482" y="1108757"/>
            <a:ext cx="5489359" cy="5413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EE79EF4-591E-4548-97A5-F0E7D15E4CE1}"/>
                  </a:ext>
                </a:extLst>
              </p:cNvPr>
              <p:cNvSpPr txBox="1"/>
              <p:nvPr/>
            </p:nvSpPr>
            <p:spPr>
              <a:xfrm>
                <a:off x="432619" y="3737499"/>
                <a:ext cx="6095430" cy="923330"/>
              </a:xfrm>
              <a:prstGeom prst="rect">
                <a:avLst/>
              </a:prstGeom>
              <a:noFill/>
            </p:spPr>
            <p:txBody>
              <a:bodyPr wrap="square" rtlCol="0">
                <a:spAutoFit/>
              </a:bodyPr>
              <a:lstStyle/>
              <a:p>
                <a:r>
                  <a:rPr lang="en-US" b="1" dirty="0"/>
                  <a:t>Mechanics of Spatial filtering:</a:t>
                </a:r>
              </a:p>
              <a:p>
                <a:endParaRPr lang="en-US" b="1"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IN" i="1" smtClean="0">
                          <a:latin typeface="Cambria Math" panose="02040503050406030204" pitchFamily="18" charset="0"/>
                        </a:rPr>
                        <m:t>=</m:t>
                      </m:r>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−1,−1</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−1,</m:t>
                          </m:r>
                          <m:r>
                            <a:rPr lang="en-US" b="0" i="1" smtClean="0">
                              <a:latin typeface="Cambria Math" panose="02040503050406030204" pitchFamily="18" charset="0"/>
                            </a:rPr>
                            <m:t>𝑦</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−1,0</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−1,</m:t>
                          </m:r>
                          <m:r>
                            <a:rPr lang="en-US" b="0" i="1" smtClean="0">
                              <a:latin typeface="Cambria Math" panose="02040503050406030204" pitchFamily="18" charset="0"/>
                            </a:rPr>
                            <m:t>𝑦</m:t>
                          </m:r>
                        </m:e>
                      </m:d>
                      <m:r>
                        <a:rPr lang="en-US" b="0" i="1" smtClean="0">
                          <a:latin typeface="Cambria Math" panose="02040503050406030204" pitchFamily="18" charset="0"/>
                        </a:rPr>
                        <m:t>..</m:t>
                      </m:r>
                    </m:oMath>
                  </m:oMathPara>
                </a14:m>
                <a:endParaRPr lang="en-IN" dirty="0"/>
              </a:p>
            </p:txBody>
          </p:sp>
        </mc:Choice>
        <mc:Fallback xmlns="">
          <p:sp>
            <p:nvSpPr>
              <p:cNvPr id="6" name="TextBox 5">
                <a:extLst>
                  <a:ext uri="{FF2B5EF4-FFF2-40B4-BE49-F238E27FC236}">
                    <a16:creationId xmlns:a16="http://schemas.microsoft.com/office/drawing/2014/main" id="{4EE79EF4-591E-4548-97A5-F0E7D15E4CE1}"/>
                  </a:ext>
                </a:extLst>
              </p:cNvPr>
              <p:cNvSpPr txBox="1">
                <a:spLocks noRot="1" noChangeAspect="1" noMove="1" noResize="1" noEditPoints="1" noAdjustHandles="1" noChangeArrowheads="1" noChangeShapeType="1" noTextEdit="1"/>
              </p:cNvSpPr>
              <p:nvPr/>
            </p:nvSpPr>
            <p:spPr>
              <a:xfrm>
                <a:off x="432619" y="3737499"/>
                <a:ext cx="6095430" cy="923330"/>
              </a:xfrm>
              <a:prstGeom prst="rect">
                <a:avLst/>
              </a:prstGeom>
              <a:blipFill>
                <a:blip r:embed="rId5"/>
                <a:stretch>
                  <a:fillRect l="-900" t="-3289" b="-4605"/>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56ECFBCF-F230-47A1-AB03-12F354E31089}"/>
                  </a:ext>
                </a:extLst>
              </p14:cNvPr>
              <p14:cNvContentPartPr/>
              <p14:nvPr/>
            </p14:nvContentPartPr>
            <p14:xfrm>
              <a:off x="361800" y="768240"/>
              <a:ext cx="11455920" cy="5124960"/>
            </p14:xfrm>
          </p:contentPart>
        </mc:Choice>
        <mc:Fallback xmlns="">
          <p:pic>
            <p:nvPicPr>
              <p:cNvPr id="4" name="Ink 3">
                <a:extLst>
                  <a:ext uri="{FF2B5EF4-FFF2-40B4-BE49-F238E27FC236}">
                    <a16:creationId xmlns:a16="http://schemas.microsoft.com/office/drawing/2014/main" id="{56ECFBCF-F230-47A1-AB03-12F354E31089}"/>
                  </a:ext>
                </a:extLst>
              </p:cNvPr>
              <p:cNvPicPr/>
              <p:nvPr/>
            </p:nvPicPr>
            <p:blipFill>
              <a:blip r:embed="rId7"/>
              <a:stretch>
                <a:fillRect/>
              </a:stretch>
            </p:blipFill>
            <p:spPr>
              <a:xfrm>
                <a:off x="352440" y="758880"/>
                <a:ext cx="11474640" cy="5143680"/>
              </a:xfrm>
              <a:prstGeom prst="rect">
                <a:avLst/>
              </a:prstGeom>
            </p:spPr>
          </p:pic>
        </mc:Fallback>
      </mc:AlternateContent>
    </p:spTree>
    <p:extLst>
      <p:ext uri="{BB962C8B-B14F-4D97-AF65-F5344CB8AC3E}">
        <p14:creationId xmlns:p14="http://schemas.microsoft.com/office/powerpoint/2010/main" val="3331483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6391922" cy="461665"/>
          </a:xfrm>
          <a:prstGeom prst="rect">
            <a:avLst/>
          </a:prstGeom>
          <a:noFill/>
        </p:spPr>
        <p:txBody>
          <a:bodyPr wrap="square" rtlCol="0">
            <a:spAutoFit/>
          </a:bodyPr>
          <a:lstStyle/>
          <a:p>
            <a:r>
              <a:rPr lang="en-US" sz="2400" dirty="0"/>
              <a:t>Spatial Filtering: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A203750-C47E-4C66-A79B-C3381BB487A4}"/>
                  </a:ext>
                </a:extLst>
              </p:cNvPr>
              <p:cNvSpPr txBox="1"/>
              <p:nvPr/>
            </p:nvSpPr>
            <p:spPr>
              <a:xfrm>
                <a:off x="987363" y="1664545"/>
                <a:ext cx="4031803" cy="4524315"/>
              </a:xfrm>
              <a:prstGeom prst="rect">
                <a:avLst/>
              </a:prstGeom>
              <a:noFill/>
            </p:spPr>
            <p:txBody>
              <a:bodyPr wrap="square" rtlCol="0">
                <a:spAutoFit/>
              </a:bodyPr>
              <a:lstStyle/>
              <a:p>
                <a:pPr algn="just"/>
                <a:r>
                  <a:rPr lang="en-US" b="1" dirty="0"/>
                  <a:t>Spatial Correlation and Convolution:</a:t>
                </a:r>
              </a:p>
              <a:p>
                <a:pPr algn="just"/>
                <a:endParaRPr lang="en-US" b="1" dirty="0"/>
              </a:p>
              <a:p>
                <a:pPr algn="just"/>
                <a:r>
                  <a:rPr lang="en-US" dirty="0"/>
                  <a:t>Correlation: moving a filter mask over the image and computing the sum of products at each location.</a:t>
                </a:r>
              </a:p>
              <a:p>
                <a:pPr algn="just"/>
                <a:endParaRPr lang="en-US" dirty="0"/>
              </a:p>
              <a:p>
                <a:pPr marL="285750" indent="-285750" algn="just">
                  <a:buFont typeface="Arial" panose="020B0604020202020204" pitchFamily="34" charset="0"/>
                  <a:buChar char="•"/>
                </a:pPr>
                <a:r>
                  <a:rPr lang="en-US" dirty="0"/>
                  <a:t>Function of displacement of the filter.</a:t>
                </a:r>
              </a:p>
              <a:p>
                <a:pPr marL="285750" indent="-285750" algn="just">
                  <a:buFont typeface="Arial" panose="020B0604020202020204" pitchFamily="34" charset="0"/>
                  <a:buChar char="•"/>
                </a:pPr>
                <a:r>
                  <a:rPr lang="en-US" dirty="0"/>
                  <a:t>Correlation with impulse yields the filter itself but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180</m:t>
                        </m:r>
                      </m:e>
                      <m:sup>
                        <m:r>
                          <a:rPr lang="en-US" i="1">
                            <a:latin typeface="Cambria Math" panose="02040503050406030204" pitchFamily="18" charset="0"/>
                          </a:rPr>
                          <m:t>𝑜</m:t>
                        </m:r>
                      </m:sup>
                    </m:sSup>
                  </m:oMath>
                </a14:m>
                <a:r>
                  <a:rPr lang="en-US" dirty="0"/>
                  <a:t> rotated.</a:t>
                </a:r>
              </a:p>
              <a:p>
                <a:pPr algn="just"/>
                <a:endParaRPr lang="en-US" dirty="0"/>
              </a:p>
              <a:p>
                <a:pPr algn="just"/>
                <a:r>
                  <a:rPr lang="en-US" dirty="0"/>
                  <a:t>Convolution: the difference is filter is rotated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180</m:t>
                        </m:r>
                      </m:e>
                      <m:sup>
                        <m:r>
                          <a:rPr lang="en-US" b="0" i="1" smtClean="0">
                            <a:latin typeface="Cambria Math" panose="02040503050406030204" pitchFamily="18" charset="0"/>
                          </a:rPr>
                          <m:t>𝑜</m:t>
                        </m:r>
                      </m:sup>
                    </m:sSup>
                  </m:oMath>
                </a14:m>
                <a:endParaRPr lang="en-IN" dirty="0"/>
              </a:p>
              <a:p>
                <a:pPr marL="285750" indent="-285750" algn="just">
                  <a:buFont typeface="Arial" panose="020B0604020202020204" pitchFamily="34" charset="0"/>
                  <a:buChar char="•"/>
                </a:pPr>
                <a:r>
                  <a:rPr lang="en-US" dirty="0"/>
                  <a:t>Convolution with impulse yields the filter itself</a:t>
                </a:r>
                <a:endParaRPr lang="en-IN" dirty="0"/>
              </a:p>
              <a:p>
                <a:pPr marL="285750" indent="-285750" algn="just">
                  <a:buFont typeface="Arial" panose="020B0604020202020204" pitchFamily="34" charset="0"/>
                  <a:buChar char="•"/>
                </a:pPr>
                <a:endParaRPr lang="en-IN" dirty="0"/>
              </a:p>
              <a:p>
                <a:endParaRPr lang="en-IN" dirty="0"/>
              </a:p>
            </p:txBody>
          </p:sp>
        </mc:Choice>
        <mc:Fallback xmlns="">
          <p:sp>
            <p:nvSpPr>
              <p:cNvPr id="4" name="TextBox 3">
                <a:extLst>
                  <a:ext uri="{FF2B5EF4-FFF2-40B4-BE49-F238E27FC236}">
                    <a16:creationId xmlns:a16="http://schemas.microsoft.com/office/drawing/2014/main" id="{BA203750-C47E-4C66-A79B-C3381BB487A4}"/>
                  </a:ext>
                </a:extLst>
              </p:cNvPr>
              <p:cNvSpPr txBox="1">
                <a:spLocks noRot="1" noChangeAspect="1" noMove="1" noResize="1" noEditPoints="1" noAdjustHandles="1" noChangeArrowheads="1" noChangeShapeType="1" noTextEdit="1"/>
              </p:cNvSpPr>
              <p:nvPr/>
            </p:nvSpPr>
            <p:spPr>
              <a:xfrm>
                <a:off x="987363" y="1664545"/>
                <a:ext cx="4031803" cy="4524315"/>
              </a:xfrm>
              <a:prstGeom prst="rect">
                <a:avLst/>
              </a:prstGeom>
              <a:blipFill>
                <a:blip r:embed="rId4"/>
                <a:stretch>
                  <a:fillRect l="-1362" t="-674" r="-1210"/>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7F4E7D89-AB5A-4068-9224-90FE723325D0}"/>
              </a:ext>
            </a:extLst>
          </p:cNvPr>
          <p:cNvPicPr>
            <a:picLocks noChangeAspect="1"/>
          </p:cNvPicPr>
          <p:nvPr/>
        </p:nvPicPr>
        <p:blipFill>
          <a:blip r:embed="rId5"/>
          <a:stretch>
            <a:fillRect/>
          </a:stretch>
        </p:blipFill>
        <p:spPr>
          <a:xfrm>
            <a:off x="5081311" y="1234643"/>
            <a:ext cx="6036492" cy="5325009"/>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812F599E-AB36-48EC-88E0-C1BAE4CBBA57}"/>
                  </a:ext>
                </a:extLst>
              </p14:cNvPr>
              <p14:cNvContentPartPr/>
              <p14:nvPr/>
            </p14:nvContentPartPr>
            <p14:xfrm>
              <a:off x="1415880" y="1003320"/>
              <a:ext cx="8553960" cy="3359520"/>
            </p14:xfrm>
          </p:contentPart>
        </mc:Choice>
        <mc:Fallback xmlns="">
          <p:pic>
            <p:nvPicPr>
              <p:cNvPr id="3" name="Ink 2">
                <a:extLst>
                  <a:ext uri="{FF2B5EF4-FFF2-40B4-BE49-F238E27FC236}">
                    <a16:creationId xmlns:a16="http://schemas.microsoft.com/office/drawing/2014/main" id="{812F599E-AB36-48EC-88E0-C1BAE4CBBA57}"/>
                  </a:ext>
                </a:extLst>
              </p:cNvPr>
              <p:cNvPicPr/>
              <p:nvPr/>
            </p:nvPicPr>
            <p:blipFill>
              <a:blip r:embed="rId7"/>
              <a:stretch>
                <a:fillRect/>
              </a:stretch>
            </p:blipFill>
            <p:spPr>
              <a:xfrm>
                <a:off x="1406520" y="993960"/>
                <a:ext cx="8572680" cy="3378240"/>
              </a:xfrm>
              <a:prstGeom prst="rect">
                <a:avLst/>
              </a:prstGeom>
            </p:spPr>
          </p:pic>
        </mc:Fallback>
      </mc:AlternateContent>
    </p:spTree>
    <p:extLst>
      <p:ext uri="{BB962C8B-B14F-4D97-AF65-F5344CB8AC3E}">
        <p14:creationId xmlns:p14="http://schemas.microsoft.com/office/powerpoint/2010/main" val="31038750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6391922" cy="461665"/>
          </a:xfrm>
          <a:prstGeom prst="rect">
            <a:avLst/>
          </a:prstGeom>
          <a:noFill/>
        </p:spPr>
        <p:txBody>
          <a:bodyPr wrap="square" rtlCol="0">
            <a:spAutoFit/>
          </a:bodyPr>
          <a:lstStyle/>
          <a:p>
            <a:r>
              <a:rPr lang="en-US" sz="2400" dirty="0"/>
              <a:t>Spatial Filtering: Enhancement</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BA203750-C47E-4C66-A79B-C3381BB487A4}"/>
              </a:ext>
            </a:extLst>
          </p:cNvPr>
          <p:cNvSpPr txBox="1"/>
          <p:nvPr/>
        </p:nvSpPr>
        <p:spPr>
          <a:xfrm>
            <a:off x="987363" y="1664545"/>
            <a:ext cx="4031803" cy="369332"/>
          </a:xfrm>
          <a:prstGeom prst="rect">
            <a:avLst/>
          </a:prstGeom>
          <a:noFill/>
        </p:spPr>
        <p:txBody>
          <a:bodyPr wrap="square" rtlCol="0">
            <a:spAutoFit/>
          </a:bodyPr>
          <a:lstStyle/>
          <a:p>
            <a:pPr algn="just"/>
            <a:r>
              <a:rPr lang="en-US" b="1" dirty="0"/>
              <a:t>Spatial Correlation and Convolution:</a:t>
            </a:r>
            <a:endParaRPr lang="en-IN" dirty="0"/>
          </a:p>
        </p:txBody>
      </p:sp>
      <p:pic>
        <p:nvPicPr>
          <p:cNvPr id="10" name="Picture 2">
            <a:extLst>
              <a:ext uri="{FF2B5EF4-FFF2-40B4-BE49-F238E27FC236}">
                <a16:creationId xmlns:a16="http://schemas.microsoft.com/office/drawing/2014/main" id="{991CD2FA-523D-4136-AB29-88DEEFFE6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3507" y="795355"/>
            <a:ext cx="5308986" cy="5662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A5589CC-59FF-415A-A9EF-3ACEA2891D54}"/>
                  </a:ext>
                </a:extLst>
              </p:cNvPr>
              <p:cNvSpPr txBox="1"/>
              <p:nvPr/>
            </p:nvSpPr>
            <p:spPr>
              <a:xfrm>
                <a:off x="432618" y="2505670"/>
                <a:ext cx="5257968" cy="876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i="1">
                                  <a:latin typeface="Cambria Math" panose="02040503050406030204" pitchFamily="18" charset="0"/>
                                </a:rPr>
                              </m:ctrlPr>
                            </m:naryPr>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e>
                          </m:nary>
                        </m:e>
                      </m:nary>
                    </m:oMath>
                  </m:oMathPara>
                </a14:m>
                <a:endParaRPr lang="en-IN" dirty="0"/>
              </a:p>
            </p:txBody>
          </p:sp>
        </mc:Choice>
        <mc:Fallback xmlns="">
          <p:sp>
            <p:nvSpPr>
              <p:cNvPr id="3" name="TextBox 2">
                <a:extLst>
                  <a:ext uri="{FF2B5EF4-FFF2-40B4-BE49-F238E27FC236}">
                    <a16:creationId xmlns:a16="http://schemas.microsoft.com/office/drawing/2014/main" id="{2A5589CC-59FF-415A-A9EF-3ACEA2891D54}"/>
                  </a:ext>
                </a:extLst>
              </p:cNvPr>
              <p:cNvSpPr txBox="1">
                <a:spLocks noRot="1" noChangeAspect="1" noMove="1" noResize="1" noEditPoints="1" noAdjustHandles="1" noChangeArrowheads="1" noChangeShapeType="1" noTextEdit="1"/>
              </p:cNvSpPr>
              <p:nvPr/>
            </p:nvSpPr>
            <p:spPr>
              <a:xfrm>
                <a:off x="432618" y="2505670"/>
                <a:ext cx="5257968" cy="876843"/>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523FF5-0E6D-4CFF-B662-77A59E384093}"/>
                  </a:ext>
                </a:extLst>
              </p:cNvPr>
              <p:cNvSpPr txBox="1"/>
              <p:nvPr/>
            </p:nvSpPr>
            <p:spPr>
              <a:xfrm>
                <a:off x="648070" y="3737499"/>
                <a:ext cx="4634144" cy="369332"/>
              </a:xfrm>
              <a:prstGeom prst="rect">
                <a:avLst/>
              </a:prstGeom>
              <a:noFill/>
            </p:spPr>
            <p:txBody>
              <a:bodyPr wrap="square" rtlCol="0">
                <a:spAutoFit/>
              </a:bodyPr>
              <a:lstStyle/>
              <a:p>
                <a14:m>
                  <m:oMath xmlns:m="http://schemas.openxmlformats.org/officeDocument/2006/math">
                    <m:r>
                      <m:rPr>
                        <m:sty m:val="p"/>
                      </m:rPr>
                      <a:rPr lang="en-US" b="0" i="0" smtClean="0">
                        <a:latin typeface="Cambria Math" panose="02040503050406030204" pitchFamily="18" charset="0"/>
                      </a:rPr>
                      <m:t>All</m:t>
                    </m:r>
                    <m:r>
                      <a:rPr lang="en-US" b="0" i="0" smtClean="0">
                        <a:latin typeface="Cambria Math" panose="02040503050406030204" pitchFamily="18" charset="0"/>
                      </a:rPr>
                      <m:t> </m:t>
                    </m:r>
                    <m:r>
                      <m:rPr>
                        <m:sty m:val="p"/>
                      </m:rPr>
                      <a:rPr lang="en-US" b="0" i="0" smtClean="0">
                        <a:latin typeface="Cambria Math" panose="02040503050406030204" pitchFamily="18" charset="0"/>
                      </a:rPr>
                      <m:t>elements</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a:rPr lang="en-US" i="1">
                        <a:latin typeface="Cambria Math" panose="02040503050406030204" pitchFamily="18" charset="0"/>
                      </a:rPr>
                      <m:t>𝑤</m:t>
                    </m:r>
                  </m:oMath>
                </a14:m>
                <a:r>
                  <a:rPr lang="en-IN" dirty="0"/>
                  <a:t> should visit every pixel in </a:t>
                </a:r>
                <a:r>
                  <a:rPr lang="en-IN" i="1" dirty="0"/>
                  <a:t>f.</a:t>
                </a:r>
              </a:p>
            </p:txBody>
          </p:sp>
        </mc:Choice>
        <mc:Fallback xmlns="">
          <p:sp>
            <p:nvSpPr>
              <p:cNvPr id="7" name="TextBox 6">
                <a:extLst>
                  <a:ext uri="{FF2B5EF4-FFF2-40B4-BE49-F238E27FC236}">
                    <a16:creationId xmlns:a16="http://schemas.microsoft.com/office/drawing/2014/main" id="{9D523FF5-0E6D-4CFF-B662-77A59E384093}"/>
                  </a:ext>
                </a:extLst>
              </p:cNvPr>
              <p:cNvSpPr txBox="1">
                <a:spLocks noRot="1" noChangeAspect="1" noMove="1" noResize="1" noEditPoints="1" noAdjustHandles="1" noChangeArrowheads="1" noChangeShapeType="1" noTextEdit="1"/>
              </p:cNvSpPr>
              <p:nvPr/>
            </p:nvSpPr>
            <p:spPr>
              <a:xfrm>
                <a:off x="648070" y="3737499"/>
                <a:ext cx="4634144" cy="369332"/>
              </a:xfrm>
              <a:prstGeom prst="rect">
                <a:avLst/>
              </a:prstGeom>
              <a:blipFill>
                <a:blip r:embed="rId6"/>
                <a:stretch>
                  <a:fillRect t="-8197" b="-24590"/>
                </a:stretch>
              </a:blipFill>
            </p:spPr>
            <p:txBody>
              <a:bodyPr/>
              <a:lstStyle/>
              <a:p>
                <a:r>
                  <a:rPr lang="en-IN">
                    <a:noFill/>
                  </a:rPr>
                  <a:t> </a:t>
                </a:r>
              </a:p>
            </p:txBody>
          </p:sp>
        </mc:Fallback>
      </mc:AlternateContent>
    </p:spTree>
    <p:extLst>
      <p:ext uri="{BB962C8B-B14F-4D97-AF65-F5344CB8AC3E}">
        <p14:creationId xmlns:p14="http://schemas.microsoft.com/office/powerpoint/2010/main" val="18508321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6" y="1234643"/>
            <a:ext cx="10438199" cy="5575052"/>
          </a:xfrm>
          <a:prstGeom prst="rect">
            <a:avLst/>
          </a:prstGeom>
          <a:noFill/>
        </p:spPr>
        <p:txBody>
          <a:bodyPr wrap="square" rtlCol="0">
            <a:spAutoFit/>
          </a:bodyPr>
          <a:lstStyle/>
          <a:p>
            <a:pPr>
              <a:lnSpc>
                <a:spcPct val="150000"/>
              </a:lnSpc>
            </a:pPr>
            <a:r>
              <a:rPr lang="en-US" sz="2400" dirty="0"/>
              <a:t>Smoothing Spatial Filtering/ Avg Filter :</a:t>
            </a:r>
          </a:p>
          <a:p>
            <a:pPr marL="342900" indent="-342900">
              <a:lnSpc>
                <a:spcPct val="150000"/>
              </a:lnSpc>
              <a:buFont typeface="Arial" panose="020B0604020202020204" pitchFamily="34" charset="0"/>
              <a:buChar char="•"/>
            </a:pPr>
            <a:r>
              <a:rPr lang="en-IN" sz="2400" dirty="0"/>
              <a:t>It can be:</a:t>
            </a:r>
          </a:p>
          <a:p>
            <a:pPr marL="800100" lvl="1" indent="-342900">
              <a:lnSpc>
                <a:spcPct val="150000"/>
              </a:lnSpc>
              <a:buFont typeface="Arial" panose="020B0604020202020204" pitchFamily="34" charset="0"/>
              <a:buChar char="•"/>
            </a:pPr>
            <a:r>
              <a:rPr lang="en-IN" sz="2400" dirty="0"/>
              <a:t>Linear</a:t>
            </a:r>
          </a:p>
          <a:p>
            <a:pPr marL="800100" lvl="1" indent="-342900">
              <a:lnSpc>
                <a:spcPct val="150000"/>
              </a:lnSpc>
              <a:buFont typeface="Arial" panose="020B0604020202020204" pitchFamily="34" charset="0"/>
              <a:buChar char="•"/>
            </a:pPr>
            <a:r>
              <a:rPr lang="en-IN" sz="2400" dirty="0"/>
              <a:t>Non Linear</a:t>
            </a:r>
          </a:p>
          <a:p>
            <a:pPr marL="342900" indent="-342900">
              <a:lnSpc>
                <a:spcPct val="150000"/>
              </a:lnSpc>
              <a:buFont typeface="Arial" panose="020B0604020202020204" pitchFamily="34" charset="0"/>
              <a:buChar char="•"/>
            </a:pPr>
            <a:r>
              <a:rPr lang="en-US" sz="2400" dirty="0"/>
              <a:t>Used for blurring </a:t>
            </a:r>
          </a:p>
          <a:p>
            <a:pPr marL="800100" lvl="1" indent="-342900" algn="just">
              <a:lnSpc>
                <a:spcPct val="150000"/>
              </a:lnSpc>
              <a:buFont typeface="Arial" panose="020B0604020202020204" pitchFamily="34" charset="0"/>
              <a:buChar char="•"/>
            </a:pPr>
            <a:r>
              <a:rPr lang="en-US" sz="2400" dirty="0"/>
              <a:t>Removal of small details from an image prior to the detection of large object detection/extraction.</a:t>
            </a:r>
          </a:p>
          <a:p>
            <a:pPr marL="800100" lvl="1" indent="-342900" algn="just">
              <a:lnSpc>
                <a:spcPct val="150000"/>
              </a:lnSpc>
              <a:buFont typeface="Arial" panose="020B0604020202020204" pitchFamily="34" charset="0"/>
              <a:buChar char="•"/>
            </a:pPr>
            <a:r>
              <a:rPr lang="en-US" sz="2400" dirty="0"/>
              <a:t>Bridging small gaps in lines or curves.</a:t>
            </a:r>
          </a:p>
          <a:p>
            <a:pPr marL="342900" indent="-342900">
              <a:lnSpc>
                <a:spcPct val="150000"/>
              </a:lnSpc>
              <a:buFont typeface="Arial" panose="020B0604020202020204" pitchFamily="34" charset="0"/>
              <a:buChar char="•"/>
            </a:pPr>
            <a:r>
              <a:rPr lang="en-US" sz="2400" dirty="0"/>
              <a:t>In noise reduction</a:t>
            </a:r>
          </a:p>
          <a:p>
            <a:pPr marL="342900" indent="-342900">
              <a:lnSpc>
                <a:spcPct val="150000"/>
              </a:lnSpc>
              <a:buFont typeface="Arial" panose="020B0604020202020204" pitchFamily="34" charset="0"/>
              <a:buChar char="•"/>
            </a:pPr>
            <a:r>
              <a:rPr lang="en-US" sz="2400" dirty="0"/>
              <a:t>Side effect: edges are blurred.</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9536DAB-9DD7-4AF6-B430-F3E5705F4082}"/>
                  </a:ext>
                </a:extLst>
              </p14:cNvPr>
              <p14:cNvContentPartPr/>
              <p14:nvPr/>
            </p14:nvContentPartPr>
            <p14:xfrm>
              <a:off x="2863800" y="2527200"/>
              <a:ext cx="1422720" cy="686160"/>
            </p14:xfrm>
          </p:contentPart>
        </mc:Choice>
        <mc:Fallback xmlns="">
          <p:pic>
            <p:nvPicPr>
              <p:cNvPr id="3" name="Ink 2">
                <a:extLst>
                  <a:ext uri="{FF2B5EF4-FFF2-40B4-BE49-F238E27FC236}">
                    <a16:creationId xmlns:a16="http://schemas.microsoft.com/office/drawing/2014/main" id="{99536DAB-9DD7-4AF6-B430-F3E5705F4082}"/>
                  </a:ext>
                </a:extLst>
              </p:cNvPr>
              <p:cNvPicPr/>
              <p:nvPr/>
            </p:nvPicPr>
            <p:blipFill>
              <a:blip r:embed="rId5"/>
              <a:stretch>
                <a:fillRect/>
              </a:stretch>
            </p:blipFill>
            <p:spPr>
              <a:xfrm>
                <a:off x="2854440" y="2517840"/>
                <a:ext cx="1441440" cy="704880"/>
              </a:xfrm>
              <a:prstGeom prst="rect">
                <a:avLst/>
              </a:prstGeom>
            </p:spPr>
          </p:pic>
        </mc:Fallback>
      </mc:AlternateContent>
    </p:spTree>
    <p:extLst>
      <p:ext uri="{BB962C8B-B14F-4D97-AF65-F5344CB8AC3E}">
        <p14:creationId xmlns:p14="http://schemas.microsoft.com/office/powerpoint/2010/main" val="1237549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D0E85798-13E8-4E47-982E-B493FBD40A00}"/>
              </a:ext>
            </a:extLst>
          </p:cNvPr>
          <p:cNvSpPr txBox="1"/>
          <p:nvPr/>
        </p:nvSpPr>
        <p:spPr>
          <a:xfrm>
            <a:off x="669471" y="1363436"/>
            <a:ext cx="5757962" cy="523220"/>
          </a:xfrm>
          <a:prstGeom prst="rect">
            <a:avLst/>
          </a:prstGeom>
          <a:noFill/>
        </p:spPr>
        <p:txBody>
          <a:bodyPr wrap="square" rtlCol="0">
            <a:spAutoFit/>
          </a:bodyPr>
          <a:lstStyle/>
          <a:p>
            <a:r>
              <a:rPr lang="en-US" sz="2800" dirty="0"/>
              <a:t>Why Digital Image Processing?</a:t>
            </a:r>
            <a:endParaRPr lang="en-IN" sz="2800" dirty="0"/>
          </a:p>
        </p:txBody>
      </p:sp>
      <p:pic>
        <p:nvPicPr>
          <p:cNvPr id="1026" name="Picture 2">
            <a:extLst>
              <a:ext uri="{FF2B5EF4-FFF2-40B4-BE49-F238E27FC236}">
                <a16:creationId xmlns:a16="http://schemas.microsoft.com/office/drawing/2014/main" id="{E93762D8-AF98-432F-8AA4-A097E98D1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093" y="2875002"/>
            <a:ext cx="4876799" cy="32527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C37DB43-7A7E-4EA8-A65E-570FE393FB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456" y="2875001"/>
            <a:ext cx="4876799" cy="3252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082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6" y="1234643"/>
            <a:ext cx="10438199"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Smoothing using Linear filters/ Lowpass filters:</a:t>
            </a:r>
          </a:p>
          <a:p>
            <a:pPr marL="800100" lvl="1" indent="-342900">
              <a:buFont typeface="Arial" panose="020B0604020202020204" pitchFamily="34" charset="0"/>
              <a:buChar char="•"/>
            </a:pPr>
            <a:r>
              <a:rPr lang="en-US" sz="2400" dirty="0"/>
              <a:t>The output of linear smoothing spatial filter is the avg of pixels contained in the neighborhood of filter mask.</a:t>
            </a:r>
          </a:p>
          <a:p>
            <a:pPr marL="800100" lvl="1" indent="-342900">
              <a:buFont typeface="Arial" panose="020B0604020202020204" pitchFamily="34" charset="0"/>
              <a:buChar char="•"/>
            </a:pPr>
            <a:r>
              <a:rPr lang="en-US" sz="2400" dirty="0"/>
              <a:t>It reduces sharp transitions in the intensities and hence the noise. </a:t>
            </a:r>
          </a:p>
          <a:p>
            <a:pPr marL="800100" lvl="1" indent="-342900">
              <a:buFont typeface="Arial" panose="020B0604020202020204" pitchFamily="34" charset="0"/>
              <a:buChar char="•"/>
            </a:pPr>
            <a:r>
              <a:rPr lang="en-US" sz="2400" dirty="0"/>
              <a:t>Irrelevant details are reduced</a:t>
            </a:r>
          </a:p>
          <a:p>
            <a:pPr lvl="1"/>
            <a:endParaRPr lang="en-US"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6" name="Picture 2">
            <a:extLst>
              <a:ext uri="{FF2B5EF4-FFF2-40B4-BE49-F238E27FC236}">
                <a16:creationId xmlns:a16="http://schemas.microsoft.com/office/drawing/2014/main" id="{C3772FBB-E00B-4330-A8AE-E9061B7B1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1070" y="3264655"/>
            <a:ext cx="3984625" cy="1436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E2B0146-DBB4-4703-86D8-7BD18A4A105C}"/>
                  </a:ext>
                </a:extLst>
              </p:cNvPr>
              <p:cNvSpPr txBox="1"/>
              <p:nvPr/>
            </p:nvSpPr>
            <p:spPr>
              <a:xfrm>
                <a:off x="6801777" y="4741413"/>
                <a:ext cx="2328985" cy="1037463"/>
              </a:xfrm>
              <a:prstGeom prst="rect">
                <a:avLst/>
              </a:prstGeom>
              <a:noFill/>
            </p:spPr>
            <p:txBody>
              <a:bodyPr wrap="square" rtlCol="0">
                <a:spAutoFit/>
              </a:bodyPr>
              <a:lstStyle/>
              <a:p>
                <a:r>
                  <a:rPr lang="en-US" dirty="0"/>
                  <a:t>Box filter (all coefficients are same), and normalized by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𝑚𝑛</m:t>
                        </m:r>
                      </m:den>
                    </m:f>
                  </m:oMath>
                </a14:m>
                <a:endParaRPr lang="en-IN" dirty="0"/>
              </a:p>
            </p:txBody>
          </p:sp>
        </mc:Choice>
        <mc:Fallback xmlns="">
          <p:sp>
            <p:nvSpPr>
              <p:cNvPr id="3" name="TextBox 2">
                <a:extLst>
                  <a:ext uri="{FF2B5EF4-FFF2-40B4-BE49-F238E27FC236}">
                    <a16:creationId xmlns:a16="http://schemas.microsoft.com/office/drawing/2014/main" id="{5E2B0146-DBB4-4703-86D8-7BD18A4A105C}"/>
                  </a:ext>
                </a:extLst>
              </p:cNvPr>
              <p:cNvSpPr txBox="1">
                <a:spLocks noRot="1" noChangeAspect="1" noMove="1" noResize="1" noEditPoints="1" noAdjustHandles="1" noChangeArrowheads="1" noChangeShapeType="1" noTextEdit="1"/>
              </p:cNvSpPr>
              <p:nvPr/>
            </p:nvSpPr>
            <p:spPr>
              <a:xfrm>
                <a:off x="6801777" y="4741413"/>
                <a:ext cx="2328985" cy="1037463"/>
              </a:xfrm>
              <a:prstGeom prst="rect">
                <a:avLst/>
              </a:prstGeom>
              <a:blipFill>
                <a:blip r:embed="rId5"/>
                <a:stretch>
                  <a:fillRect l="-2356" t="-3529" r="-2094" b="-3529"/>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30981556-430C-4C37-88D1-6A8199ACA501}"/>
              </a:ext>
            </a:extLst>
          </p:cNvPr>
          <p:cNvSpPr txBox="1"/>
          <p:nvPr/>
        </p:nvSpPr>
        <p:spPr>
          <a:xfrm>
            <a:off x="9314898" y="4679684"/>
            <a:ext cx="2658784" cy="1477328"/>
          </a:xfrm>
          <a:prstGeom prst="rect">
            <a:avLst/>
          </a:prstGeom>
          <a:noFill/>
        </p:spPr>
        <p:txBody>
          <a:bodyPr wrap="square" rtlCol="0">
            <a:spAutoFit/>
          </a:bodyPr>
          <a:lstStyle/>
          <a:p>
            <a:r>
              <a:rPr lang="en-US" dirty="0"/>
              <a:t>Yields weighted average, more weight to the nearby pixel and less to the distant pixel. Reduces blur during the smoothing</a:t>
            </a:r>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DB141A-19C0-48A0-901C-7874CE0C5E22}"/>
                  </a:ext>
                </a:extLst>
              </p:cNvPr>
              <p:cNvSpPr txBox="1"/>
              <p:nvPr/>
            </p:nvSpPr>
            <p:spPr>
              <a:xfrm>
                <a:off x="432618" y="5222727"/>
                <a:ext cx="5875263" cy="8644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𝑔</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f>
                        <m:fPr>
                          <m:ctrlPr>
                            <a:rPr lang="en-IN" sz="2400" i="1" smtClean="0">
                              <a:latin typeface="Cambria Math" panose="02040503050406030204" pitchFamily="18" charset="0"/>
                            </a:rPr>
                          </m:ctrlPr>
                        </m:fPr>
                        <m:num>
                          <m:nary>
                            <m:naryPr>
                              <m:chr m:val="∑"/>
                              <m:ctrlPr>
                                <a:rPr lang="en-US" sz="2400" i="1">
                                  <a:latin typeface="Cambria Math" panose="02040503050406030204" pitchFamily="18" charset="0"/>
                                </a:rPr>
                              </m:ctrlPr>
                            </m:naryPr>
                            <m:sub>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sub>
                            <m:sup>
                              <m:r>
                                <a:rPr lang="en-US" sz="2400" i="1">
                                  <a:latin typeface="Cambria Math" panose="02040503050406030204" pitchFamily="18" charset="0"/>
                                </a:rPr>
                                <m:t>𝑎</m:t>
                              </m:r>
                            </m:sup>
                            <m:e>
                              <m:nary>
                                <m:naryPr>
                                  <m:chr m:val="∑"/>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𝑏</m:t>
                                  </m:r>
                                </m:sub>
                                <m:sup>
                                  <m:r>
                                    <a:rPr lang="en-US" sz="2400" i="1">
                                      <a:latin typeface="Cambria Math" panose="02040503050406030204" pitchFamily="18" charset="0"/>
                                    </a:rPr>
                                    <m:t>𝑏</m:t>
                                  </m:r>
                                </m:sup>
                                <m:e>
                                  <m:r>
                                    <a:rPr lang="en-US" sz="2400" i="1">
                                      <a:latin typeface="Cambria Math" panose="02040503050406030204" pitchFamily="18" charset="0"/>
                                    </a:rPr>
                                    <m:t>𝑤</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𝑓</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e>
                              </m:nary>
                            </m:e>
                          </m:nary>
                        </m:num>
                        <m:den>
                          <m:nary>
                            <m:naryPr>
                              <m:chr m:val="∑"/>
                              <m:ctrlPr>
                                <a:rPr lang="en-US" sz="2400" i="1">
                                  <a:latin typeface="Cambria Math" panose="02040503050406030204" pitchFamily="18" charset="0"/>
                                </a:rPr>
                              </m:ctrlPr>
                            </m:naryPr>
                            <m:sub>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sub>
                            <m:sup>
                              <m:r>
                                <a:rPr lang="en-US" sz="2400" i="1">
                                  <a:latin typeface="Cambria Math" panose="02040503050406030204" pitchFamily="18" charset="0"/>
                                </a:rPr>
                                <m:t>𝑎</m:t>
                              </m:r>
                            </m:sup>
                            <m:e>
                              <m:nary>
                                <m:naryPr>
                                  <m:chr m:val="∑"/>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𝑏</m:t>
                                  </m:r>
                                </m:sub>
                                <m:sup>
                                  <m:r>
                                    <a:rPr lang="en-US" sz="2400" i="1">
                                      <a:latin typeface="Cambria Math" panose="02040503050406030204" pitchFamily="18" charset="0"/>
                                    </a:rPr>
                                    <m:t>𝑏</m:t>
                                  </m:r>
                                </m:sup>
                                <m:e>
                                  <m:r>
                                    <a:rPr lang="en-US" sz="2400" i="1">
                                      <a:latin typeface="Cambria Math" panose="02040503050406030204" pitchFamily="18" charset="0"/>
                                    </a:rPr>
                                    <m:t>𝑤</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e>
                              </m:nary>
                            </m:e>
                          </m:nary>
                        </m:den>
                      </m:f>
                    </m:oMath>
                  </m:oMathPara>
                </a14:m>
                <a:endParaRPr lang="en-IN" sz="2400" dirty="0"/>
              </a:p>
            </p:txBody>
          </p:sp>
        </mc:Choice>
        <mc:Fallback xmlns="">
          <p:sp>
            <p:nvSpPr>
              <p:cNvPr id="4" name="TextBox 3">
                <a:extLst>
                  <a:ext uri="{FF2B5EF4-FFF2-40B4-BE49-F238E27FC236}">
                    <a16:creationId xmlns:a16="http://schemas.microsoft.com/office/drawing/2014/main" id="{DEDB141A-19C0-48A0-901C-7874CE0C5E22}"/>
                  </a:ext>
                </a:extLst>
              </p:cNvPr>
              <p:cNvSpPr txBox="1">
                <a:spLocks noRot="1" noChangeAspect="1" noMove="1" noResize="1" noEditPoints="1" noAdjustHandles="1" noChangeArrowheads="1" noChangeShapeType="1" noTextEdit="1"/>
              </p:cNvSpPr>
              <p:nvPr/>
            </p:nvSpPr>
            <p:spPr>
              <a:xfrm>
                <a:off x="432618" y="5222727"/>
                <a:ext cx="5875263" cy="864467"/>
              </a:xfrm>
              <a:prstGeom prst="rect">
                <a:avLst/>
              </a:prstGeom>
              <a:blipFill>
                <a:blip r:embed="rId6"/>
                <a:stretch>
                  <a:fillRect/>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A17C9253-459B-4777-A217-D6C8E0CD22BE}"/>
              </a:ext>
            </a:extLst>
          </p:cNvPr>
          <p:cNvSpPr txBox="1"/>
          <p:nvPr/>
        </p:nvSpPr>
        <p:spPr>
          <a:xfrm>
            <a:off x="936769" y="3203495"/>
            <a:ext cx="5082291" cy="1200329"/>
          </a:xfrm>
          <a:prstGeom prst="rect">
            <a:avLst/>
          </a:prstGeom>
          <a:noFill/>
        </p:spPr>
        <p:txBody>
          <a:bodyPr wrap="square" rtlCol="0">
            <a:spAutoFit/>
          </a:bodyPr>
          <a:lstStyle/>
          <a:p>
            <a:r>
              <a:rPr lang="en-US" sz="2400" dirty="0"/>
              <a:t>The filtering of </a:t>
            </a:r>
            <a:r>
              <a:rPr lang="en-US" sz="2400" i="1" dirty="0"/>
              <a:t>MXN</a:t>
            </a:r>
            <a:r>
              <a:rPr lang="en-US" sz="2400" dirty="0"/>
              <a:t> image with weighted averaging filter of size </a:t>
            </a:r>
            <a:r>
              <a:rPr lang="en-US" sz="2400" i="1" dirty="0"/>
              <a:t>m X n</a:t>
            </a:r>
            <a:r>
              <a:rPr lang="en-US" sz="2400" dirty="0"/>
              <a:t> is ,</a:t>
            </a:r>
            <a:endParaRPr lang="en-IN" sz="2400" dirty="0"/>
          </a:p>
        </p:txBody>
      </p:sp>
      <p:sp>
        <p:nvSpPr>
          <p:cNvPr id="11" name="TextBox 10">
            <a:extLst>
              <a:ext uri="{FF2B5EF4-FFF2-40B4-BE49-F238E27FC236}">
                <a16:creationId xmlns:a16="http://schemas.microsoft.com/office/drawing/2014/main" id="{61ADE316-7FA7-407F-A498-886D974ED0C9}"/>
              </a:ext>
            </a:extLst>
          </p:cNvPr>
          <p:cNvSpPr txBox="1"/>
          <p:nvPr/>
        </p:nvSpPr>
        <p:spPr>
          <a:xfrm>
            <a:off x="432618" y="6296576"/>
            <a:ext cx="6864827" cy="461665"/>
          </a:xfrm>
          <a:prstGeom prst="rect">
            <a:avLst/>
          </a:prstGeom>
          <a:noFill/>
        </p:spPr>
        <p:txBody>
          <a:bodyPr wrap="square" rtlCol="0">
            <a:spAutoFit/>
          </a:bodyPr>
          <a:lstStyle/>
          <a:p>
            <a:pPr marL="742950" lvl="1" indent="-285750">
              <a:buFont typeface="Arial" panose="020B0604020202020204" pitchFamily="34" charset="0"/>
              <a:buChar char="•"/>
            </a:pPr>
            <a:r>
              <a:rPr lang="en-US" sz="2400" dirty="0"/>
              <a:t>Averaging is analogous to integration</a:t>
            </a:r>
            <a:endParaRPr lang="en-IN" sz="2400"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B52D8AD-9F85-4B60-8FFE-8C2C37886EAB}"/>
                  </a:ext>
                </a:extLst>
              </p:cNvPr>
              <p:cNvSpPr/>
              <p:nvPr/>
            </p:nvSpPr>
            <p:spPr>
              <a:xfrm>
                <a:off x="2367406" y="4332011"/>
                <a:ext cx="370466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𝑤</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oMath>
                  </m:oMathPara>
                </a14:m>
                <a:endParaRPr lang="en-IN" sz="2400" dirty="0"/>
              </a:p>
            </p:txBody>
          </p:sp>
        </mc:Choice>
        <mc:Fallback xmlns="">
          <p:sp>
            <p:nvSpPr>
              <p:cNvPr id="12" name="Rectangle 11">
                <a:extLst>
                  <a:ext uri="{FF2B5EF4-FFF2-40B4-BE49-F238E27FC236}">
                    <a16:creationId xmlns:a16="http://schemas.microsoft.com/office/drawing/2014/main" id="{FB52D8AD-9F85-4B60-8FFE-8C2C37886EAB}"/>
                  </a:ext>
                </a:extLst>
              </p:cNvPr>
              <p:cNvSpPr>
                <a:spLocks noRot="1" noChangeAspect="1" noMove="1" noResize="1" noEditPoints="1" noAdjustHandles="1" noChangeArrowheads="1" noChangeShapeType="1" noTextEdit="1"/>
              </p:cNvSpPr>
              <p:nvPr/>
            </p:nvSpPr>
            <p:spPr>
              <a:xfrm>
                <a:off x="2367406" y="4332011"/>
                <a:ext cx="3704669" cy="461665"/>
              </a:xfrm>
              <a:prstGeom prst="rect">
                <a:avLst/>
              </a:prstGeom>
              <a:blipFill>
                <a:blip r:embed="rId7"/>
                <a:stretch>
                  <a:fillRect b="-18667"/>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A6EAA67E-C89A-4DEF-932F-4BCEA787102B}"/>
                  </a:ext>
                </a:extLst>
              </p14:cNvPr>
              <p14:cNvContentPartPr/>
              <p14:nvPr/>
            </p14:nvContentPartPr>
            <p14:xfrm>
              <a:off x="2330280" y="2762280"/>
              <a:ext cx="9544680" cy="3435840"/>
            </p14:xfrm>
          </p:contentPart>
        </mc:Choice>
        <mc:Fallback xmlns="">
          <p:pic>
            <p:nvPicPr>
              <p:cNvPr id="13" name="Ink 12">
                <a:extLst>
                  <a:ext uri="{FF2B5EF4-FFF2-40B4-BE49-F238E27FC236}">
                    <a16:creationId xmlns:a16="http://schemas.microsoft.com/office/drawing/2014/main" id="{A6EAA67E-C89A-4DEF-932F-4BCEA787102B}"/>
                  </a:ext>
                </a:extLst>
              </p:cNvPr>
              <p:cNvPicPr/>
              <p:nvPr/>
            </p:nvPicPr>
            <p:blipFill>
              <a:blip r:embed="rId9"/>
              <a:stretch>
                <a:fillRect/>
              </a:stretch>
            </p:blipFill>
            <p:spPr>
              <a:xfrm>
                <a:off x="2320920" y="2752920"/>
                <a:ext cx="9563400" cy="3454560"/>
              </a:xfrm>
              <a:prstGeom prst="rect">
                <a:avLst/>
              </a:prstGeom>
            </p:spPr>
          </p:pic>
        </mc:Fallback>
      </mc:AlternateContent>
    </p:spTree>
    <p:extLst>
      <p:ext uri="{BB962C8B-B14F-4D97-AF65-F5344CB8AC3E}">
        <p14:creationId xmlns:p14="http://schemas.microsoft.com/office/powerpoint/2010/main" val="537426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76139" y="980081"/>
            <a:ext cx="10438199"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Effect of smoothing as a function of size of the filter:</a:t>
            </a:r>
          </a:p>
          <a:p>
            <a:pPr lvl="1"/>
            <a:endParaRPr lang="en-US"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11" name="Picture 2">
            <a:extLst>
              <a:ext uri="{FF2B5EF4-FFF2-40B4-BE49-F238E27FC236}">
                <a16:creationId xmlns:a16="http://schemas.microsoft.com/office/drawing/2014/main" id="{03238FD3-0EF2-48E0-9A4C-6173EE322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6965" y="1650141"/>
            <a:ext cx="3382963" cy="504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6BD8C6EF-3340-48DB-822C-5DB85DA3030D}"/>
              </a:ext>
            </a:extLst>
          </p:cNvPr>
          <p:cNvSpPr txBox="1"/>
          <p:nvPr/>
        </p:nvSpPr>
        <p:spPr>
          <a:xfrm>
            <a:off x="2218034" y="2240417"/>
            <a:ext cx="1923832" cy="369332"/>
          </a:xfrm>
          <a:prstGeom prst="rect">
            <a:avLst/>
          </a:prstGeom>
          <a:noFill/>
        </p:spPr>
        <p:txBody>
          <a:bodyPr wrap="square" rtlCol="0">
            <a:spAutoFit/>
          </a:bodyPr>
          <a:lstStyle/>
          <a:p>
            <a:r>
              <a:rPr lang="en-US" dirty="0"/>
              <a:t>Original Image</a:t>
            </a:r>
            <a:endParaRPr lang="en-IN" dirty="0"/>
          </a:p>
        </p:txBody>
      </p:sp>
      <p:sp>
        <p:nvSpPr>
          <p:cNvPr id="13" name="TextBox 12">
            <a:extLst>
              <a:ext uri="{FF2B5EF4-FFF2-40B4-BE49-F238E27FC236}">
                <a16:creationId xmlns:a16="http://schemas.microsoft.com/office/drawing/2014/main" id="{8064B7AA-8F0D-4EAB-9720-B7EE48E6A9AD}"/>
              </a:ext>
            </a:extLst>
          </p:cNvPr>
          <p:cNvSpPr txBox="1"/>
          <p:nvPr/>
        </p:nvSpPr>
        <p:spPr>
          <a:xfrm>
            <a:off x="1842226" y="3733346"/>
            <a:ext cx="1923831" cy="369332"/>
          </a:xfrm>
          <a:prstGeom prst="rect">
            <a:avLst/>
          </a:prstGeom>
          <a:noFill/>
        </p:spPr>
        <p:txBody>
          <a:bodyPr wrap="square" rtlCol="0">
            <a:spAutoFit/>
          </a:bodyPr>
          <a:lstStyle/>
          <a:p>
            <a:r>
              <a:rPr lang="en-US" dirty="0"/>
              <a:t>Filtered using 5X5</a:t>
            </a:r>
            <a:endParaRPr lang="en-IN" dirty="0"/>
          </a:p>
        </p:txBody>
      </p:sp>
      <p:sp>
        <p:nvSpPr>
          <p:cNvPr id="14" name="TextBox 13">
            <a:extLst>
              <a:ext uri="{FF2B5EF4-FFF2-40B4-BE49-F238E27FC236}">
                <a16:creationId xmlns:a16="http://schemas.microsoft.com/office/drawing/2014/main" id="{0FBF26F6-444E-4A7C-8603-306A987BEB90}"/>
              </a:ext>
            </a:extLst>
          </p:cNvPr>
          <p:cNvSpPr txBox="1"/>
          <p:nvPr/>
        </p:nvSpPr>
        <p:spPr>
          <a:xfrm>
            <a:off x="1562470" y="5402062"/>
            <a:ext cx="2203587" cy="369332"/>
          </a:xfrm>
          <a:prstGeom prst="rect">
            <a:avLst/>
          </a:prstGeom>
          <a:noFill/>
        </p:spPr>
        <p:txBody>
          <a:bodyPr wrap="square" rtlCol="0">
            <a:spAutoFit/>
          </a:bodyPr>
          <a:lstStyle/>
          <a:p>
            <a:r>
              <a:rPr lang="en-US" dirty="0"/>
              <a:t>Filtered using 15X15</a:t>
            </a:r>
            <a:endParaRPr lang="en-IN" dirty="0"/>
          </a:p>
        </p:txBody>
      </p:sp>
      <p:sp>
        <p:nvSpPr>
          <p:cNvPr id="15" name="TextBox 14">
            <a:extLst>
              <a:ext uri="{FF2B5EF4-FFF2-40B4-BE49-F238E27FC236}">
                <a16:creationId xmlns:a16="http://schemas.microsoft.com/office/drawing/2014/main" id="{A5BC6698-DB01-4170-A416-C643896DAF05}"/>
              </a:ext>
            </a:extLst>
          </p:cNvPr>
          <p:cNvSpPr txBox="1"/>
          <p:nvPr/>
        </p:nvSpPr>
        <p:spPr>
          <a:xfrm>
            <a:off x="7001656" y="5402062"/>
            <a:ext cx="2453062" cy="369332"/>
          </a:xfrm>
          <a:prstGeom prst="rect">
            <a:avLst/>
          </a:prstGeom>
          <a:noFill/>
        </p:spPr>
        <p:txBody>
          <a:bodyPr wrap="square" rtlCol="0">
            <a:spAutoFit/>
          </a:bodyPr>
          <a:lstStyle/>
          <a:p>
            <a:r>
              <a:rPr lang="en-US" dirty="0"/>
              <a:t>Filtered using 35X35</a:t>
            </a:r>
            <a:endParaRPr lang="en-IN" dirty="0"/>
          </a:p>
        </p:txBody>
      </p:sp>
      <p:sp>
        <p:nvSpPr>
          <p:cNvPr id="16" name="TextBox 15">
            <a:extLst>
              <a:ext uri="{FF2B5EF4-FFF2-40B4-BE49-F238E27FC236}">
                <a16:creationId xmlns:a16="http://schemas.microsoft.com/office/drawing/2014/main" id="{57EB8E3E-2342-4715-9EEF-3B016B73B1D4}"/>
              </a:ext>
            </a:extLst>
          </p:cNvPr>
          <p:cNvSpPr txBox="1"/>
          <p:nvPr/>
        </p:nvSpPr>
        <p:spPr>
          <a:xfrm>
            <a:off x="6990845" y="3882227"/>
            <a:ext cx="1923831" cy="369332"/>
          </a:xfrm>
          <a:prstGeom prst="rect">
            <a:avLst/>
          </a:prstGeom>
          <a:noFill/>
        </p:spPr>
        <p:txBody>
          <a:bodyPr wrap="square" rtlCol="0">
            <a:spAutoFit/>
          </a:bodyPr>
          <a:lstStyle/>
          <a:p>
            <a:r>
              <a:rPr lang="en-US" dirty="0"/>
              <a:t>Filtered using 9X9</a:t>
            </a:r>
            <a:endParaRPr lang="en-IN" dirty="0"/>
          </a:p>
        </p:txBody>
      </p:sp>
      <p:sp>
        <p:nvSpPr>
          <p:cNvPr id="17" name="TextBox 16">
            <a:extLst>
              <a:ext uri="{FF2B5EF4-FFF2-40B4-BE49-F238E27FC236}">
                <a16:creationId xmlns:a16="http://schemas.microsoft.com/office/drawing/2014/main" id="{817A9D97-168B-4C9E-B8E5-D353B0DE0A2E}"/>
              </a:ext>
            </a:extLst>
          </p:cNvPr>
          <p:cNvSpPr txBox="1"/>
          <p:nvPr/>
        </p:nvSpPr>
        <p:spPr>
          <a:xfrm>
            <a:off x="6962719" y="2240417"/>
            <a:ext cx="1923831" cy="369332"/>
          </a:xfrm>
          <a:prstGeom prst="rect">
            <a:avLst/>
          </a:prstGeom>
          <a:noFill/>
        </p:spPr>
        <p:txBody>
          <a:bodyPr wrap="square" rtlCol="0">
            <a:spAutoFit/>
          </a:bodyPr>
          <a:lstStyle/>
          <a:p>
            <a:r>
              <a:rPr lang="en-US" dirty="0"/>
              <a:t>Filtered using 3X3</a:t>
            </a:r>
            <a:endParaRPr lang="en-IN" dirty="0"/>
          </a:p>
        </p:txBody>
      </p:sp>
    </p:spTree>
    <p:extLst>
      <p:ext uri="{BB962C8B-B14F-4D97-AF65-F5344CB8AC3E}">
        <p14:creationId xmlns:p14="http://schemas.microsoft.com/office/powerpoint/2010/main" val="32582123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76139" y="980081"/>
            <a:ext cx="10438199"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Smoothing using Linear filters/ Lowpass filters:</a:t>
            </a:r>
          </a:p>
          <a:p>
            <a:pPr lvl="1"/>
            <a:endParaRPr lang="en-US"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18" name="Picture 3">
            <a:extLst>
              <a:ext uri="{FF2B5EF4-FFF2-40B4-BE49-F238E27FC236}">
                <a16:creationId xmlns:a16="http://schemas.microsoft.com/office/drawing/2014/main" id="{897D085C-751B-4A23-8814-E85364179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1638" y="1873250"/>
            <a:ext cx="5800725" cy="208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2791BC9B-246F-496E-8944-D50C43385C3C}"/>
              </a:ext>
            </a:extLst>
          </p:cNvPr>
          <p:cNvSpPr txBox="1"/>
          <p:nvPr/>
        </p:nvSpPr>
        <p:spPr>
          <a:xfrm>
            <a:off x="1509204" y="4022985"/>
            <a:ext cx="2281561" cy="369332"/>
          </a:xfrm>
          <a:prstGeom prst="rect">
            <a:avLst/>
          </a:prstGeom>
          <a:noFill/>
        </p:spPr>
        <p:txBody>
          <a:bodyPr wrap="square" rtlCol="0">
            <a:spAutoFit/>
          </a:bodyPr>
          <a:lstStyle/>
          <a:p>
            <a:r>
              <a:rPr lang="en-US" dirty="0"/>
              <a:t>Telescopic image</a:t>
            </a:r>
            <a:endParaRPr lang="en-IN" dirty="0"/>
          </a:p>
        </p:txBody>
      </p:sp>
      <p:sp>
        <p:nvSpPr>
          <p:cNvPr id="19" name="TextBox 18">
            <a:extLst>
              <a:ext uri="{FF2B5EF4-FFF2-40B4-BE49-F238E27FC236}">
                <a16:creationId xmlns:a16="http://schemas.microsoft.com/office/drawing/2014/main" id="{1E998B9A-23E2-4EFF-938D-6071D0F0D680}"/>
              </a:ext>
            </a:extLst>
          </p:cNvPr>
          <p:cNvSpPr txBox="1"/>
          <p:nvPr/>
        </p:nvSpPr>
        <p:spPr>
          <a:xfrm>
            <a:off x="3471169" y="4022985"/>
            <a:ext cx="2112885" cy="1477328"/>
          </a:xfrm>
          <a:prstGeom prst="rect">
            <a:avLst/>
          </a:prstGeom>
          <a:noFill/>
        </p:spPr>
        <p:txBody>
          <a:bodyPr wrap="square" rtlCol="0">
            <a:spAutoFit/>
          </a:bodyPr>
          <a:lstStyle/>
          <a:p>
            <a:r>
              <a:rPr lang="en-US" dirty="0"/>
              <a:t>Filtered with 15 X15 and many intensities are diminished and few are blended with background</a:t>
            </a:r>
            <a:endParaRPr lang="en-IN" dirty="0"/>
          </a:p>
        </p:txBody>
      </p:sp>
      <p:sp>
        <p:nvSpPr>
          <p:cNvPr id="20" name="TextBox 19">
            <a:extLst>
              <a:ext uri="{FF2B5EF4-FFF2-40B4-BE49-F238E27FC236}">
                <a16:creationId xmlns:a16="http://schemas.microsoft.com/office/drawing/2014/main" id="{B2A8AA1F-1E7F-4389-BF0F-54803323F407}"/>
              </a:ext>
            </a:extLst>
          </p:cNvPr>
          <p:cNvSpPr txBox="1"/>
          <p:nvPr/>
        </p:nvSpPr>
        <p:spPr>
          <a:xfrm>
            <a:off x="5752730" y="4022985"/>
            <a:ext cx="1719633" cy="923330"/>
          </a:xfrm>
          <a:prstGeom prst="rect">
            <a:avLst/>
          </a:prstGeom>
          <a:noFill/>
        </p:spPr>
        <p:txBody>
          <a:bodyPr wrap="square" rtlCol="0">
            <a:spAutoFit/>
          </a:bodyPr>
          <a:lstStyle/>
          <a:p>
            <a:r>
              <a:rPr lang="en-US" dirty="0"/>
              <a:t>Thresholding to generate binary image. </a:t>
            </a:r>
            <a:endParaRPr lang="en-IN"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FBA43CC-048C-45CD-8A0F-6557016D1D66}"/>
                  </a:ext>
                </a:extLst>
              </p14:cNvPr>
              <p14:cNvContentPartPr/>
              <p14:nvPr/>
            </p14:nvContentPartPr>
            <p14:xfrm>
              <a:off x="8515440" y="1746360"/>
              <a:ext cx="2578320" cy="1810080"/>
            </p14:xfrm>
          </p:contentPart>
        </mc:Choice>
        <mc:Fallback xmlns="">
          <p:pic>
            <p:nvPicPr>
              <p:cNvPr id="4" name="Ink 3">
                <a:extLst>
                  <a:ext uri="{FF2B5EF4-FFF2-40B4-BE49-F238E27FC236}">
                    <a16:creationId xmlns:a16="http://schemas.microsoft.com/office/drawing/2014/main" id="{5FBA43CC-048C-45CD-8A0F-6557016D1D66}"/>
                  </a:ext>
                </a:extLst>
              </p:cNvPr>
              <p:cNvPicPr/>
              <p:nvPr/>
            </p:nvPicPr>
            <p:blipFill>
              <a:blip r:embed="rId6"/>
              <a:stretch>
                <a:fillRect/>
              </a:stretch>
            </p:blipFill>
            <p:spPr>
              <a:xfrm>
                <a:off x="8506080" y="1737000"/>
                <a:ext cx="2597040" cy="1828800"/>
              </a:xfrm>
              <a:prstGeom prst="rect">
                <a:avLst/>
              </a:prstGeom>
            </p:spPr>
          </p:pic>
        </mc:Fallback>
      </mc:AlternateContent>
    </p:spTree>
    <p:extLst>
      <p:ext uri="{BB962C8B-B14F-4D97-AF65-F5344CB8AC3E}">
        <p14:creationId xmlns:p14="http://schemas.microsoft.com/office/powerpoint/2010/main" val="34617741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76139" y="980081"/>
            <a:ext cx="10438199"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Smoothing using Non Linear filters (Order-Static filters):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1422368" y="1520478"/>
                <a:ext cx="9346246" cy="1754326"/>
              </a:xfrm>
              <a:prstGeom prst="rect">
                <a:avLst/>
              </a:prstGeom>
              <a:noFill/>
            </p:spPr>
            <p:txBody>
              <a:bodyPr wrap="square" rtlCol="0">
                <a:spAutoFit/>
              </a:bodyPr>
              <a:lstStyle/>
              <a:p>
                <a:pPr marL="285750" indent="-285750">
                  <a:buFont typeface="Arial" panose="020B0604020202020204" pitchFamily="34" charset="0"/>
                  <a:buChar char="•"/>
                </a:pPr>
                <a:r>
                  <a:rPr lang="en-US" b="0" dirty="0"/>
                  <a:t>  </a:t>
                </a:r>
                <a:r>
                  <a:rPr lang="en-US" dirty="0"/>
                  <a:t>R</a:t>
                </a:r>
                <a:r>
                  <a:rPr lang="en-US" b="0" dirty="0"/>
                  <a:t>esponse is based on the ordering the pixel contained in the image area empassed bybthe filter and then replacing the value of the ceter pixel with the value determined by the ranking result.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0" dirty="0"/>
                  <a:t>Ecample: Median, Min, Max filters</a:t>
                </a:r>
              </a:p>
              <a:p>
                <a:pPr marL="742950" lvl="1" indent="-285750">
                  <a:buFont typeface="Arial" panose="020B0604020202020204" pitchFamily="34" charset="0"/>
                  <a:buChar char="•"/>
                </a:pPr>
                <a:r>
                  <a:rPr lang="en-US" dirty="0"/>
                  <a:t>Principle: </a:t>
                </a:r>
                <a:r>
                  <a:rPr lang="en-US" b="0" dirty="0"/>
                  <a:t> force points with distcnt intensity levels to be more like their neighbour.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1422368" y="1520478"/>
                <a:ext cx="9346246" cy="1754326"/>
              </a:xfrm>
              <a:prstGeom prst="rect">
                <a:avLst/>
              </a:prstGeom>
              <a:blipFill>
                <a:blip r:embed="rId3"/>
                <a:stretch>
                  <a:fillRect l="-391" t="-1736" b="-4514"/>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00C69125-39CF-460B-A4A4-A48577A710FC}"/>
              </a:ext>
            </a:extLst>
          </p:cNvPr>
          <p:cNvPicPr>
            <a:picLocks noChangeAspect="1"/>
          </p:cNvPicPr>
          <p:nvPr/>
        </p:nvPicPr>
        <p:blipFill>
          <a:blip r:embed="rId4"/>
          <a:stretch>
            <a:fillRect/>
          </a:stretch>
        </p:blipFill>
        <p:spPr>
          <a:xfrm>
            <a:off x="1830733" y="3665461"/>
            <a:ext cx="5915025" cy="1924050"/>
          </a:xfrm>
          <a:prstGeom prst="rect">
            <a:avLst/>
          </a:prstGeom>
        </p:spPr>
      </p:pic>
      <p:sp>
        <p:nvSpPr>
          <p:cNvPr id="6" name="TextBox 5">
            <a:extLst>
              <a:ext uri="{FF2B5EF4-FFF2-40B4-BE49-F238E27FC236}">
                <a16:creationId xmlns:a16="http://schemas.microsoft.com/office/drawing/2014/main" id="{89D91A05-A7F6-4C33-A908-09F776A1B075}"/>
              </a:ext>
            </a:extLst>
          </p:cNvPr>
          <p:cNvSpPr txBox="1"/>
          <p:nvPr/>
        </p:nvSpPr>
        <p:spPr>
          <a:xfrm>
            <a:off x="1830733" y="5534034"/>
            <a:ext cx="1793290" cy="923330"/>
          </a:xfrm>
          <a:prstGeom prst="rect">
            <a:avLst/>
          </a:prstGeom>
          <a:noFill/>
        </p:spPr>
        <p:txBody>
          <a:bodyPr wrap="square" rtlCol="0">
            <a:spAutoFit/>
          </a:bodyPr>
          <a:lstStyle/>
          <a:p>
            <a:r>
              <a:rPr lang="en-US" dirty="0"/>
              <a:t>X-ray image with salt and pepper noise.</a:t>
            </a:r>
            <a:endParaRPr lang="en-IN" dirty="0"/>
          </a:p>
        </p:txBody>
      </p:sp>
      <p:sp>
        <p:nvSpPr>
          <p:cNvPr id="7" name="TextBox 6">
            <a:extLst>
              <a:ext uri="{FF2B5EF4-FFF2-40B4-BE49-F238E27FC236}">
                <a16:creationId xmlns:a16="http://schemas.microsoft.com/office/drawing/2014/main" id="{65406A21-4341-4E8F-9DE2-7862C1FA9006}"/>
              </a:ext>
            </a:extLst>
          </p:cNvPr>
          <p:cNvSpPr txBox="1"/>
          <p:nvPr/>
        </p:nvSpPr>
        <p:spPr>
          <a:xfrm>
            <a:off x="3891600" y="5598272"/>
            <a:ext cx="1793290" cy="923330"/>
          </a:xfrm>
          <a:prstGeom prst="rect">
            <a:avLst/>
          </a:prstGeom>
          <a:noFill/>
        </p:spPr>
        <p:txBody>
          <a:bodyPr wrap="square" rtlCol="0">
            <a:spAutoFit/>
          </a:bodyPr>
          <a:lstStyle/>
          <a:p>
            <a:r>
              <a:rPr lang="en-US" dirty="0"/>
              <a:t>Noise reduction with 3X3 avg filter</a:t>
            </a:r>
            <a:endParaRPr lang="en-IN" dirty="0"/>
          </a:p>
        </p:txBody>
      </p:sp>
      <p:sp>
        <p:nvSpPr>
          <p:cNvPr id="13" name="TextBox 12">
            <a:extLst>
              <a:ext uri="{FF2B5EF4-FFF2-40B4-BE49-F238E27FC236}">
                <a16:creationId xmlns:a16="http://schemas.microsoft.com/office/drawing/2014/main" id="{CF4096B9-2916-452D-9CA8-18A538377C6F}"/>
              </a:ext>
            </a:extLst>
          </p:cNvPr>
          <p:cNvSpPr txBox="1"/>
          <p:nvPr/>
        </p:nvSpPr>
        <p:spPr>
          <a:xfrm>
            <a:off x="5952467" y="5518503"/>
            <a:ext cx="1793290" cy="923330"/>
          </a:xfrm>
          <a:prstGeom prst="rect">
            <a:avLst/>
          </a:prstGeom>
          <a:noFill/>
        </p:spPr>
        <p:txBody>
          <a:bodyPr wrap="square" rtlCol="0">
            <a:spAutoFit/>
          </a:bodyPr>
          <a:lstStyle/>
          <a:p>
            <a:r>
              <a:rPr lang="en-US" dirty="0"/>
              <a:t>Noise reduction with 3X3 median filter</a:t>
            </a:r>
            <a:endParaRPr lang="en-IN" dirty="0"/>
          </a:p>
        </p:txBody>
      </p:sp>
      <p:sp>
        <p:nvSpPr>
          <p:cNvPr id="10" name="TextBox 9">
            <a:extLst>
              <a:ext uri="{FF2B5EF4-FFF2-40B4-BE49-F238E27FC236}">
                <a16:creationId xmlns:a16="http://schemas.microsoft.com/office/drawing/2014/main" id="{DA3102D8-6779-4E09-946F-5099C29F5EDA}"/>
              </a:ext>
            </a:extLst>
          </p:cNvPr>
          <p:cNvSpPr txBox="1"/>
          <p:nvPr/>
        </p:nvSpPr>
        <p:spPr>
          <a:xfrm>
            <a:off x="8442664" y="4092606"/>
            <a:ext cx="2911136" cy="923330"/>
          </a:xfrm>
          <a:prstGeom prst="rect">
            <a:avLst/>
          </a:prstGeom>
          <a:noFill/>
        </p:spPr>
        <p:txBody>
          <a:bodyPr wrap="square" rtlCol="0">
            <a:spAutoFit/>
          </a:bodyPr>
          <a:lstStyle/>
          <a:p>
            <a:r>
              <a:rPr lang="en-US" dirty="0"/>
              <a:t>Median filter is better than the average filter for the removal of salt pepper noise.</a:t>
            </a:r>
            <a:endParaRPr lang="en-IN" dirty="0"/>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51FDCD58-F259-4635-9966-296B95FFFF55}"/>
                  </a:ext>
                </a:extLst>
              </p14:cNvPr>
              <p14:cNvContentPartPr/>
              <p14:nvPr/>
            </p14:nvContentPartPr>
            <p14:xfrm>
              <a:off x="6191280" y="1447920"/>
              <a:ext cx="4293000" cy="3657960"/>
            </p14:xfrm>
          </p:contentPart>
        </mc:Choice>
        <mc:Fallback xmlns="">
          <p:pic>
            <p:nvPicPr>
              <p:cNvPr id="3" name="Ink 2">
                <a:extLst>
                  <a:ext uri="{FF2B5EF4-FFF2-40B4-BE49-F238E27FC236}">
                    <a16:creationId xmlns:a16="http://schemas.microsoft.com/office/drawing/2014/main" id="{51FDCD58-F259-4635-9966-296B95FFFF55}"/>
                  </a:ext>
                </a:extLst>
              </p:cNvPr>
              <p:cNvPicPr/>
              <p:nvPr/>
            </p:nvPicPr>
            <p:blipFill>
              <a:blip r:embed="rId6"/>
              <a:stretch>
                <a:fillRect/>
              </a:stretch>
            </p:blipFill>
            <p:spPr>
              <a:xfrm>
                <a:off x="6181920" y="1438560"/>
                <a:ext cx="4311720" cy="3676680"/>
              </a:xfrm>
              <a:prstGeom prst="rect">
                <a:avLst/>
              </a:prstGeom>
            </p:spPr>
          </p:pic>
        </mc:Fallback>
      </mc:AlternateContent>
    </p:spTree>
    <p:extLst>
      <p:ext uri="{BB962C8B-B14F-4D97-AF65-F5344CB8AC3E}">
        <p14:creationId xmlns:p14="http://schemas.microsoft.com/office/powerpoint/2010/main" val="318566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76139" y="980081"/>
            <a:ext cx="10438199"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Smoothing using Non Linear filters (Order-Static filters):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10679EC-7E93-4CB2-8C1C-E586360F7AAD}"/>
                  </a:ext>
                </a:extLst>
              </p:cNvPr>
              <p:cNvSpPr txBox="1"/>
              <p:nvPr/>
            </p:nvSpPr>
            <p:spPr>
              <a:xfrm>
                <a:off x="996240" y="1425742"/>
                <a:ext cx="10518098" cy="1382686"/>
              </a:xfrm>
              <a:prstGeom prst="rect">
                <a:avLst/>
              </a:prstGeom>
              <a:noFill/>
            </p:spPr>
            <p:txBody>
              <a:bodyPr wrap="square" rtlCol="0">
                <a:spAutoFit/>
              </a:bodyPr>
              <a:lstStyle/>
              <a:p>
                <a:r>
                  <a:rPr lang="en-US" dirty="0"/>
                  <a:t>Example:</a:t>
                </a:r>
              </a:p>
              <a:p>
                <a:r>
                  <a:rPr lang="en-US" dirty="0"/>
                  <a:t>Consider an image in which black and white pixels are appearing randomly. Use an appropriate filter to reduce </a:t>
                </a:r>
              </a:p>
              <a:p>
                <a:r>
                  <a:rPr lang="en-US" dirty="0"/>
                  <a:t>the effect of this impulse noise.      </a:t>
                </a:r>
                <a14:m>
                  <m:oMath xmlns:m="http://schemas.openxmlformats.org/officeDocument/2006/math">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n-US" b="0" i="0" smtClean="0">
                            <a:latin typeface="Cambria Math" panose="02040503050406030204" pitchFamily="18" charset="0"/>
                          </a:rPr>
                          <m:t>y</m:t>
                        </m:r>
                      </m:e>
                    </m:d>
                    <m:r>
                      <a:rPr lang="en-US" b="0" i="0"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24   22    33    25    32    24</m:t>
                            </m:r>
                          </m:e>
                          <m:e>
                            <m:r>
                              <a:rPr lang="en-US" b="0" i="1" smtClean="0">
                                <a:latin typeface="Cambria Math" panose="02040503050406030204" pitchFamily="18" charset="0"/>
                              </a:rPr>
                              <m:t>34    255    24    0    26    23</m:t>
                            </m:r>
                          </m:e>
                          <m:e>
                            <m:r>
                              <a:rPr lang="en-US" b="0" i="1" smtClean="0">
                                <a:latin typeface="Cambria Math" panose="02040503050406030204" pitchFamily="18" charset="0"/>
                              </a:rPr>
                              <m:t>23    21    32    31    28    26</m:t>
                            </m:r>
                          </m:e>
                        </m:eqArr>
                      </m:e>
                    </m:d>
                  </m:oMath>
                </a14:m>
                <a:endParaRPr lang="en-US" dirty="0"/>
              </a:p>
            </p:txBody>
          </p:sp>
        </mc:Choice>
        <mc:Fallback xmlns="">
          <p:sp>
            <p:nvSpPr>
              <p:cNvPr id="3" name="TextBox 2">
                <a:extLst>
                  <a:ext uri="{FF2B5EF4-FFF2-40B4-BE49-F238E27FC236}">
                    <a16:creationId xmlns:a16="http://schemas.microsoft.com/office/drawing/2014/main" id="{810679EC-7E93-4CB2-8C1C-E586360F7AAD}"/>
                  </a:ext>
                </a:extLst>
              </p:cNvPr>
              <p:cNvSpPr txBox="1">
                <a:spLocks noRot="1" noChangeAspect="1" noMove="1" noResize="1" noEditPoints="1" noAdjustHandles="1" noChangeArrowheads="1" noChangeShapeType="1" noTextEdit="1"/>
              </p:cNvSpPr>
              <p:nvPr/>
            </p:nvSpPr>
            <p:spPr>
              <a:xfrm>
                <a:off x="996240" y="1425742"/>
                <a:ext cx="10518098" cy="1382686"/>
              </a:xfrm>
              <a:prstGeom prst="rect">
                <a:avLst/>
              </a:prstGeom>
              <a:blipFill>
                <a:blip r:embed="rId3"/>
                <a:stretch>
                  <a:fillRect l="-463" t="-2643"/>
                </a:stretch>
              </a:blipFill>
            </p:spPr>
            <p:txBody>
              <a:bodyPr/>
              <a:lstStyle/>
              <a:p>
                <a:r>
                  <a:rPr lang="en-IN">
                    <a:noFill/>
                  </a:rPr>
                  <a:t> </a:t>
                </a:r>
              </a:p>
            </p:txBody>
          </p:sp>
        </mc:Fallback>
      </mc:AlternateContent>
      <p:pic>
        <p:nvPicPr>
          <p:cNvPr id="12" name="Picture 11">
            <a:extLst>
              <a:ext uri="{FF2B5EF4-FFF2-40B4-BE49-F238E27FC236}">
                <a16:creationId xmlns:a16="http://schemas.microsoft.com/office/drawing/2014/main" id="{FD45591C-05E6-4A97-9DAB-700BAB49620F}"/>
              </a:ext>
            </a:extLst>
          </p:cNvPr>
          <p:cNvPicPr>
            <a:picLocks noChangeAspect="1"/>
          </p:cNvPicPr>
          <p:nvPr/>
        </p:nvPicPr>
        <p:blipFill>
          <a:blip r:embed="rId4"/>
          <a:stretch>
            <a:fillRect/>
          </a:stretch>
        </p:blipFill>
        <p:spPr>
          <a:xfrm>
            <a:off x="119947" y="2984598"/>
            <a:ext cx="3993010" cy="3759419"/>
          </a:xfrm>
          <a:prstGeom prst="rect">
            <a:avLst/>
          </a:prstGeom>
        </p:spPr>
      </p:pic>
      <p:pic>
        <p:nvPicPr>
          <p:cNvPr id="14" name="Picture 13">
            <a:extLst>
              <a:ext uri="{FF2B5EF4-FFF2-40B4-BE49-F238E27FC236}">
                <a16:creationId xmlns:a16="http://schemas.microsoft.com/office/drawing/2014/main" id="{85D6FBBD-1957-4798-A4CD-FEB845AE301F}"/>
              </a:ext>
            </a:extLst>
          </p:cNvPr>
          <p:cNvPicPr>
            <a:picLocks noChangeAspect="1"/>
          </p:cNvPicPr>
          <p:nvPr/>
        </p:nvPicPr>
        <p:blipFill>
          <a:blip r:embed="rId5"/>
          <a:stretch>
            <a:fillRect/>
          </a:stretch>
        </p:blipFill>
        <p:spPr>
          <a:xfrm>
            <a:off x="4241256" y="2984598"/>
            <a:ext cx="3652290" cy="3759419"/>
          </a:xfrm>
          <a:prstGeom prst="rect">
            <a:avLst/>
          </a:prstGeom>
        </p:spPr>
      </p:pic>
      <p:pic>
        <p:nvPicPr>
          <p:cNvPr id="15" name="Picture 14">
            <a:extLst>
              <a:ext uri="{FF2B5EF4-FFF2-40B4-BE49-F238E27FC236}">
                <a16:creationId xmlns:a16="http://schemas.microsoft.com/office/drawing/2014/main" id="{2AAEE5D5-F3FE-4719-838E-B9644B62863D}"/>
              </a:ext>
            </a:extLst>
          </p:cNvPr>
          <p:cNvPicPr>
            <a:picLocks noChangeAspect="1"/>
          </p:cNvPicPr>
          <p:nvPr/>
        </p:nvPicPr>
        <p:blipFill>
          <a:blip r:embed="rId6"/>
          <a:stretch>
            <a:fillRect/>
          </a:stretch>
        </p:blipFill>
        <p:spPr>
          <a:xfrm>
            <a:off x="8021845" y="2984598"/>
            <a:ext cx="4050208" cy="2007255"/>
          </a:xfrm>
          <a:prstGeom prst="rect">
            <a:avLst/>
          </a:prstGeom>
        </p:spPr>
      </p:pic>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22B79907-61D8-4788-9EBB-EA56C38F8AEF}"/>
                  </a:ext>
                </a:extLst>
              </p14:cNvPr>
              <p14:cNvContentPartPr/>
              <p14:nvPr/>
            </p14:nvContentPartPr>
            <p14:xfrm>
              <a:off x="1092240" y="2241720"/>
              <a:ext cx="5893200" cy="2571840"/>
            </p14:xfrm>
          </p:contentPart>
        </mc:Choice>
        <mc:Fallback xmlns="">
          <p:pic>
            <p:nvPicPr>
              <p:cNvPr id="4" name="Ink 3">
                <a:extLst>
                  <a:ext uri="{FF2B5EF4-FFF2-40B4-BE49-F238E27FC236}">
                    <a16:creationId xmlns:a16="http://schemas.microsoft.com/office/drawing/2014/main" id="{22B79907-61D8-4788-9EBB-EA56C38F8AEF}"/>
                  </a:ext>
                </a:extLst>
              </p:cNvPr>
              <p:cNvPicPr/>
              <p:nvPr/>
            </p:nvPicPr>
            <p:blipFill>
              <a:blip r:embed="rId8"/>
              <a:stretch>
                <a:fillRect/>
              </a:stretch>
            </p:blipFill>
            <p:spPr>
              <a:xfrm>
                <a:off x="1082880" y="2232360"/>
                <a:ext cx="5911920" cy="2590560"/>
              </a:xfrm>
              <a:prstGeom prst="rect">
                <a:avLst/>
              </a:prstGeom>
            </p:spPr>
          </p:pic>
        </mc:Fallback>
      </mc:AlternateContent>
    </p:spTree>
    <p:extLst>
      <p:ext uri="{BB962C8B-B14F-4D97-AF65-F5344CB8AC3E}">
        <p14:creationId xmlns:p14="http://schemas.microsoft.com/office/powerpoint/2010/main" val="30615245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76139" y="980081"/>
            <a:ext cx="10438199" cy="4524315"/>
          </a:xfrm>
          <a:prstGeom prst="rect">
            <a:avLst/>
          </a:prstGeom>
          <a:noFill/>
        </p:spPr>
        <p:txBody>
          <a:bodyPr wrap="square" rtlCol="0">
            <a:spAutoFit/>
          </a:bodyPr>
          <a:lstStyle/>
          <a:p>
            <a:r>
              <a:rPr lang="en-US" sz="2400" dirty="0"/>
              <a:t>Sharpening Spatial Filters:</a:t>
            </a:r>
          </a:p>
          <a:p>
            <a:pPr marL="342900" indent="-342900">
              <a:lnSpc>
                <a:spcPct val="150000"/>
              </a:lnSpc>
              <a:buFont typeface="Arial" panose="020B0604020202020204" pitchFamily="34" charset="0"/>
              <a:buChar char="•"/>
            </a:pPr>
            <a:r>
              <a:rPr lang="en-US" sz="2400" dirty="0"/>
              <a:t>Highlight transaction in intensity</a:t>
            </a:r>
          </a:p>
          <a:p>
            <a:pPr marL="342900" indent="-342900">
              <a:lnSpc>
                <a:spcPct val="150000"/>
              </a:lnSpc>
              <a:buFont typeface="Arial" panose="020B0604020202020204" pitchFamily="34" charset="0"/>
              <a:buChar char="•"/>
            </a:pPr>
            <a:r>
              <a:rPr lang="en-US" sz="2400" dirty="0"/>
              <a:t>Logically it is spatial differentiation, the strength of the response of a derivative operator is proportional to the degree of intensity discontinuity of the image at the point at which the operator is applied.</a:t>
            </a:r>
          </a:p>
          <a:p>
            <a:pPr marL="342900" indent="-342900">
              <a:lnSpc>
                <a:spcPct val="150000"/>
              </a:lnSpc>
              <a:buFont typeface="Arial" panose="020B0604020202020204" pitchFamily="34" charset="0"/>
              <a:buChar char="•"/>
            </a:pPr>
            <a:r>
              <a:rPr lang="en-US" sz="2400" dirty="0"/>
              <a:t> Enhances the edges and other discontinuities and deemphasizes areas with slowly varying intensities.</a:t>
            </a:r>
          </a:p>
          <a:p>
            <a:endParaRPr lang="en-US" sz="2400" dirty="0"/>
          </a:p>
          <a:p>
            <a:pPr lvl="1"/>
            <a:endParaRPr lang="en-US" sz="24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BC561F2-F923-490F-A910-A4E5632C2C5D}"/>
                  </a:ext>
                </a:extLst>
              </p14:cNvPr>
              <p14:cNvContentPartPr/>
              <p14:nvPr/>
            </p14:nvContentPartPr>
            <p14:xfrm>
              <a:off x="1600200" y="977760"/>
              <a:ext cx="10077840" cy="4477320"/>
            </p14:xfrm>
          </p:contentPart>
        </mc:Choice>
        <mc:Fallback xmlns="">
          <p:pic>
            <p:nvPicPr>
              <p:cNvPr id="3" name="Ink 2">
                <a:extLst>
                  <a:ext uri="{FF2B5EF4-FFF2-40B4-BE49-F238E27FC236}">
                    <a16:creationId xmlns:a16="http://schemas.microsoft.com/office/drawing/2014/main" id="{5BC561F2-F923-490F-A910-A4E5632C2C5D}"/>
                  </a:ext>
                </a:extLst>
              </p:cNvPr>
              <p:cNvPicPr/>
              <p:nvPr/>
            </p:nvPicPr>
            <p:blipFill>
              <a:blip r:embed="rId4"/>
              <a:stretch>
                <a:fillRect/>
              </a:stretch>
            </p:blipFill>
            <p:spPr>
              <a:xfrm>
                <a:off x="1590840" y="968400"/>
                <a:ext cx="10096560" cy="4496040"/>
              </a:xfrm>
              <a:prstGeom prst="rect">
                <a:avLst/>
              </a:prstGeom>
            </p:spPr>
          </p:pic>
        </mc:Fallback>
      </mc:AlternateContent>
    </p:spTree>
    <p:extLst>
      <p:ext uri="{BB962C8B-B14F-4D97-AF65-F5344CB8AC3E}">
        <p14:creationId xmlns:p14="http://schemas.microsoft.com/office/powerpoint/2010/main" val="12399491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76139" y="980081"/>
            <a:ext cx="10438199" cy="461665"/>
          </a:xfrm>
          <a:prstGeom prst="rect">
            <a:avLst/>
          </a:prstGeom>
          <a:noFill/>
        </p:spPr>
        <p:txBody>
          <a:bodyPr wrap="square" rtlCol="0">
            <a:spAutoFit/>
          </a:bodyPr>
          <a:lstStyle/>
          <a:p>
            <a:r>
              <a:rPr lang="en-US" sz="2400" dirty="0"/>
              <a:t>Sharpening Spatial Filters:</a:t>
            </a:r>
          </a:p>
        </p:txBody>
      </p:sp>
      <p:sp>
        <p:nvSpPr>
          <p:cNvPr id="3" name="TextBox 2">
            <a:extLst>
              <a:ext uri="{FF2B5EF4-FFF2-40B4-BE49-F238E27FC236}">
                <a16:creationId xmlns:a16="http://schemas.microsoft.com/office/drawing/2014/main" id="{E9837744-9D40-4597-96E2-6AB604B762D6}"/>
              </a:ext>
            </a:extLst>
          </p:cNvPr>
          <p:cNvSpPr txBox="1"/>
          <p:nvPr/>
        </p:nvSpPr>
        <p:spPr>
          <a:xfrm>
            <a:off x="1076139" y="1441746"/>
            <a:ext cx="10617694" cy="4930581"/>
          </a:xfrm>
          <a:prstGeom prst="rect">
            <a:avLst/>
          </a:prstGeom>
          <a:noFill/>
        </p:spPr>
        <p:txBody>
          <a:bodyPr wrap="square" rtlCol="0">
            <a:spAutoFit/>
          </a:bodyPr>
          <a:lstStyle/>
          <a:p>
            <a:pPr>
              <a:lnSpc>
                <a:spcPct val="200000"/>
              </a:lnSpc>
            </a:pPr>
            <a:r>
              <a:rPr lang="en-US" dirty="0"/>
              <a:t>F</a:t>
            </a:r>
            <a:r>
              <a:rPr lang="en-US" sz="2000" dirty="0"/>
              <a:t>irst order derivative,</a:t>
            </a:r>
          </a:p>
          <a:p>
            <a:pPr marL="742950" lvl="1" indent="-285750">
              <a:lnSpc>
                <a:spcPct val="200000"/>
              </a:lnSpc>
              <a:buFont typeface="Arial" panose="020B0604020202020204" pitchFamily="34" charset="0"/>
              <a:buChar char="•"/>
            </a:pPr>
            <a:r>
              <a:rPr lang="en-US" sz="2000" dirty="0"/>
              <a:t>Must be zero in the areas of constant intensity</a:t>
            </a:r>
          </a:p>
          <a:p>
            <a:pPr marL="742950" lvl="1" indent="-285750">
              <a:lnSpc>
                <a:spcPct val="200000"/>
              </a:lnSpc>
              <a:buFont typeface="Arial" panose="020B0604020202020204" pitchFamily="34" charset="0"/>
              <a:buChar char="•"/>
            </a:pPr>
            <a:r>
              <a:rPr lang="en-US" sz="2000" dirty="0"/>
              <a:t>Must be non zero at the onset of an intensity step or ramp.</a:t>
            </a:r>
          </a:p>
          <a:p>
            <a:pPr marL="742950" lvl="1" indent="-285750">
              <a:lnSpc>
                <a:spcPct val="200000"/>
              </a:lnSpc>
              <a:buFont typeface="Arial" panose="020B0604020202020204" pitchFamily="34" charset="0"/>
              <a:buChar char="•"/>
            </a:pPr>
            <a:r>
              <a:rPr lang="en-US" sz="2000" dirty="0"/>
              <a:t>Must be non zero along the ramp</a:t>
            </a:r>
          </a:p>
          <a:p>
            <a:pPr>
              <a:lnSpc>
                <a:spcPct val="200000"/>
              </a:lnSpc>
            </a:pPr>
            <a:r>
              <a:rPr lang="en-US" sz="2000" dirty="0"/>
              <a:t>Second order derivative</a:t>
            </a:r>
          </a:p>
          <a:p>
            <a:pPr marL="742950" lvl="1" indent="-285750">
              <a:lnSpc>
                <a:spcPct val="200000"/>
              </a:lnSpc>
              <a:buFont typeface="Arial" panose="020B0604020202020204" pitchFamily="34" charset="0"/>
              <a:buChar char="•"/>
            </a:pPr>
            <a:r>
              <a:rPr lang="en-US" sz="2000" dirty="0"/>
              <a:t>Must be zero in the areas of constant intensity</a:t>
            </a:r>
          </a:p>
          <a:p>
            <a:pPr marL="742950" lvl="1" indent="-285750">
              <a:lnSpc>
                <a:spcPct val="200000"/>
              </a:lnSpc>
              <a:buFont typeface="Arial" panose="020B0604020202020204" pitchFamily="34" charset="0"/>
              <a:buChar char="•"/>
            </a:pPr>
            <a:r>
              <a:rPr lang="en-US" sz="2000" dirty="0"/>
              <a:t>Must be non zero at the onset and </a:t>
            </a:r>
            <a:r>
              <a:rPr lang="en-US" sz="2000" b="1" dirty="0"/>
              <a:t>end</a:t>
            </a:r>
            <a:r>
              <a:rPr lang="en-US" sz="2000" dirty="0"/>
              <a:t> of an intensity step or ramp.</a:t>
            </a:r>
          </a:p>
          <a:p>
            <a:pPr marL="742950" lvl="1" indent="-285750">
              <a:lnSpc>
                <a:spcPct val="200000"/>
              </a:lnSpc>
              <a:buFont typeface="Arial" panose="020B0604020202020204" pitchFamily="34" charset="0"/>
              <a:buChar char="•"/>
            </a:pPr>
            <a:r>
              <a:rPr lang="en-US" sz="2000" b="1" dirty="0"/>
              <a:t>Must be zero along the ramp of constant slope.</a:t>
            </a:r>
            <a:endParaRPr lang="en-IN"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669A68C-79A7-48C0-8208-F9BFD398287A}"/>
                  </a:ext>
                </a:extLst>
              </p14:cNvPr>
              <p14:cNvContentPartPr/>
              <p14:nvPr/>
            </p14:nvContentPartPr>
            <p14:xfrm>
              <a:off x="933480" y="1174680"/>
              <a:ext cx="9645840" cy="3441960"/>
            </p14:xfrm>
          </p:contentPart>
        </mc:Choice>
        <mc:Fallback xmlns="">
          <p:pic>
            <p:nvPicPr>
              <p:cNvPr id="4" name="Ink 3">
                <a:extLst>
                  <a:ext uri="{FF2B5EF4-FFF2-40B4-BE49-F238E27FC236}">
                    <a16:creationId xmlns:a16="http://schemas.microsoft.com/office/drawing/2014/main" id="{7669A68C-79A7-48C0-8208-F9BFD398287A}"/>
                  </a:ext>
                </a:extLst>
              </p:cNvPr>
              <p:cNvPicPr/>
              <p:nvPr/>
            </p:nvPicPr>
            <p:blipFill>
              <a:blip r:embed="rId4"/>
              <a:stretch>
                <a:fillRect/>
              </a:stretch>
            </p:blipFill>
            <p:spPr>
              <a:xfrm>
                <a:off x="924120" y="1165320"/>
                <a:ext cx="9664560" cy="3460680"/>
              </a:xfrm>
              <a:prstGeom prst="rect">
                <a:avLst/>
              </a:prstGeom>
            </p:spPr>
          </p:pic>
        </mc:Fallback>
      </mc:AlternateContent>
    </p:spTree>
    <p:extLst>
      <p:ext uri="{BB962C8B-B14F-4D97-AF65-F5344CB8AC3E}">
        <p14:creationId xmlns:p14="http://schemas.microsoft.com/office/powerpoint/2010/main" val="35512148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76139" y="980081"/>
            <a:ext cx="10438199" cy="461665"/>
          </a:xfrm>
          <a:prstGeom prst="rect">
            <a:avLst/>
          </a:prstGeom>
          <a:noFill/>
        </p:spPr>
        <p:txBody>
          <a:bodyPr wrap="square" rtlCol="0">
            <a:spAutoFit/>
          </a:bodyPr>
          <a:lstStyle/>
          <a:p>
            <a:r>
              <a:rPr lang="en-US" sz="2400" dirty="0"/>
              <a:t>Sharpening Spatial Filters:</a:t>
            </a:r>
          </a:p>
        </p:txBody>
      </p:sp>
      <p:sp>
        <p:nvSpPr>
          <p:cNvPr id="3" name="TextBox 2">
            <a:extLst>
              <a:ext uri="{FF2B5EF4-FFF2-40B4-BE49-F238E27FC236}">
                <a16:creationId xmlns:a16="http://schemas.microsoft.com/office/drawing/2014/main" id="{E9837744-9D40-4597-96E2-6AB604B762D6}"/>
              </a:ext>
            </a:extLst>
          </p:cNvPr>
          <p:cNvSpPr txBox="1"/>
          <p:nvPr/>
        </p:nvSpPr>
        <p:spPr>
          <a:xfrm>
            <a:off x="985421" y="1757779"/>
            <a:ext cx="10617694" cy="646331"/>
          </a:xfrm>
          <a:prstGeom prst="rect">
            <a:avLst/>
          </a:prstGeom>
          <a:noFill/>
        </p:spPr>
        <p:txBody>
          <a:bodyPr wrap="square" rtlCol="0">
            <a:spAutoFit/>
          </a:bodyPr>
          <a:lstStyle/>
          <a:p>
            <a:pPr marL="742950" lvl="1" indent="-285750">
              <a:buFont typeface="Arial" panose="020B0604020202020204" pitchFamily="34" charset="0"/>
              <a:buChar char="•"/>
            </a:pPr>
            <a:endParaRPr lang="en-US" dirty="0"/>
          </a:p>
          <a:p>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1FC1F57-A9AB-48FB-860F-62AA7071DCC7}"/>
                  </a:ext>
                </a:extLst>
              </p:cNvPr>
              <p:cNvSpPr txBox="1"/>
              <p:nvPr/>
            </p:nvSpPr>
            <p:spPr>
              <a:xfrm>
                <a:off x="985422" y="1645932"/>
                <a:ext cx="5717220" cy="3113801"/>
              </a:xfrm>
              <a:prstGeom prst="rect">
                <a:avLst/>
              </a:prstGeom>
              <a:noFill/>
            </p:spPr>
            <p:txBody>
              <a:bodyPr wrap="square" rtlCol="0">
                <a:spAutoFit/>
              </a:bodyPr>
              <a:lstStyle/>
              <a:p>
                <a:pPr marL="285750" indent="-285750">
                  <a:buFont typeface="Arial" panose="020B0604020202020204" pitchFamily="34" charset="0"/>
                  <a:buChar char="•"/>
                </a:pPr>
                <a:r>
                  <a:rPr lang="en-US" dirty="0"/>
                  <a:t>First order derivative of a 1-D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IN" dirty="0"/>
                  <a:t> is given by,</a:t>
                </a:r>
              </a:p>
              <a:p>
                <a:endParaRPr lang="en-IN" dirty="0"/>
              </a:p>
              <a:p>
                <a:pPr/>
                <a14:m>
                  <m:oMathPara xmlns:m="http://schemas.openxmlformats.org/officeDocument/2006/math">
                    <m:oMathParaPr>
                      <m:jc m:val="center"/>
                    </m:oMathParaPr>
                    <m:oMath xmlns:m="http://schemas.openxmlformats.org/officeDocument/2006/math">
                      <m:f>
                        <m:fPr>
                          <m:ctrlPr>
                            <a:rPr lang="en-IN" i="1" smtClean="0">
                              <a:latin typeface="Cambria Math" panose="02040503050406030204" pitchFamily="18" charset="0"/>
                            </a:rPr>
                          </m:ctrlPr>
                        </m:fPr>
                        <m:num>
                          <m:r>
                            <a:rPr lang="en-IN" i="1" smtClean="0">
                              <a:latin typeface="Cambria Math" panose="02040503050406030204" pitchFamily="18" charset="0"/>
                            </a:rPr>
                            <m:t>𝜕</m:t>
                          </m:r>
                          <m:r>
                            <a:rPr lang="en-US" b="0" i="1" smtClean="0">
                              <a:latin typeface="Cambria Math" panose="02040503050406030204" pitchFamily="18" charset="0"/>
                            </a:rPr>
                            <m:t>𝑓</m:t>
                          </m:r>
                        </m:num>
                        <m:den>
                          <m:r>
                            <a:rPr lang="en-IN" i="1" smtClean="0">
                              <a:latin typeface="Cambria Math" panose="02040503050406030204" pitchFamily="18" charset="0"/>
                            </a:rPr>
                            <m:t>𝜕</m:t>
                          </m:r>
                          <m:r>
                            <a:rPr lang="en-IN" i="1" smtClean="0">
                              <a:latin typeface="Cambria Math" panose="02040503050406030204" pitchFamily="18" charset="0"/>
                            </a:rPr>
                            <m:t>𝑥</m:t>
                          </m:r>
                        </m:den>
                      </m:f>
                      <m:r>
                        <a:rPr lang="en-IN"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IN" dirty="0"/>
              </a:p>
              <a:p>
                <a:endParaRPr lang="en-IN" dirty="0"/>
              </a:p>
              <a:p>
                <a:endParaRPr lang="en-IN" dirty="0"/>
              </a:p>
              <a:p>
                <a:pPr marL="285750" indent="-285750">
                  <a:buFont typeface="Arial" panose="020B0604020202020204" pitchFamily="34" charset="0"/>
                  <a:buChar char="•"/>
                </a:pPr>
                <a:r>
                  <a:rPr lang="en-US" dirty="0"/>
                  <a:t>Second order derivative of a 1-D function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IN" dirty="0"/>
                  <a:t> is given by</a:t>
                </a:r>
              </a:p>
              <a:p>
                <a:pPr algn="ctr"/>
                <a14:m>
                  <m:oMathPara xmlns:m="http://schemas.openxmlformats.org/officeDocument/2006/math">
                    <m:oMathParaPr>
                      <m:jc m:val="center"/>
                    </m:oMathParaPr>
                    <m:oMath xmlns:m="http://schemas.openxmlformats.org/officeDocument/2006/math">
                      <m:f>
                        <m:fPr>
                          <m:ctrlPr>
                            <a:rPr lang="en-IN" i="1">
                              <a:latin typeface="Cambria Math" panose="02040503050406030204" pitchFamily="18" charset="0"/>
                            </a:rPr>
                          </m:ctrlPr>
                        </m:fPr>
                        <m:num>
                          <m:sSup>
                            <m:sSupPr>
                              <m:ctrlPr>
                                <a:rPr lang="en-IN" i="1" smtClean="0">
                                  <a:latin typeface="Cambria Math" panose="02040503050406030204" pitchFamily="18" charset="0"/>
                                </a:rPr>
                              </m:ctrlPr>
                            </m:sSupPr>
                            <m:e>
                              <m:r>
                                <a:rPr lang="en-IN" i="1">
                                  <a:latin typeface="Cambria Math" panose="02040503050406030204" pitchFamily="18" charset="0"/>
                                </a:rPr>
                                <m:t>𝜕</m:t>
                              </m:r>
                            </m:e>
                            <m:sup>
                              <m:r>
                                <a:rPr lang="en-US" b="0" i="1" smtClean="0">
                                  <a:latin typeface="Cambria Math" panose="02040503050406030204" pitchFamily="18" charset="0"/>
                                </a:rPr>
                                <m:t>2</m:t>
                              </m:r>
                            </m:sup>
                          </m:sSup>
                          <m:r>
                            <a:rPr lang="en-US" i="1" smtClean="0">
                              <a:latin typeface="Cambria Math" panose="02040503050406030204" pitchFamily="18" charset="0"/>
                            </a:rPr>
                            <m:t>𝑓</m:t>
                          </m:r>
                        </m:num>
                        <m:den>
                          <m:r>
                            <a:rPr lang="en-IN" i="1">
                              <a:latin typeface="Cambria Math" panose="02040503050406030204" pitchFamily="18" charset="0"/>
                            </a:rPr>
                            <m:t>𝜕</m:t>
                          </m:r>
                          <m:sSup>
                            <m:sSupPr>
                              <m:ctrlPr>
                                <a:rPr lang="en-IN"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den>
                      </m:f>
                      <m:r>
                        <a:rPr lang="en-IN"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−1</m:t>
                          </m:r>
                        </m:e>
                      </m:d>
                      <m:r>
                        <a:rPr lang="en-US" b="0" i="0" smtClean="0">
                          <a:latin typeface="Cambria Math" panose="02040503050406030204" pitchFamily="18" charset="0"/>
                        </a:rPr>
                        <m:t>−2</m:t>
                      </m:r>
                      <m:r>
                        <m:rPr>
                          <m:sty m:val="p"/>
                        </m:rPr>
                        <a:rPr lang="en-US" b="0" i="0" smtClean="0">
                          <a:latin typeface="Cambria Math" panose="02040503050406030204" pitchFamily="18" charset="0"/>
                        </a:rPr>
                        <m:t>f</m:t>
                      </m:r>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m:t>
                      </m:r>
                    </m:oMath>
                  </m:oMathPara>
                </a14:m>
                <a:endParaRPr lang="en-IN" dirty="0"/>
              </a:p>
              <a:p>
                <a:endParaRPr lang="en-IN" dirty="0"/>
              </a:p>
            </p:txBody>
          </p:sp>
        </mc:Choice>
        <mc:Fallback xmlns="">
          <p:sp>
            <p:nvSpPr>
              <p:cNvPr id="4" name="TextBox 3">
                <a:extLst>
                  <a:ext uri="{FF2B5EF4-FFF2-40B4-BE49-F238E27FC236}">
                    <a16:creationId xmlns:a16="http://schemas.microsoft.com/office/drawing/2014/main" id="{41FC1F57-A9AB-48FB-860F-62AA7071DCC7}"/>
                  </a:ext>
                </a:extLst>
              </p:cNvPr>
              <p:cNvSpPr txBox="1">
                <a:spLocks noRot="1" noChangeAspect="1" noMove="1" noResize="1" noEditPoints="1" noAdjustHandles="1" noChangeArrowheads="1" noChangeShapeType="1" noTextEdit="1"/>
              </p:cNvSpPr>
              <p:nvPr/>
            </p:nvSpPr>
            <p:spPr>
              <a:xfrm>
                <a:off x="985422" y="1645932"/>
                <a:ext cx="5717220" cy="3113801"/>
              </a:xfrm>
              <a:prstGeom prst="rect">
                <a:avLst/>
              </a:prstGeom>
              <a:blipFill>
                <a:blip r:embed="rId3"/>
                <a:stretch>
                  <a:fillRect l="-746" t="-978"/>
                </a:stretch>
              </a:blipFill>
            </p:spPr>
            <p:txBody>
              <a:bodyPr/>
              <a:lstStyle/>
              <a:p>
                <a:r>
                  <a:rPr lang="en-IN">
                    <a:noFill/>
                  </a:rPr>
                  <a:t> </a:t>
                </a:r>
              </a:p>
            </p:txBody>
          </p:sp>
        </mc:Fallback>
      </mc:AlternateContent>
      <p:pic>
        <p:nvPicPr>
          <p:cNvPr id="7" name="Picture 2">
            <a:extLst>
              <a:ext uri="{FF2B5EF4-FFF2-40B4-BE49-F238E27FC236}">
                <a16:creationId xmlns:a16="http://schemas.microsoft.com/office/drawing/2014/main" id="{51BC24D5-C6BD-4B34-98B5-4677EBE6F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751" y="1131002"/>
            <a:ext cx="4573587"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48156C13-21CE-4B74-B1BC-53F164CDFA0C}"/>
              </a:ext>
            </a:extLst>
          </p:cNvPr>
          <p:cNvSpPr txBox="1"/>
          <p:nvPr/>
        </p:nvSpPr>
        <p:spPr>
          <a:xfrm>
            <a:off x="7519386" y="5877017"/>
            <a:ext cx="4154750" cy="646331"/>
          </a:xfrm>
          <a:prstGeom prst="rect">
            <a:avLst/>
          </a:prstGeom>
          <a:noFill/>
        </p:spPr>
        <p:txBody>
          <a:bodyPr wrap="square" rtlCol="0">
            <a:spAutoFit/>
          </a:bodyPr>
          <a:lstStyle/>
          <a:p>
            <a:r>
              <a:rPr lang="en-US" dirty="0"/>
              <a:t>Illustration of first and second derivatives of 1-D digital function</a:t>
            </a:r>
            <a:endParaRPr lang="en-IN" dirty="0"/>
          </a:p>
        </p:txBody>
      </p:sp>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4DB10FC-9CDC-48F0-8901-D5BB408C6940}"/>
                  </a:ext>
                </a:extLst>
              </p14:cNvPr>
              <p14:cNvContentPartPr/>
              <p14:nvPr/>
            </p14:nvContentPartPr>
            <p14:xfrm>
              <a:off x="1301760" y="1981080"/>
              <a:ext cx="6191640" cy="2654640"/>
            </p14:xfrm>
          </p:contentPart>
        </mc:Choice>
        <mc:Fallback xmlns="">
          <p:pic>
            <p:nvPicPr>
              <p:cNvPr id="8" name="Ink 7">
                <a:extLst>
                  <a:ext uri="{FF2B5EF4-FFF2-40B4-BE49-F238E27FC236}">
                    <a16:creationId xmlns:a16="http://schemas.microsoft.com/office/drawing/2014/main" id="{E4DB10FC-9CDC-48F0-8901-D5BB408C6940}"/>
                  </a:ext>
                </a:extLst>
              </p:cNvPr>
              <p:cNvPicPr/>
              <p:nvPr/>
            </p:nvPicPr>
            <p:blipFill>
              <a:blip r:embed="rId6"/>
              <a:stretch>
                <a:fillRect/>
              </a:stretch>
            </p:blipFill>
            <p:spPr>
              <a:xfrm>
                <a:off x="1292400" y="1971720"/>
                <a:ext cx="6210360" cy="2673360"/>
              </a:xfrm>
              <a:prstGeom prst="rect">
                <a:avLst/>
              </a:prstGeom>
            </p:spPr>
          </p:pic>
        </mc:Fallback>
      </mc:AlternateContent>
    </p:spTree>
    <p:extLst>
      <p:ext uri="{BB962C8B-B14F-4D97-AF65-F5344CB8AC3E}">
        <p14:creationId xmlns:p14="http://schemas.microsoft.com/office/powerpoint/2010/main" val="21636564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76139" y="980081"/>
            <a:ext cx="10438199" cy="461665"/>
          </a:xfrm>
          <a:prstGeom prst="rect">
            <a:avLst/>
          </a:prstGeom>
          <a:noFill/>
        </p:spPr>
        <p:txBody>
          <a:bodyPr wrap="square" rtlCol="0">
            <a:spAutoFit/>
          </a:bodyPr>
          <a:lstStyle/>
          <a:p>
            <a:r>
              <a:rPr lang="en-US" sz="2400" dirty="0"/>
              <a:t>Sharpening Spatial Filters:</a:t>
            </a:r>
          </a:p>
        </p:txBody>
      </p:sp>
      <p:sp>
        <p:nvSpPr>
          <p:cNvPr id="3" name="TextBox 2">
            <a:extLst>
              <a:ext uri="{FF2B5EF4-FFF2-40B4-BE49-F238E27FC236}">
                <a16:creationId xmlns:a16="http://schemas.microsoft.com/office/drawing/2014/main" id="{E9837744-9D40-4597-96E2-6AB604B762D6}"/>
              </a:ext>
            </a:extLst>
          </p:cNvPr>
          <p:cNvSpPr txBox="1"/>
          <p:nvPr/>
        </p:nvSpPr>
        <p:spPr>
          <a:xfrm>
            <a:off x="986391" y="1671399"/>
            <a:ext cx="10617694"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t>Second order derivatives for image sharpening : The Laplacian</a:t>
            </a:r>
            <a:endParaRPr lang="en-IN"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0AECAF-F01C-4E0C-8F0B-BF1C0EFD667F}"/>
                  </a:ext>
                </a:extLst>
              </p:cNvPr>
              <p:cNvSpPr txBox="1"/>
              <p:nvPr/>
            </p:nvSpPr>
            <p:spPr>
              <a:xfrm>
                <a:off x="1032721" y="2113786"/>
                <a:ext cx="10571364" cy="4360104"/>
              </a:xfrm>
              <a:prstGeom prst="rect">
                <a:avLst/>
              </a:prstGeom>
              <a:noFill/>
            </p:spPr>
            <p:txBody>
              <a:bodyPr wrap="square" rtlCol="0">
                <a:spAutoFit/>
              </a:bodyPr>
              <a:lstStyle/>
              <a:p>
                <a:pPr marL="742950" lvl="1" indent="-285750">
                  <a:buFont typeface="Arial" panose="020B0604020202020204" pitchFamily="34" charset="0"/>
                  <a:buChar char="•"/>
                </a:pPr>
                <a:r>
                  <a:rPr lang="en-US" dirty="0"/>
                  <a:t>Focus on isotropic images: response is independent of the direction of the discontinuities in an image. These are </a:t>
                </a:r>
                <a:r>
                  <a:rPr lang="en-US" i="1" dirty="0"/>
                  <a:t>rotation invariant. </a:t>
                </a:r>
                <a:r>
                  <a:rPr lang="en-US" dirty="0"/>
                  <a:t>(results of rotating an image and applying filer is same as applying filter then rotating)</a:t>
                </a:r>
              </a:p>
              <a:p>
                <a:pPr marL="742950" lvl="1" indent="-285750">
                  <a:buFont typeface="Arial" panose="020B0604020202020204" pitchFamily="34" charset="0"/>
                  <a:buChar char="•"/>
                </a:pPr>
                <a:r>
                  <a:rPr lang="en-US" dirty="0"/>
                  <a:t>Simplest isotropic derivative operator is Laplacian and for image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i="1">
                        <a:latin typeface="Cambria Math" panose="02040503050406030204" pitchFamily="18" charset="0"/>
                      </a:rPr>
                      <m:t> </m:t>
                    </m:r>
                  </m:oMath>
                </a14:m>
                <a:r>
                  <a:rPr lang="en-US" dirty="0"/>
                  <a:t>it is defined as,</a:t>
                </a:r>
              </a:p>
              <a:p>
                <a:pPr lvl="1"/>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m:rPr>
                              <m:sty m:val="p"/>
                            </m:rPr>
                            <a:rPr lang="en-US"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𝑓</m:t>
                      </m:r>
                      <m:r>
                        <a:rPr lang="en-US" i="1" smtClean="0">
                          <a:latin typeface="Cambria Math" panose="02040503050406030204" pitchFamily="18" charset="0"/>
                        </a:rPr>
                        <m:t>=</m:t>
                      </m:r>
                      <m:f>
                        <m:fPr>
                          <m:ctrlPr>
                            <a:rPr lang="en-IN" i="1">
                              <a:latin typeface="Cambria Math" panose="02040503050406030204" pitchFamily="18" charset="0"/>
                            </a:rPr>
                          </m:ctrlPr>
                        </m:fPr>
                        <m:num>
                          <m:sSup>
                            <m:sSupPr>
                              <m:ctrlPr>
                                <a:rPr lang="en-IN" i="1">
                                  <a:latin typeface="Cambria Math" panose="02040503050406030204" pitchFamily="18" charset="0"/>
                                </a:rPr>
                              </m:ctrlPr>
                            </m:sSupPr>
                            <m:e>
                              <m:r>
                                <a:rPr lang="en-IN"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𝑓</m:t>
                          </m:r>
                        </m:num>
                        <m:den>
                          <m:r>
                            <a:rPr lang="en-IN" i="1">
                              <a:latin typeface="Cambria Math" panose="02040503050406030204" pitchFamily="18" charset="0"/>
                            </a:rPr>
                            <m:t>𝜕</m:t>
                          </m:r>
                          <m:sSup>
                            <m:sSupPr>
                              <m:ctrlPr>
                                <a:rPr lang="en-IN"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den>
                      </m:f>
                      <m:r>
                        <a:rPr lang="en-US" b="0" i="1" smtClean="0">
                          <a:latin typeface="Cambria Math" panose="02040503050406030204" pitchFamily="18" charset="0"/>
                        </a:rPr>
                        <m:t>+</m:t>
                      </m:r>
                      <m:f>
                        <m:fPr>
                          <m:ctrlPr>
                            <a:rPr lang="en-IN" i="1">
                              <a:latin typeface="Cambria Math" panose="02040503050406030204" pitchFamily="18" charset="0"/>
                            </a:rPr>
                          </m:ctrlPr>
                        </m:fPr>
                        <m:num>
                          <m:sSup>
                            <m:sSupPr>
                              <m:ctrlPr>
                                <a:rPr lang="en-IN" i="1">
                                  <a:latin typeface="Cambria Math" panose="02040503050406030204" pitchFamily="18" charset="0"/>
                                </a:rPr>
                              </m:ctrlPr>
                            </m:sSupPr>
                            <m:e>
                              <m:r>
                                <a:rPr lang="en-IN"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𝑓</m:t>
                          </m:r>
                        </m:num>
                        <m:den>
                          <m:r>
                            <a:rPr lang="en-IN" i="1">
                              <a:latin typeface="Cambria Math" panose="02040503050406030204" pitchFamily="18" charset="0"/>
                            </a:rPr>
                            <m:t>𝜕</m:t>
                          </m:r>
                          <m:sSup>
                            <m:sSupPr>
                              <m:ctrlPr>
                                <a:rPr lang="en-IN"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2</m:t>
                              </m:r>
                            </m:sup>
                          </m:sSup>
                        </m:den>
                      </m:f>
                    </m:oMath>
                  </m:oMathPara>
                </a14:m>
                <a:endParaRPr lang="en-US" dirty="0"/>
              </a:p>
              <a:p>
                <a:pPr lvl="1"/>
                <a:r>
                  <a:rPr lang="en-US" dirty="0"/>
                  <a:t>     Derivatives are linear operations and hence Laplacian is a linear operator.</a:t>
                </a:r>
              </a:p>
              <a:p>
                <a:pPr marL="742950" lvl="1" indent="-285750">
                  <a:buFont typeface="Arial" panose="020B0604020202020204" pitchFamily="34" charset="0"/>
                  <a:buChar char="•"/>
                </a:pPr>
                <a:r>
                  <a:rPr lang="en-US" dirty="0"/>
                  <a:t>In discrete form,</a:t>
                </a:r>
                <a:r>
                  <a:rPr lang="en-IN" dirty="0"/>
                  <a:t> </a:t>
                </a:r>
              </a:p>
              <a:p>
                <a:pPr lvl="1" algn="ctr"/>
                <a14:m>
                  <m:oMath xmlns:m="http://schemas.openxmlformats.org/officeDocument/2006/math">
                    <m:f>
                      <m:fPr>
                        <m:ctrlPr>
                          <a:rPr lang="en-IN" i="1">
                            <a:latin typeface="Cambria Math" panose="02040503050406030204" pitchFamily="18" charset="0"/>
                          </a:rPr>
                        </m:ctrlPr>
                      </m:fPr>
                      <m:num>
                        <m:sSup>
                          <m:sSupPr>
                            <m:ctrlPr>
                              <a:rPr lang="en-IN" i="1">
                                <a:latin typeface="Cambria Math" panose="02040503050406030204" pitchFamily="18" charset="0"/>
                              </a:rPr>
                            </m:ctrlPr>
                          </m:sSupPr>
                          <m:e>
                            <m:r>
                              <a:rPr lang="en-IN"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𝑓</m:t>
                        </m:r>
                      </m:num>
                      <m:den>
                        <m:r>
                          <a:rPr lang="en-IN" i="1">
                            <a:latin typeface="Cambria Math" panose="02040503050406030204" pitchFamily="18" charset="0"/>
                          </a:rPr>
                          <m:t>𝜕</m:t>
                        </m:r>
                        <m:sSup>
                          <m:sSupPr>
                            <m:ctrlPr>
                              <a:rPr lang="en-IN"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den>
                    </m:f>
                    <m:r>
                      <a:rPr lang="en-IN"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+1,</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−1,</m:t>
                        </m:r>
                        <m:r>
                          <a:rPr lang="en-US" b="0" i="1" smtClean="0">
                            <a:latin typeface="Cambria Math" panose="02040503050406030204" pitchFamily="18" charset="0"/>
                          </a:rPr>
                          <m:t>𝑦</m:t>
                        </m:r>
                      </m:e>
                    </m:d>
                    <m:r>
                      <a:rPr lang="en-US">
                        <a:latin typeface="Cambria Math" panose="02040503050406030204" pitchFamily="18" charset="0"/>
                      </a:rPr>
                      <m:t>−2</m:t>
                    </m:r>
                    <m:r>
                      <m:rPr>
                        <m:sty m:val="p"/>
                      </m:rPr>
                      <a:rPr lang="en-US">
                        <a:latin typeface="Cambria Math" panose="02040503050406030204" pitchFamily="18" charset="0"/>
                      </a:rPr>
                      <m:t>f</m:t>
                    </m:r>
                    <m:r>
                      <a:rPr lang="en-US">
                        <a:latin typeface="Cambria Math" panose="02040503050406030204" pitchFamily="18" charset="0"/>
                      </a:rPr>
                      <m:t>(</m:t>
                    </m:r>
                    <m:r>
                      <m:rPr>
                        <m:sty m:val="p"/>
                      </m:rPr>
                      <a:rPr lang="en-US">
                        <a:latin typeface="Cambria Math" panose="02040503050406030204" pitchFamily="18" charset="0"/>
                      </a:rPr>
                      <m:t>x</m:t>
                    </m:r>
                    <m:r>
                      <a:rPr lang="en-US" b="0" i="0" smtClean="0">
                        <a:latin typeface="Cambria Math" panose="02040503050406030204" pitchFamily="18" charset="0"/>
                      </a:rPr>
                      <m:t>,</m:t>
                    </m:r>
                    <m:r>
                      <m:rPr>
                        <m:sty m:val="p"/>
                      </m:rPr>
                      <a:rPr lang="en-US" b="0" i="0" smtClean="0">
                        <a:latin typeface="Cambria Math" panose="02040503050406030204" pitchFamily="18" charset="0"/>
                      </a:rPr>
                      <m:t>y</m:t>
                    </m:r>
                    <m:r>
                      <a:rPr lang="en-US">
                        <a:latin typeface="Cambria Math" panose="02040503050406030204" pitchFamily="18" charset="0"/>
                      </a:rPr>
                      <m:t>)</m:t>
                    </m:r>
                  </m:oMath>
                </a14:m>
                <a:r>
                  <a:rPr lang="en-IN" dirty="0"/>
                  <a:t>    in x direction  ,(</a:t>
                </a:r>
                <a14:m>
                  <m:oMath xmlns:m="http://schemas.openxmlformats.org/officeDocument/2006/math">
                    <m:f>
                      <m:fPr>
                        <m:ctrlPr>
                          <a:rPr lang="en-IN" i="1">
                            <a:latin typeface="Cambria Math" panose="02040503050406030204" pitchFamily="18" charset="0"/>
                          </a:rPr>
                        </m:ctrlPr>
                      </m:fPr>
                      <m:num>
                        <m:sSup>
                          <m:sSupPr>
                            <m:ctrlPr>
                              <a:rPr lang="en-IN" i="1">
                                <a:latin typeface="Cambria Math" panose="02040503050406030204" pitchFamily="18" charset="0"/>
                              </a:rPr>
                            </m:ctrlPr>
                          </m:sSupPr>
                          <m:e>
                            <m:r>
                              <a:rPr lang="en-IN"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𝑓</m:t>
                        </m:r>
                      </m:num>
                      <m:den>
                        <m:r>
                          <a:rPr lang="en-IN" i="1">
                            <a:latin typeface="Cambria Math" panose="02040503050406030204" pitchFamily="18" charset="0"/>
                          </a:rPr>
                          <m:t>𝜕</m:t>
                        </m:r>
                        <m:sSup>
                          <m:sSupPr>
                            <m:ctrlPr>
                              <a:rPr lang="en-IN"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den>
                    </m:f>
                    <m:r>
                      <a:rPr lang="en-IN"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−2</m:t>
                    </m:r>
                    <m:r>
                      <m:rPr>
                        <m:sty m:val="p"/>
                      </m:rPr>
                      <a:rPr lang="en-US">
                        <a:latin typeface="Cambria Math" panose="02040503050406030204" pitchFamily="18" charset="0"/>
                      </a:rPr>
                      <m:t>f</m:t>
                    </m:r>
                    <m:d>
                      <m:dPr>
                        <m:ctrlPr>
                          <a:rPr lang="en-US" i="1">
                            <a:latin typeface="Cambria Math" panose="02040503050406030204" pitchFamily="18" charset="0"/>
                          </a:rPr>
                        </m:ctrlPr>
                      </m:dPr>
                      <m:e>
                        <m:r>
                          <m:rPr>
                            <m:sty m:val="p"/>
                          </m:rPr>
                          <a:rPr lang="en-US">
                            <a:latin typeface="Cambria Math" panose="02040503050406030204" pitchFamily="18" charset="0"/>
                          </a:rPr>
                          <m:t>x</m:t>
                        </m:r>
                      </m:e>
                    </m:d>
                    <m:r>
                      <a:rPr lang="en-US" b="0" i="0" smtClean="0">
                        <a:latin typeface="Cambria Math" panose="02040503050406030204" pitchFamily="18" charset="0"/>
                      </a:rPr>
                      <m:t> </m:t>
                    </m:r>
                    <m:r>
                      <m:rPr>
                        <m:sty m:val="p"/>
                      </m:rPr>
                      <a:rPr lang="en-US" b="0" i="0" smtClean="0">
                        <a:latin typeface="Cambria Math" panose="02040503050406030204" pitchFamily="18" charset="0"/>
                      </a:rPr>
                      <m:t>in</m:t>
                    </m:r>
                    <m:r>
                      <a:rPr lang="en-US" b="0" i="0" smtClean="0">
                        <a:latin typeface="Cambria Math" panose="02040503050406030204" pitchFamily="18" charset="0"/>
                      </a:rPr>
                      <m:t> 1</m:t>
                    </m:r>
                    <m:r>
                      <m:rPr>
                        <m:sty m:val="p"/>
                      </m:rPr>
                      <a:rPr lang="en-US" b="0" i="0" smtClean="0">
                        <a:latin typeface="Cambria Math" panose="02040503050406030204" pitchFamily="18" charset="0"/>
                      </a:rPr>
                      <m:t>D</m:t>
                    </m:r>
                    <m:r>
                      <a:rPr lang="en-US" b="0" i="0" smtClean="0">
                        <a:latin typeface="Cambria Math" panose="02040503050406030204" pitchFamily="18" charset="0"/>
                      </a:rPr>
                      <m:t>)</m:t>
                    </m:r>
                  </m:oMath>
                </a14:m>
                <a:endParaRPr lang="en-IN" dirty="0"/>
              </a:p>
              <a:p>
                <a:pPr lvl="1" algn="ctr"/>
                <a:endParaRPr lang="en-IN" dirty="0"/>
              </a:p>
              <a:p>
                <a:pPr lvl="1"/>
                <a:r>
                  <a:rPr lang="en-IN" dirty="0"/>
                  <a:t>       </a:t>
                </a:r>
                <a14:m>
                  <m:oMath xmlns:m="http://schemas.openxmlformats.org/officeDocument/2006/math">
                    <m:f>
                      <m:fPr>
                        <m:ctrlPr>
                          <a:rPr lang="en-IN" i="1">
                            <a:latin typeface="Cambria Math" panose="02040503050406030204" pitchFamily="18" charset="0"/>
                          </a:rPr>
                        </m:ctrlPr>
                      </m:fPr>
                      <m:num>
                        <m:sSup>
                          <m:sSupPr>
                            <m:ctrlPr>
                              <a:rPr lang="en-IN" i="1">
                                <a:latin typeface="Cambria Math" panose="02040503050406030204" pitchFamily="18" charset="0"/>
                              </a:rPr>
                            </m:ctrlPr>
                          </m:sSupPr>
                          <m:e>
                            <m:r>
                              <a:rPr lang="en-IN"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𝑓</m:t>
                        </m:r>
                      </m:num>
                      <m:den>
                        <m:r>
                          <a:rPr lang="en-IN" i="1">
                            <a:latin typeface="Cambria Math" panose="02040503050406030204" pitchFamily="18" charset="0"/>
                          </a:rPr>
                          <m:t>𝜕</m:t>
                        </m:r>
                        <m:sSup>
                          <m:sSupPr>
                            <m:ctrlPr>
                              <a:rPr lang="en-IN"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2</m:t>
                            </m:r>
                          </m:sup>
                        </m:sSup>
                      </m:den>
                    </m:f>
                    <m:r>
                      <a:rPr lang="en-IN"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−1</m:t>
                        </m:r>
                      </m:e>
                    </m:d>
                    <m:r>
                      <a:rPr lang="en-US">
                        <a:latin typeface="Cambria Math" panose="02040503050406030204" pitchFamily="18" charset="0"/>
                      </a:rPr>
                      <m:t>−2</m:t>
                    </m:r>
                    <m:r>
                      <m:rPr>
                        <m:sty m:val="p"/>
                      </m:rPr>
                      <a:rPr lang="en-US">
                        <a:latin typeface="Cambria Math" panose="02040503050406030204" pitchFamily="18" charset="0"/>
                      </a:rPr>
                      <m:t>f</m:t>
                    </m:r>
                    <m:r>
                      <a:rPr lang="en-US">
                        <a:latin typeface="Cambria Math" panose="02040503050406030204" pitchFamily="18" charset="0"/>
                      </a:rPr>
                      <m:t>(</m:t>
                    </m:r>
                    <m:r>
                      <m:rPr>
                        <m:sty m:val="p"/>
                      </m:rPr>
                      <a:rPr lang="en-US">
                        <a:latin typeface="Cambria Math" panose="02040503050406030204" pitchFamily="18" charset="0"/>
                      </a:rPr>
                      <m:t>x</m:t>
                    </m:r>
                    <m:r>
                      <a:rPr lang="en-US">
                        <a:latin typeface="Cambria Math" panose="02040503050406030204" pitchFamily="18" charset="0"/>
                      </a:rPr>
                      <m:t>,</m:t>
                    </m:r>
                    <m:r>
                      <m:rPr>
                        <m:sty m:val="p"/>
                      </m:rPr>
                      <a:rPr lang="en-US">
                        <a:latin typeface="Cambria Math" panose="02040503050406030204" pitchFamily="18" charset="0"/>
                      </a:rPr>
                      <m:t>y</m:t>
                    </m:r>
                    <m:r>
                      <a:rPr lang="en-US">
                        <a:latin typeface="Cambria Math" panose="02040503050406030204" pitchFamily="18" charset="0"/>
                      </a:rPr>
                      <m:t>)</m:t>
                    </m:r>
                  </m:oMath>
                </a14:m>
                <a:r>
                  <a:rPr lang="en-IN" dirty="0"/>
                  <a:t>    in y direction  </a:t>
                </a:r>
              </a:p>
              <a:p>
                <a:pPr lvl="1" algn="ctr"/>
                <a:endParaRPr lang="en-IN" dirty="0"/>
              </a:p>
              <a:p>
                <a:pPr lvl="1"/>
                <a:r>
                  <a:rPr lang="en-IN" dirty="0"/>
                  <a:t>      </a:t>
                </a:r>
                <a14:m>
                  <m:oMath xmlns:m="http://schemas.openxmlformats.org/officeDocument/2006/math">
                    <m:sSup>
                      <m:sSupPr>
                        <m:ctrlPr>
                          <a:rPr lang="en-US" i="1">
                            <a:latin typeface="Cambria Math" panose="02040503050406030204" pitchFamily="18" charset="0"/>
                          </a:rPr>
                        </m:ctrlPr>
                      </m:sSupPr>
                      <m:e>
                        <m:r>
                          <m:rPr>
                            <m:sty m:val="p"/>
                          </m:rP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𝑓</m:t>
                    </m:r>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+1,</m:t>
                        </m:r>
                        <m:r>
                          <a:rPr lang="en-US" i="1">
                            <a:latin typeface="Cambria Math" panose="02040503050406030204" pitchFamily="18" charset="0"/>
                          </a:rPr>
                          <m:t>𝑦</m:t>
                        </m:r>
                      </m:e>
                    </m:d>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−1,</m:t>
                        </m:r>
                        <m:r>
                          <a:rPr lang="en-US" i="1">
                            <a:latin typeface="Cambria Math" panose="02040503050406030204" pitchFamily="18" charset="0"/>
                          </a:rPr>
                          <m:t>𝑦</m:t>
                        </m:r>
                      </m:e>
                    </m:d>
                  </m:oMath>
                </a14:m>
                <a:r>
                  <a:rPr lang="en-US" dirty="0"/>
                  <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−1</m:t>
                        </m:r>
                      </m:e>
                    </m:d>
                    <m:r>
                      <a:rPr lang="en-US" b="0" i="0" smtClean="0">
                        <a:latin typeface="Cambria Math" panose="02040503050406030204" pitchFamily="18" charset="0"/>
                      </a:rPr>
                      <m:t>−4</m:t>
                    </m:r>
                    <m:r>
                      <m:rPr>
                        <m:sty m:val="p"/>
                      </m:rPr>
                      <a:rPr lang="en-US" b="0" i="0" smtClean="0">
                        <a:latin typeface="Cambria Math" panose="02040503050406030204" pitchFamily="18" charset="0"/>
                      </a:rPr>
                      <m:t>f</m:t>
                    </m:r>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n-US" b="0" i="0" smtClean="0">
                        <a:latin typeface="Cambria Math" panose="02040503050406030204" pitchFamily="18" charset="0"/>
                      </a:rPr>
                      <m:t>y</m:t>
                    </m:r>
                    <m:r>
                      <a:rPr lang="en-US" b="0" i="0" smtClean="0">
                        <a:latin typeface="Cambria Math" panose="02040503050406030204" pitchFamily="18" charset="0"/>
                      </a:rPr>
                      <m:t>)</m:t>
                    </m:r>
                  </m:oMath>
                </a14:m>
                <a:endParaRPr lang="en-US" dirty="0"/>
              </a:p>
              <a:p>
                <a:pPr marL="742950" lvl="1" indent="-285750">
                  <a:buFont typeface="Arial" panose="020B0604020202020204" pitchFamily="34" charset="0"/>
                  <a:buChar char="•"/>
                </a:pPr>
                <a:endParaRPr lang="en-IN" dirty="0"/>
              </a:p>
            </p:txBody>
          </p:sp>
        </mc:Choice>
        <mc:Fallback xmlns="">
          <p:sp>
            <p:nvSpPr>
              <p:cNvPr id="4" name="TextBox 3">
                <a:extLst>
                  <a:ext uri="{FF2B5EF4-FFF2-40B4-BE49-F238E27FC236}">
                    <a16:creationId xmlns:a16="http://schemas.microsoft.com/office/drawing/2014/main" id="{290AECAF-F01C-4E0C-8F0B-BF1C0EFD667F}"/>
                  </a:ext>
                </a:extLst>
              </p:cNvPr>
              <p:cNvSpPr txBox="1">
                <a:spLocks noRot="1" noChangeAspect="1" noMove="1" noResize="1" noEditPoints="1" noAdjustHandles="1" noChangeArrowheads="1" noChangeShapeType="1" noTextEdit="1"/>
              </p:cNvSpPr>
              <p:nvPr/>
            </p:nvSpPr>
            <p:spPr>
              <a:xfrm>
                <a:off x="1032721" y="2113786"/>
                <a:ext cx="10571364" cy="4360104"/>
              </a:xfrm>
              <a:prstGeom prst="rect">
                <a:avLst/>
              </a:prstGeom>
              <a:blipFill>
                <a:blip r:embed="rId3"/>
                <a:stretch>
                  <a:fillRect t="-839"/>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F921ABB-CCB8-40A1-BC35-F0F1E5708CAF}"/>
                  </a:ext>
                </a:extLst>
              </p14:cNvPr>
              <p14:cNvContentPartPr/>
              <p14:nvPr/>
            </p14:nvContentPartPr>
            <p14:xfrm>
              <a:off x="1752480" y="1879560"/>
              <a:ext cx="7480800" cy="4432680"/>
            </p14:xfrm>
          </p:contentPart>
        </mc:Choice>
        <mc:Fallback xmlns="">
          <p:pic>
            <p:nvPicPr>
              <p:cNvPr id="6" name="Ink 5">
                <a:extLst>
                  <a:ext uri="{FF2B5EF4-FFF2-40B4-BE49-F238E27FC236}">
                    <a16:creationId xmlns:a16="http://schemas.microsoft.com/office/drawing/2014/main" id="{CF921ABB-CCB8-40A1-BC35-F0F1E5708CAF}"/>
                  </a:ext>
                </a:extLst>
              </p:cNvPr>
              <p:cNvPicPr/>
              <p:nvPr/>
            </p:nvPicPr>
            <p:blipFill>
              <a:blip r:embed="rId5"/>
              <a:stretch>
                <a:fillRect/>
              </a:stretch>
            </p:blipFill>
            <p:spPr>
              <a:xfrm>
                <a:off x="1743120" y="1870200"/>
                <a:ext cx="7499520" cy="4451400"/>
              </a:xfrm>
              <a:prstGeom prst="rect">
                <a:avLst/>
              </a:prstGeom>
            </p:spPr>
          </p:pic>
        </mc:Fallback>
      </mc:AlternateContent>
    </p:spTree>
    <p:extLst>
      <p:ext uri="{BB962C8B-B14F-4D97-AF65-F5344CB8AC3E}">
        <p14:creationId xmlns:p14="http://schemas.microsoft.com/office/powerpoint/2010/main" val="23976531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76139" y="980081"/>
            <a:ext cx="10438199" cy="461665"/>
          </a:xfrm>
          <a:prstGeom prst="rect">
            <a:avLst/>
          </a:prstGeom>
          <a:noFill/>
        </p:spPr>
        <p:txBody>
          <a:bodyPr wrap="square" rtlCol="0">
            <a:spAutoFit/>
          </a:bodyPr>
          <a:lstStyle/>
          <a:p>
            <a:r>
              <a:rPr lang="en-US" sz="2400" dirty="0"/>
              <a:t>Sharpening Spatial Filters: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F9C0B21-7B40-434A-8B11-D2A4630430FB}"/>
                  </a:ext>
                </a:extLst>
              </p:cNvPr>
              <p:cNvSpPr/>
              <p:nvPr/>
            </p:nvSpPr>
            <p:spPr>
              <a:xfrm>
                <a:off x="748683" y="1671399"/>
                <a:ext cx="8856955" cy="369332"/>
              </a:xfrm>
              <a:prstGeom prst="rect">
                <a:avLst/>
              </a:prstGeom>
            </p:spPr>
            <p:txBody>
              <a:bodyPr wrap="square">
                <a:spAutoFit/>
              </a:bodyPr>
              <a:lstStyle/>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r>
                          <m:rPr>
                            <m:sty m:val="p"/>
                          </m:rP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𝑓</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+1,</m:t>
                        </m:r>
                        <m:r>
                          <a:rPr lang="en-US" i="1">
                            <a:latin typeface="Cambria Math" panose="02040503050406030204" pitchFamily="18" charset="0"/>
                          </a:rPr>
                          <m:t>𝑦</m:t>
                        </m:r>
                      </m:e>
                    </m:d>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−1,</m:t>
                        </m:r>
                        <m:r>
                          <a:rPr lang="en-US" i="1">
                            <a:latin typeface="Cambria Math" panose="02040503050406030204" pitchFamily="18" charset="0"/>
                          </a:rPr>
                          <m:t>𝑦</m:t>
                        </m:r>
                      </m:e>
                    </m:d>
                  </m:oMath>
                </a14:m>
                <a:r>
                  <a:rPr lang="en-US" dirty="0"/>
                  <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−1</m:t>
                        </m:r>
                      </m:e>
                    </m:d>
                    <m:r>
                      <a:rPr lang="en-US">
                        <a:latin typeface="Cambria Math" panose="02040503050406030204" pitchFamily="18" charset="0"/>
                      </a:rPr>
                      <m:t>−4</m:t>
                    </m:r>
                    <m:r>
                      <m:rPr>
                        <m:sty m:val="p"/>
                      </m:rPr>
                      <a:rPr lang="en-US">
                        <a:latin typeface="Cambria Math" panose="02040503050406030204" pitchFamily="18" charset="0"/>
                      </a:rPr>
                      <m:t>f</m:t>
                    </m:r>
                    <m:r>
                      <a:rPr lang="en-US">
                        <a:latin typeface="Cambria Math" panose="02040503050406030204" pitchFamily="18" charset="0"/>
                      </a:rPr>
                      <m:t>(</m:t>
                    </m:r>
                    <m:r>
                      <m:rPr>
                        <m:sty m:val="p"/>
                      </m:rPr>
                      <a:rPr lang="en-US">
                        <a:latin typeface="Cambria Math" panose="02040503050406030204" pitchFamily="18" charset="0"/>
                      </a:rPr>
                      <m:t>x</m:t>
                    </m:r>
                    <m:r>
                      <a:rPr lang="en-US">
                        <a:latin typeface="Cambria Math" panose="02040503050406030204" pitchFamily="18" charset="0"/>
                      </a:rPr>
                      <m:t>,</m:t>
                    </m:r>
                    <m:r>
                      <m:rPr>
                        <m:sty m:val="p"/>
                      </m:rPr>
                      <a:rPr lang="en-US">
                        <a:latin typeface="Cambria Math" panose="02040503050406030204" pitchFamily="18" charset="0"/>
                      </a:rPr>
                      <m:t>y</m:t>
                    </m:r>
                    <m:r>
                      <a:rPr lang="en-US">
                        <a:latin typeface="Cambria Math" panose="02040503050406030204" pitchFamily="18" charset="0"/>
                      </a:rPr>
                      <m:t>)</m:t>
                    </m:r>
                  </m:oMath>
                </a14:m>
                <a:endParaRPr lang="en-US" dirty="0"/>
              </a:p>
            </p:txBody>
          </p:sp>
        </mc:Choice>
        <mc:Fallback xmlns="">
          <p:sp>
            <p:nvSpPr>
              <p:cNvPr id="6" name="Rectangle 5">
                <a:extLst>
                  <a:ext uri="{FF2B5EF4-FFF2-40B4-BE49-F238E27FC236}">
                    <a16:creationId xmlns:a16="http://schemas.microsoft.com/office/drawing/2014/main" id="{EF9C0B21-7B40-434A-8B11-D2A4630430FB}"/>
                  </a:ext>
                </a:extLst>
              </p:cNvPr>
              <p:cNvSpPr>
                <a:spLocks noRot="1" noChangeAspect="1" noMove="1" noResize="1" noEditPoints="1" noAdjustHandles="1" noChangeArrowheads="1" noChangeShapeType="1" noTextEdit="1"/>
              </p:cNvSpPr>
              <p:nvPr/>
            </p:nvSpPr>
            <p:spPr>
              <a:xfrm>
                <a:off x="748683" y="1671399"/>
                <a:ext cx="8856955" cy="369332"/>
              </a:xfrm>
              <a:prstGeom prst="rect">
                <a:avLst/>
              </a:prstGeom>
              <a:blipFill>
                <a:blip r:embed="rId3"/>
                <a:stretch>
                  <a:fillRect t="-8197" b="-24590"/>
                </a:stretch>
              </a:blipFill>
            </p:spPr>
            <p:txBody>
              <a:bodyPr/>
              <a:lstStyle/>
              <a:p>
                <a:r>
                  <a:rPr lang="en-IN">
                    <a:noFill/>
                  </a:rPr>
                  <a:t> </a:t>
                </a:r>
              </a:p>
            </p:txBody>
          </p:sp>
        </mc:Fallback>
      </mc:AlternateContent>
      <p:pic>
        <p:nvPicPr>
          <p:cNvPr id="8" name="Picture 2">
            <a:extLst>
              <a:ext uri="{FF2B5EF4-FFF2-40B4-BE49-F238E27FC236}">
                <a16:creationId xmlns:a16="http://schemas.microsoft.com/office/drawing/2014/main" id="{4565E9B2-1F8F-4D77-A3B8-4ECE4254A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813" y="2412260"/>
            <a:ext cx="3328988" cy="330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0B4A5F1-AE6F-4530-88DC-D71DF287F619}"/>
                  </a:ext>
                </a:extLst>
              </p:cNvPr>
              <p:cNvSpPr txBox="1"/>
              <p:nvPr/>
            </p:nvSpPr>
            <p:spPr>
              <a:xfrm>
                <a:off x="5690586" y="2556769"/>
                <a:ext cx="5921406" cy="45243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Laplacian operator highlights intensity discontinuities</a:t>
                </a:r>
              </a:p>
              <a:p>
                <a:pPr marL="285750" indent="-285750">
                  <a:lnSpc>
                    <a:spcPct val="150000"/>
                  </a:lnSpc>
                  <a:buFont typeface="Arial" panose="020B0604020202020204" pitchFamily="34" charset="0"/>
                  <a:buChar char="•"/>
                </a:pPr>
                <a:r>
                  <a:rPr lang="en-US" dirty="0"/>
                  <a:t>Produce grayish edge lines and other discontinuities superimposed on dark featureless back ground. </a:t>
                </a:r>
              </a:p>
              <a:p>
                <a:pPr marL="285750" indent="-285750">
                  <a:lnSpc>
                    <a:spcPct val="150000"/>
                  </a:lnSpc>
                  <a:buFont typeface="Arial" panose="020B0604020202020204" pitchFamily="34" charset="0"/>
                  <a:buChar char="•"/>
                </a:pPr>
                <a:r>
                  <a:rPr lang="en-US" dirty="0"/>
                  <a:t>Background can be recovered and still preserve the sharpness by adding/subtracting  Laplacian image to the original image. </a:t>
                </a:r>
              </a:p>
              <a:p>
                <a:pPr>
                  <a:lnSpc>
                    <a:spcPct val="150000"/>
                  </a:lnSpc>
                </a:pPr>
                <a:r>
                  <a:rPr lang="en-US" dirty="0"/>
                  <a:t> In general,</a:t>
                </a:r>
              </a:p>
              <a:p>
                <a:pPr>
                  <a:lnSpc>
                    <a:spcPct val="150000"/>
                  </a:lnSpc>
                </a:pPr>
                <a:r>
                  <a:rPr lang="en-US" dirty="0"/>
                  <a:t>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𝑐</m:t>
                        </m:r>
                        <m:r>
                          <m:rPr>
                            <m:sty m:val="p"/>
                          </m:rP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US" dirty="0"/>
              </a:p>
              <a:p>
                <a:pPr>
                  <a:lnSpc>
                    <a:spcPct val="150000"/>
                  </a:lnSpc>
                </a:pPr>
                <a:r>
                  <a:rPr lang="en-US" i="1" dirty="0"/>
                  <a:t>c=1 or -1</a:t>
                </a:r>
              </a:p>
              <a:p>
                <a:pPr>
                  <a:lnSpc>
                    <a:spcPct val="150000"/>
                  </a:lnSpc>
                </a:pPr>
                <a:endParaRPr lang="en-US" dirty="0"/>
              </a:p>
              <a:p>
                <a:pPr marL="285750" indent="-285750">
                  <a:buFont typeface="Arial" panose="020B0604020202020204" pitchFamily="34" charset="0"/>
                  <a:buChar char="•"/>
                </a:pPr>
                <a:endParaRPr lang="en-IN" dirty="0"/>
              </a:p>
            </p:txBody>
          </p:sp>
        </mc:Choice>
        <mc:Fallback xmlns="">
          <p:sp>
            <p:nvSpPr>
              <p:cNvPr id="7" name="TextBox 6">
                <a:extLst>
                  <a:ext uri="{FF2B5EF4-FFF2-40B4-BE49-F238E27FC236}">
                    <a16:creationId xmlns:a16="http://schemas.microsoft.com/office/drawing/2014/main" id="{80B4A5F1-AE6F-4530-88DC-D71DF287F619}"/>
                  </a:ext>
                </a:extLst>
              </p:cNvPr>
              <p:cNvSpPr txBox="1">
                <a:spLocks noRot="1" noChangeAspect="1" noMove="1" noResize="1" noEditPoints="1" noAdjustHandles="1" noChangeArrowheads="1" noChangeShapeType="1" noTextEdit="1"/>
              </p:cNvSpPr>
              <p:nvPr/>
            </p:nvSpPr>
            <p:spPr>
              <a:xfrm>
                <a:off x="5690586" y="2556769"/>
                <a:ext cx="5921406" cy="4524315"/>
              </a:xfrm>
              <a:prstGeom prst="rect">
                <a:avLst/>
              </a:prstGeom>
              <a:blipFill>
                <a:blip r:embed="rId5"/>
                <a:stretch>
                  <a:fillRect l="-823"/>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492ED02D-0398-488A-AB62-94D49582C7DF}"/>
                  </a:ext>
                </a:extLst>
              </p14:cNvPr>
              <p14:cNvContentPartPr/>
              <p14:nvPr/>
            </p14:nvContentPartPr>
            <p14:xfrm>
              <a:off x="1434960" y="1415880"/>
              <a:ext cx="7461720" cy="4699440"/>
            </p14:xfrm>
          </p:contentPart>
        </mc:Choice>
        <mc:Fallback xmlns="">
          <p:pic>
            <p:nvPicPr>
              <p:cNvPr id="3" name="Ink 2">
                <a:extLst>
                  <a:ext uri="{FF2B5EF4-FFF2-40B4-BE49-F238E27FC236}">
                    <a16:creationId xmlns:a16="http://schemas.microsoft.com/office/drawing/2014/main" id="{492ED02D-0398-488A-AB62-94D49582C7DF}"/>
                  </a:ext>
                </a:extLst>
              </p:cNvPr>
              <p:cNvPicPr/>
              <p:nvPr/>
            </p:nvPicPr>
            <p:blipFill>
              <a:blip r:embed="rId7"/>
              <a:stretch>
                <a:fillRect/>
              </a:stretch>
            </p:blipFill>
            <p:spPr>
              <a:xfrm>
                <a:off x="1425600" y="1406520"/>
                <a:ext cx="7480440" cy="4718160"/>
              </a:xfrm>
              <a:prstGeom prst="rect">
                <a:avLst/>
              </a:prstGeom>
            </p:spPr>
          </p:pic>
        </mc:Fallback>
      </mc:AlternateContent>
    </p:spTree>
    <p:extLst>
      <p:ext uri="{BB962C8B-B14F-4D97-AF65-F5344CB8AC3E}">
        <p14:creationId xmlns:p14="http://schemas.microsoft.com/office/powerpoint/2010/main" val="3724763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5122" name="Picture 2" descr="Lightbox">
            <a:extLst>
              <a:ext uri="{FF2B5EF4-FFF2-40B4-BE49-F238E27FC236}">
                <a16:creationId xmlns:a16="http://schemas.microsoft.com/office/drawing/2014/main" id="{F72480AC-CDBE-412C-8EA3-F07C74158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24" y="2505670"/>
            <a:ext cx="5918597" cy="37088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CC1C337-117D-440D-9F83-F144D50C37FD}"/>
              </a:ext>
            </a:extLst>
          </p:cNvPr>
          <p:cNvSpPr txBox="1"/>
          <p:nvPr/>
        </p:nvSpPr>
        <p:spPr>
          <a:xfrm>
            <a:off x="996043" y="1306286"/>
            <a:ext cx="4931228" cy="369332"/>
          </a:xfrm>
          <a:prstGeom prst="rect">
            <a:avLst/>
          </a:prstGeom>
          <a:noFill/>
        </p:spPr>
        <p:txBody>
          <a:bodyPr wrap="square" rtlCol="0">
            <a:spAutoFit/>
          </a:bodyPr>
          <a:lstStyle/>
          <a:p>
            <a:r>
              <a:rPr lang="en-US" dirty="0"/>
              <a:t>Overlapping Fields of Image Processing:</a:t>
            </a:r>
            <a:endParaRPr lang="en-IN" dirty="0"/>
          </a:p>
        </p:txBody>
      </p:sp>
    </p:spTree>
    <p:extLst>
      <p:ext uri="{BB962C8B-B14F-4D97-AF65-F5344CB8AC3E}">
        <p14:creationId xmlns:p14="http://schemas.microsoft.com/office/powerpoint/2010/main" val="11820229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76139" y="980081"/>
            <a:ext cx="10438199" cy="461665"/>
          </a:xfrm>
          <a:prstGeom prst="rect">
            <a:avLst/>
          </a:prstGeom>
          <a:noFill/>
        </p:spPr>
        <p:txBody>
          <a:bodyPr wrap="square" rtlCol="0">
            <a:spAutoFit/>
          </a:bodyPr>
          <a:lstStyle/>
          <a:p>
            <a:r>
              <a:rPr lang="en-US" sz="2400" dirty="0"/>
              <a:t>Sharpening Spatial Filters:</a:t>
            </a:r>
          </a:p>
        </p:txBody>
      </p:sp>
      <p:pic>
        <p:nvPicPr>
          <p:cNvPr id="10" name="Picture 2">
            <a:extLst>
              <a:ext uri="{FF2B5EF4-FFF2-40B4-BE49-F238E27FC236}">
                <a16:creationId xmlns:a16="http://schemas.microsoft.com/office/drawing/2014/main" id="{A5509A5A-1BBB-4FAA-8F48-CEB1D7487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604" y="1282114"/>
            <a:ext cx="2989263" cy="517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BF92924E-A5F5-4D1E-83DA-F4D401407890}"/>
              </a:ext>
            </a:extLst>
          </p:cNvPr>
          <p:cNvSpPr txBox="1"/>
          <p:nvPr/>
        </p:nvSpPr>
        <p:spPr>
          <a:xfrm>
            <a:off x="7883371" y="1677880"/>
            <a:ext cx="1953087" cy="646331"/>
          </a:xfrm>
          <a:prstGeom prst="rect">
            <a:avLst/>
          </a:prstGeom>
          <a:noFill/>
        </p:spPr>
        <p:txBody>
          <a:bodyPr wrap="square" rtlCol="0">
            <a:spAutoFit/>
          </a:bodyPr>
          <a:lstStyle/>
          <a:p>
            <a:r>
              <a:rPr lang="en-US" dirty="0"/>
              <a:t>Blurred image of the North pole</a:t>
            </a:r>
            <a:endParaRPr lang="en-IN" dirty="0"/>
          </a:p>
        </p:txBody>
      </p:sp>
      <p:sp>
        <p:nvSpPr>
          <p:cNvPr id="11" name="TextBox 10">
            <a:extLst>
              <a:ext uri="{FF2B5EF4-FFF2-40B4-BE49-F238E27FC236}">
                <a16:creationId xmlns:a16="http://schemas.microsoft.com/office/drawing/2014/main" id="{9D4DB2C0-7E0D-4AE7-83D1-200E9E40C186}"/>
              </a:ext>
            </a:extLst>
          </p:cNvPr>
          <p:cNvSpPr txBox="1"/>
          <p:nvPr/>
        </p:nvSpPr>
        <p:spPr>
          <a:xfrm>
            <a:off x="2965142" y="3546573"/>
            <a:ext cx="2371817" cy="646331"/>
          </a:xfrm>
          <a:prstGeom prst="rect">
            <a:avLst/>
          </a:prstGeom>
          <a:noFill/>
        </p:spPr>
        <p:txBody>
          <a:bodyPr wrap="square" rtlCol="0">
            <a:spAutoFit/>
          </a:bodyPr>
          <a:lstStyle/>
          <a:p>
            <a:r>
              <a:rPr lang="en-US" dirty="0"/>
              <a:t>Laplacian without scaling</a:t>
            </a:r>
            <a:endParaRPr lang="en-IN" dirty="0"/>
          </a:p>
        </p:txBody>
      </p:sp>
      <p:sp>
        <p:nvSpPr>
          <p:cNvPr id="12" name="TextBox 11">
            <a:extLst>
              <a:ext uri="{FF2B5EF4-FFF2-40B4-BE49-F238E27FC236}">
                <a16:creationId xmlns:a16="http://schemas.microsoft.com/office/drawing/2014/main" id="{7020ED28-0DEF-4C91-8AE7-D62DD873F29C}"/>
              </a:ext>
            </a:extLst>
          </p:cNvPr>
          <p:cNvSpPr txBox="1"/>
          <p:nvPr/>
        </p:nvSpPr>
        <p:spPr>
          <a:xfrm>
            <a:off x="8451997" y="3546573"/>
            <a:ext cx="2371817" cy="369332"/>
          </a:xfrm>
          <a:prstGeom prst="rect">
            <a:avLst/>
          </a:prstGeom>
          <a:noFill/>
        </p:spPr>
        <p:txBody>
          <a:bodyPr wrap="square" rtlCol="0">
            <a:spAutoFit/>
          </a:bodyPr>
          <a:lstStyle/>
          <a:p>
            <a:r>
              <a:rPr lang="en-US" dirty="0"/>
              <a:t>Laplacian with scaling</a:t>
            </a:r>
            <a:endParaRPr lang="en-IN" dirty="0"/>
          </a:p>
        </p:txBody>
      </p:sp>
      <p:sp>
        <p:nvSpPr>
          <p:cNvPr id="13" name="TextBox 12">
            <a:extLst>
              <a:ext uri="{FF2B5EF4-FFF2-40B4-BE49-F238E27FC236}">
                <a16:creationId xmlns:a16="http://schemas.microsoft.com/office/drawing/2014/main" id="{510CC723-6572-42EA-B5B9-CB88738B83C7}"/>
              </a:ext>
            </a:extLst>
          </p:cNvPr>
          <p:cNvSpPr txBox="1"/>
          <p:nvPr/>
        </p:nvSpPr>
        <p:spPr>
          <a:xfrm>
            <a:off x="3064276" y="5332464"/>
            <a:ext cx="2371817" cy="646331"/>
          </a:xfrm>
          <a:prstGeom prst="rect">
            <a:avLst/>
          </a:prstGeom>
          <a:noFill/>
        </p:spPr>
        <p:txBody>
          <a:bodyPr wrap="square" rtlCol="0">
            <a:spAutoFit/>
          </a:bodyPr>
          <a:lstStyle/>
          <a:p>
            <a:r>
              <a:rPr lang="en-US" dirty="0"/>
              <a:t>Sharpening without diagonal elements</a:t>
            </a:r>
            <a:endParaRPr lang="en-IN" dirty="0"/>
          </a:p>
        </p:txBody>
      </p:sp>
      <p:sp>
        <p:nvSpPr>
          <p:cNvPr id="4" name="Rectangle 3">
            <a:extLst>
              <a:ext uri="{FF2B5EF4-FFF2-40B4-BE49-F238E27FC236}">
                <a16:creationId xmlns:a16="http://schemas.microsoft.com/office/drawing/2014/main" id="{9D96CC02-18EC-4755-B4E5-F9A18BA90B39}"/>
              </a:ext>
            </a:extLst>
          </p:cNvPr>
          <p:cNvSpPr/>
          <p:nvPr/>
        </p:nvSpPr>
        <p:spPr>
          <a:xfrm>
            <a:off x="8240867" y="5332464"/>
            <a:ext cx="3811749" cy="369332"/>
          </a:xfrm>
          <a:prstGeom prst="rect">
            <a:avLst/>
          </a:prstGeom>
        </p:spPr>
        <p:txBody>
          <a:bodyPr wrap="none">
            <a:spAutoFit/>
          </a:bodyPr>
          <a:lstStyle/>
          <a:p>
            <a:r>
              <a:rPr lang="en-US" dirty="0"/>
              <a:t>Sharpening without diagonal elements</a:t>
            </a:r>
            <a:endParaRPr lang="en-IN"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B799FBB-15A2-4E1F-829B-4B95DABE96B5}"/>
                  </a:ext>
                </a:extLst>
              </p14:cNvPr>
              <p14:cNvContentPartPr/>
              <p14:nvPr/>
            </p14:nvContentPartPr>
            <p14:xfrm>
              <a:off x="7810560" y="5810400"/>
              <a:ext cx="787680" cy="241560"/>
            </p14:xfrm>
          </p:contentPart>
        </mc:Choice>
        <mc:Fallback xmlns="">
          <p:pic>
            <p:nvPicPr>
              <p:cNvPr id="6" name="Ink 5">
                <a:extLst>
                  <a:ext uri="{FF2B5EF4-FFF2-40B4-BE49-F238E27FC236}">
                    <a16:creationId xmlns:a16="http://schemas.microsoft.com/office/drawing/2014/main" id="{6B799FBB-15A2-4E1F-829B-4B95DABE96B5}"/>
                  </a:ext>
                </a:extLst>
              </p:cNvPr>
              <p:cNvPicPr/>
              <p:nvPr/>
            </p:nvPicPr>
            <p:blipFill>
              <a:blip r:embed="rId5"/>
              <a:stretch>
                <a:fillRect/>
              </a:stretch>
            </p:blipFill>
            <p:spPr>
              <a:xfrm>
                <a:off x="7801200" y="5801040"/>
                <a:ext cx="806400" cy="260280"/>
              </a:xfrm>
              <a:prstGeom prst="rect">
                <a:avLst/>
              </a:prstGeom>
            </p:spPr>
          </p:pic>
        </mc:Fallback>
      </mc:AlternateContent>
    </p:spTree>
    <p:extLst>
      <p:ext uri="{BB962C8B-B14F-4D97-AF65-F5344CB8AC3E}">
        <p14:creationId xmlns:p14="http://schemas.microsoft.com/office/powerpoint/2010/main" val="2484771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76139" y="980081"/>
            <a:ext cx="10438199" cy="461665"/>
          </a:xfrm>
          <a:prstGeom prst="rect">
            <a:avLst/>
          </a:prstGeom>
          <a:noFill/>
        </p:spPr>
        <p:txBody>
          <a:bodyPr wrap="square" rtlCol="0">
            <a:spAutoFit/>
          </a:bodyPr>
          <a:lstStyle/>
          <a:p>
            <a:r>
              <a:rPr lang="en-US" sz="2400" dirty="0"/>
              <a:t>Un Sharp masking and High boost Filters: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F9C0B21-7B40-434A-8B11-D2A4630430FB}"/>
                  </a:ext>
                </a:extLst>
              </p:cNvPr>
              <p:cNvSpPr/>
              <p:nvPr/>
            </p:nvSpPr>
            <p:spPr>
              <a:xfrm>
                <a:off x="748683" y="1671399"/>
                <a:ext cx="8856955" cy="3706784"/>
              </a:xfrm>
              <a:prstGeom prst="rect">
                <a:avLst/>
              </a:prstGeom>
            </p:spPr>
            <p:txBody>
              <a:bodyPr wrap="square">
                <a:spAutoFit/>
              </a:bodyPr>
              <a:lstStyle/>
              <a:p>
                <a:pPr marL="742950" lvl="1" indent="-285750">
                  <a:buFont typeface="Arial" panose="020B0604020202020204" pitchFamily="34" charset="0"/>
                  <a:buChar char="•"/>
                </a:pPr>
                <a:r>
                  <a:rPr lang="en-US" dirty="0"/>
                  <a:t>Used in printing industry:</a:t>
                </a:r>
              </a:p>
              <a:p>
                <a:pPr marL="1200150" lvl="2" indent="-285750">
                  <a:buFont typeface="Arial" panose="020B0604020202020204" pitchFamily="34" charset="0"/>
                  <a:buChar char="•"/>
                </a:pPr>
                <a:r>
                  <a:rPr lang="en-US" dirty="0"/>
                  <a:t>Blur the original image</a:t>
                </a:r>
              </a:p>
              <a:p>
                <a:pPr marL="1200150" lvl="2" indent="-285750">
                  <a:buFont typeface="Arial" panose="020B0604020202020204" pitchFamily="34" charset="0"/>
                  <a:buChar char="•"/>
                </a:pPr>
                <a:r>
                  <a:rPr lang="en-US" dirty="0"/>
                  <a:t>Subtract the blurred image from the original to get difference image called mask</a:t>
                </a:r>
              </a:p>
              <a:p>
                <a:pPr marL="1200150" lvl="2" indent="-285750">
                  <a:buFont typeface="Arial" panose="020B0604020202020204" pitchFamily="34" charset="0"/>
                  <a:buChar char="•"/>
                </a:pPr>
                <a:r>
                  <a:rPr lang="en-US" dirty="0"/>
                  <a:t>Add the mask to the original image.</a:t>
                </a:r>
              </a:p>
              <a:p>
                <a:pPr marL="1200150" lvl="2" indent="-285750">
                  <a:buFont typeface="Arial" panose="020B0604020202020204" pitchFamily="34" charset="0"/>
                  <a:buChar char="•"/>
                </a:pPr>
                <a:endParaRPr lang="en-US" dirty="0"/>
              </a:p>
              <a:p>
                <a:pPr lvl="2"/>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𝑚𝑎𝑠𝑘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oMath>
                  </m:oMathPara>
                </a14:m>
                <a:endParaRPr lang="en-US" dirty="0"/>
              </a:p>
              <a:p>
                <a:pPr lvl="2"/>
                <a:endParaRPr lang="en-US" dirty="0"/>
              </a:p>
              <a:p>
                <a:pPr lvl="5"/>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blurred image.</a:t>
                </a:r>
              </a:p>
              <a:p>
                <a:pPr lvl="5"/>
                <a:endParaRPr lang="en-US" dirty="0"/>
              </a:p>
              <a:p>
                <a:pPr lvl="5"/>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𝑚𝑎𝑠𝑘</m:t>
                          </m:r>
                        </m:sub>
                      </m:sSub>
                    </m:oMath>
                  </m:oMathPara>
                </a14:m>
                <a:endParaRPr lang="en-US" dirty="0"/>
              </a:p>
              <a:p>
                <a:pPr algn="ctr"/>
                <a14:m>
                  <m:oMath xmlns:m="http://schemas.openxmlformats.org/officeDocument/2006/math">
                    <m:r>
                      <a:rPr lang="en-US" i="1">
                        <a:latin typeface="Cambria Math" panose="02040503050406030204" pitchFamily="18" charset="0"/>
                      </a:rPr>
                      <m:t>𝑘</m:t>
                    </m:r>
                  </m:oMath>
                </a14:m>
                <a:r>
                  <a:rPr lang="en-US" dirty="0"/>
                  <a:t>&gt;0</a:t>
                </a:r>
              </a:p>
              <a:p>
                <a:pPr lvl="5"/>
                <a:endParaRPr lang="en-US" dirty="0"/>
              </a:p>
              <a:p>
                <a:pPr lvl="5"/>
                <a:endParaRPr lang="en-US" dirty="0"/>
              </a:p>
            </p:txBody>
          </p:sp>
        </mc:Choice>
        <mc:Fallback xmlns="">
          <p:sp>
            <p:nvSpPr>
              <p:cNvPr id="6" name="Rectangle 5">
                <a:extLst>
                  <a:ext uri="{FF2B5EF4-FFF2-40B4-BE49-F238E27FC236}">
                    <a16:creationId xmlns:a16="http://schemas.microsoft.com/office/drawing/2014/main" id="{EF9C0B21-7B40-434A-8B11-D2A4630430FB}"/>
                  </a:ext>
                </a:extLst>
              </p:cNvPr>
              <p:cNvSpPr>
                <a:spLocks noRot="1" noChangeAspect="1" noMove="1" noResize="1" noEditPoints="1" noAdjustHandles="1" noChangeArrowheads="1" noChangeShapeType="1" noTextEdit="1"/>
              </p:cNvSpPr>
              <p:nvPr/>
            </p:nvSpPr>
            <p:spPr>
              <a:xfrm>
                <a:off x="748683" y="1671399"/>
                <a:ext cx="8856955" cy="3706784"/>
              </a:xfrm>
              <a:prstGeom prst="rect">
                <a:avLst/>
              </a:prstGeom>
              <a:blipFill>
                <a:blip r:embed="rId3"/>
                <a:stretch>
                  <a:fillRect t="-822" r="-275"/>
                </a:stretch>
              </a:blipFill>
            </p:spPr>
            <p:txBody>
              <a:bodyPr/>
              <a:lstStyle/>
              <a:p>
                <a:r>
                  <a:rPr lang="en-IN">
                    <a:noFill/>
                  </a:rPr>
                  <a:t> </a:t>
                </a:r>
              </a:p>
            </p:txBody>
          </p:sp>
        </mc:Fallback>
      </mc:AlternateContent>
      <p:pic>
        <p:nvPicPr>
          <p:cNvPr id="10" name="Picture 2">
            <a:extLst>
              <a:ext uri="{FF2B5EF4-FFF2-40B4-BE49-F238E27FC236}">
                <a16:creationId xmlns:a16="http://schemas.microsoft.com/office/drawing/2014/main" id="{08671337-A5D5-43BA-963E-62FD5ED69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0" y="2612333"/>
            <a:ext cx="1781175" cy="407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FDF5CAE8-57CC-4ECE-8024-0FEBDA841AE8}"/>
              </a:ext>
            </a:extLst>
          </p:cNvPr>
          <p:cNvSpPr txBox="1"/>
          <p:nvPr/>
        </p:nvSpPr>
        <p:spPr>
          <a:xfrm>
            <a:off x="9268287" y="3639845"/>
            <a:ext cx="2175030" cy="369332"/>
          </a:xfrm>
          <a:prstGeom prst="rect">
            <a:avLst/>
          </a:prstGeom>
          <a:noFill/>
        </p:spPr>
        <p:txBody>
          <a:bodyPr wrap="square" rtlCol="0">
            <a:spAutoFit/>
          </a:bodyPr>
          <a:lstStyle/>
          <a:p>
            <a:r>
              <a:rPr lang="en-US" dirty="0"/>
              <a:t>Blurred image</a:t>
            </a:r>
            <a:endParaRPr lang="en-IN"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511ADEF-BA3C-4F11-BA9F-75DD0F63C776}"/>
                  </a:ext>
                </a:extLst>
              </p:cNvPr>
              <p:cNvSpPr txBox="1"/>
              <p:nvPr/>
            </p:nvSpPr>
            <p:spPr>
              <a:xfrm>
                <a:off x="9259409" y="4403956"/>
                <a:ext cx="13671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𝑚𝑎𝑠𝑘</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m:oMathPara>
                </a14:m>
                <a:endParaRPr lang="en-IN" dirty="0"/>
              </a:p>
            </p:txBody>
          </p:sp>
        </mc:Choice>
        <mc:Fallback xmlns="">
          <p:sp>
            <p:nvSpPr>
              <p:cNvPr id="11" name="TextBox 10">
                <a:extLst>
                  <a:ext uri="{FF2B5EF4-FFF2-40B4-BE49-F238E27FC236}">
                    <a16:creationId xmlns:a16="http://schemas.microsoft.com/office/drawing/2014/main" id="{0511ADEF-BA3C-4F11-BA9F-75DD0F63C776}"/>
                  </a:ext>
                </a:extLst>
              </p:cNvPr>
              <p:cNvSpPr txBox="1">
                <a:spLocks noRot="1" noChangeAspect="1" noMove="1" noResize="1" noEditPoints="1" noAdjustHandles="1" noChangeArrowheads="1" noChangeShapeType="1" noTextEdit="1"/>
              </p:cNvSpPr>
              <p:nvPr/>
            </p:nvSpPr>
            <p:spPr>
              <a:xfrm>
                <a:off x="9259409" y="4403956"/>
                <a:ext cx="1367161" cy="369332"/>
              </a:xfrm>
              <a:prstGeom prst="rect">
                <a:avLst/>
              </a:prstGeom>
              <a:blipFill>
                <a:blip r:embed="rId5"/>
                <a:stretch>
                  <a:fillRect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5109502-F5A0-4EB6-8ED1-324AB967CCBA}"/>
                  </a:ext>
                </a:extLst>
              </p:cNvPr>
              <p:cNvSpPr txBox="1"/>
              <p:nvPr/>
            </p:nvSpPr>
            <p:spPr>
              <a:xfrm>
                <a:off x="9115424" y="5311298"/>
                <a:ext cx="2175030" cy="369332"/>
              </a:xfrm>
              <a:prstGeom prst="rect">
                <a:avLst/>
              </a:prstGeom>
              <a:noFill/>
            </p:spPr>
            <p:txBody>
              <a:bodyPr wrap="square" rtlCol="0">
                <a:spAutoFit/>
              </a:bodyPr>
              <a:lstStyle/>
              <a:p>
                <a:r>
                  <a:rPr lang="en-US" dirty="0"/>
                  <a:t>Unsharp image : </a:t>
                </a:r>
                <a14:m>
                  <m:oMath xmlns:m="http://schemas.openxmlformats.org/officeDocument/2006/math">
                    <m:r>
                      <a:rPr lang="en-US" i="1">
                        <a:latin typeface="Cambria Math" panose="02040503050406030204" pitchFamily="18" charset="0"/>
                      </a:rPr>
                      <m:t>𝑘</m:t>
                    </m:r>
                  </m:oMath>
                </a14:m>
                <a:r>
                  <a:rPr lang="en-US" dirty="0"/>
                  <a:t>=1</a:t>
                </a:r>
                <a:endParaRPr lang="en-IN" dirty="0"/>
              </a:p>
            </p:txBody>
          </p:sp>
        </mc:Choice>
        <mc:Fallback xmlns="">
          <p:sp>
            <p:nvSpPr>
              <p:cNvPr id="12" name="TextBox 11">
                <a:extLst>
                  <a:ext uri="{FF2B5EF4-FFF2-40B4-BE49-F238E27FC236}">
                    <a16:creationId xmlns:a16="http://schemas.microsoft.com/office/drawing/2014/main" id="{C5109502-F5A0-4EB6-8ED1-324AB967CCBA}"/>
                  </a:ext>
                </a:extLst>
              </p:cNvPr>
              <p:cNvSpPr txBox="1">
                <a:spLocks noRot="1" noChangeAspect="1" noMove="1" noResize="1" noEditPoints="1" noAdjustHandles="1" noChangeArrowheads="1" noChangeShapeType="1" noTextEdit="1"/>
              </p:cNvSpPr>
              <p:nvPr/>
            </p:nvSpPr>
            <p:spPr>
              <a:xfrm>
                <a:off x="9115424" y="5311298"/>
                <a:ext cx="2175030" cy="369332"/>
              </a:xfrm>
              <a:prstGeom prst="rect">
                <a:avLst/>
              </a:prstGeom>
              <a:blipFill>
                <a:blip r:embed="rId6"/>
                <a:stretch>
                  <a:fillRect l="-2241" t="-8197"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659D689-E968-4B7D-AA94-7E86F030A6EB}"/>
                  </a:ext>
                </a:extLst>
              </p:cNvPr>
              <p:cNvSpPr txBox="1"/>
              <p:nvPr/>
            </p:nvSpPr>
            <p:spPr>
              <a:xfrm>
                <a:off x="9115424" y="6146536"/>
                <a:ext cx="2656366" cy="369332"/>
              </a:xfrm>
              <a:prstGeom prst="rect">
                <a:avLst/>
              </a:prstGeom>
              <a:noFill/>
            </p:spPr>
            <p:txBody>
              <a:bodyPr wrap="square" rtlCol="0">
                <a:spAutoFit/>
              </a:bodyPr>
              <a:lstStyle/>
              <a:p>
                <a:r>
                  <a:rPr lang="en-US" dirty="0"/>
                  <a:t>High boost  image : </a:t>
                </a:r>
                <a14:m>
                  <m:oMath xmlns:m="http://schemas.openxmlformats.org/officeDocument/2006/math">
                    <m:r>
                      <a:rPr lang="en-US" i="1">
                        <a:latin typeface="Cambria Math" panose="02040503050406030204" pitchFamily="18" charset="0"/>
                      </a:rPr>
                      <m:t>𝑘</m:t>
                    </m:r>
                  </m:oMath>
                </a14:m>
                <a:r>
                  <a:rPr lang="en-US" dirty="0"/>
                  <a:t>&gt;1</a:t>
                </a:r>
                <a:endParaRPr lang="en-IN" dirty="0"/>
              </a:p>
            </p:txBody>
          </p:sp>
        </mc:Choice>
        <mc:Fallback xmlns="">
          <p:sp>
            <p:nvSpPr>
              <p:cNvPr id="13" name="TextBox 12">
                <a:extLst>
                  <a:ext uri="{FF2B5EF4-FFF2-40B4-BE49-F238E27FC236}">
                    <a16:creationId xmlns:a16="http://schemas.microsoft.com/office/drawing/2014/main" id="{5659D689-E968-4B7D-AA94-7E86F030A6EB}"/>
                  </a:ext>
                </a:extLst>
              </p:cNvPr>
              <p:cNvSpPr txBox="1">
                <a:spLocks noRot="1" noChangeAspect="1" noMove="1" noResize="1" noEditPoints="1" noAdjustHandles="1" noChangeArrowheads="1" noChangeShapeType="1" noTextEdit="1"/>
              </p:cNvSpPr>
              <p:nvPr/>
            </p:nvSpPr>
            <p:spPr>
              <a:xfrm>
                <a:off x="9115424" y="6146536"/>
                <a:ext cx="2656366" cy="369332"/>
              </a:xfrm>
              <a:prstGeom prst="rect">
                <a:avLst/>
              </a:prstGeom>
              <a:blipFill>
                <a:blip r:embed="rId7"/>
                <a:stretch>
                  <a:fillRect l="-1835" t="-8197" b="-24590"/>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A11BC55A-223F-4477-A7CB-29D877EB5EB6}"/>
                  </a:ext>
                </a:extLst>
              </p14:cNvPr>
              <p14:cNvContentPartPr/>
              <p14:nvPr/>
            </p14:nvContentPartPr>
            <p14:xfrm>
              <a:off x="2768760" y="2793960"/>
              <a:ext cx="8483760" cy="3689640"/>
            </p14:xfrm>
          </p:contentPart>
        </mc:Choice>
        <mc:Fallback xmlns="">
          <p:pic>
            <p:nvPicPr>
              <p:cNvPr id="4" name="Ink 3">
                <a:extLst>
                  <a:ext uri="{FF2B5EF4-FFF2-40B4-BE49-F238E27FC236}">
                    <a16:creationId xmlns:a16="http://schemas.microsoft.com/office/drawing/2014/main" id="{A11BC55A-223F-4477-A7CB-29D877EB5EB6}"/>
                  </a:ext>
                </a:extLst>
              </p:cNvPr>
              <p:cNvPicPr/>
              <p:nvPr/>
            </p:nvPicPr>
            <p:blipFill>
              <a:blip r:embed="rId9"/>
              <a:stretch>
                <a:fillRect/>
              </a:stretch>
            </p:blipFill>
            <p:spPr>
              <a:xfrm>
                <a:off x="2759400" y="2784600"/>
                <a:ext cx="8502480" cy="3708360"/>
              </a:xfrm>
              <a:prstGeom prst="rect">
                <a:avLst/>
              </a:prstGeom>
            </p:spPr>
          </p:pic>
        </mc:Fallback>
      </mc:AlternateContent>
    </p:spTree>
    <p:extLst>
      <p:ext uri="{BB962C8B-B14F-4D97-AF65-F5344CB8AC3E}">
        <p14:creationId xmlns:p14="http://schemas.microsoft.com/office/powerpoint/2010/main" val="41374533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76139" y="980081"/>
            <a:ext cx="10438199" cy="461665"/>
          </a:xfrm>
          <a:prstGeom prst="rect">
            <a:avLst/>
          </a:prstGeom>
          <a:noFill/>
        </p:spPr>
        <p:txBody>
          <a:bodyPr wrap="square" rtlCol="0">
            <a:spAutoFit/>
          </a:bodyPr>
          <a:lstStyle/>
          <a:p>
            <a:r>
              <a:rPr lang="en-US" sz="2400" dirty="0"/>
              <a:t>Sharpening Spatial Filters:</a:t>
            </a:r>
          </a:p>
        </p:txBody>
      </p:sp>
      <p:sp>
        <p:nvSpPr>
          <p:cNvPr id="3" name="TextBox 2">
            <a:extLst>
              <a:ext uri="{FF2B5EF4-FFF2-40B4-BE49-F238E27FC236}">
                <a16:creationId xmlns:a16="http://schemas.microsoft.com/office/drawing/2014/main" id="{E9837744-9D40-4597-96E2-6AB604B762D6}"/>
              </a:ext>
            </a:extLst>
          </p:cNvPr>
          <p:cNvSpPr txBox="1"/>
          <p:nvPr/>
        </p:nvSpPr>
        <p:spPr>
          <a:xfrm>
            <a:off x="986391" y="1671399"/>
            <a:ext cx="10617694"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t>First order derivatives for non linear image sharpening : The gradient</a:t>
            </a:r>
            <a:endParaRPr lang="en-IN"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0AECAF-F01C-4E0C-8F0B-BF1C0EFD667F}"/>
                  </a:ext>
                </a:extLst>
              </p:cNvPr>
              <p:cNvSpPr txBox="1"/>
              <p:nvPr/>
            </p:nvSpPr>
            <p:spPr>
              <a:xfrm>
                <a:off x="1032721" y="2433382"/>
                <a:ext cx="10571364" cy="3757247"/>
              </a:xfrm>
              <a:prstGeom prst="rect">
                <a:avLst/>
              </a:prstGeom>
              <a:noFill/>
            </p:spPr>
            <p:txBody>
              <a:bodyPr wrap="square" rtlCol="0">
                <a:spAutoFit/>
              </a:bodyPr>
              <a:lstStyle/>
              <a:p>
                <a:pPr marL="742950" lvl="1" indent="-285750">
                  <a:buFont typeface="Arial" panose="020B0604020202020204" pitchFamily="34" charset="0"/>
                  <a:buChar char="•"/>
                </a:pPr>
                <a:r>
                  <a:rPr lang="en-US" dirty="0"/>
                  <a:t>Magnitude of gradient is used to implement first order derivatives in an image processing.</a:t>
                </a:r>
              </a:p>
              <a:p>
                <a:pPr marL="742950" lvl="1" indent="-285750">
                  <a:buFont typeface="Arial" panose="020B0604020202020204" pitchFamily="34" charset="0"/>
                  <a:buChar char="•"/>
                </a:pPr>
                <a:r>
                  <a:rPr lang="en-US" dirty="0"/>
                  <a:t>For a function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IN" dirty="0"/>
                  <a:t>, the gradient of </a:t>
                </a:r>
                <a14:m>
                  <m:oMath xmlns:m="http://schemas.openxmlformats.org/officeDocument/2006/math">
                    <m:r>
                      <a:rPr lang="en-US" i="1">
                        <a:latin typeface="Cambria Math" panose="02040503050406030204" pitchFamily="18" charset="0"/>
                      </a:rPr>
                      <m:t>𝑓</m:t>
                    </m:r>
                    <m:r>
                      <a:rPr lang="en-US" b="0" i="1" smtClean="0">
                        <a:latin typeface="Cambria Math" panose="02040503050406030204" pitchFamily="18" charset="0"/>
                      </a:rPr>
                      <m:t> </m:t>
                    </m:r>
                  </m:oMath>
                </a14:m>
                <a:r>
                  <a:rPr lang="en-IN" dirty="0"/>
                  <a:t>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IN" dirty="0"/>
                  <a:t> is 2D column vector,</a:t>
                </a:r>
              </a:p>
              <a:p>
                <a:pPr lvl="1"/>
                <a:endParaRPr lang="en-IN" dirty="0"/>
              </a:p>
              <a:p>
                <a:pPr lvl="1" algn="ctr"/>
                <a14:m>
                  <m:oMath xmlns:m="http://schemas.openxmlformats.org/officeDocument/2006/math">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𝑔𝑟𝑎𝑑</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𝑥</m:t>
                                </m:r>
                              </m:sub>
                            </m:sSub>
                          </m:e>
                          <m:e>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𝑦</m:t>
                                </m:r>
                              </m:sub>
                            </m:sSub>
                          </m:e>
                        </m:eqArr>
                      </m:e>
                    </m:d>
                    <m:r>
                      <a:rPr lang="en-US" b="0" i="0" smtClean="0">
                        <a:latin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i="1">
                                    <a:latin typeface="Cambria Math" panose="02040503050406030204" pitchFamily="18" charset="0"/>
                                  </a:rPr>
                                  <m:t>𝑥</m:t>
                                </m:r>
                              </m:den>
                            </m:f>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𝑦</m:t>
                                </m:r>
                              </m:den>
                            </m:f>
                          </m:e>
                        </m:eqArr>
                      </m:e>
                    </m:d>
                  </m:oMath>
                </a14:m>
                <a:endParaRPr lang="en-IN" dirty="0"/>
              </a:p>
              <a:p>
                <a:pPr lvl="1"/>
                <a:endParaRPr lang="en-IN" dirty="0"/>
              </a:p>
              <a:p>
                <a:pPr lvl="1"/>
                <a:r>
                  <a:rPr lang="en-IN" dirty="0"/>
                  <a:t>Points to the greatest rate of change of direction of </a:t>
                </a:r>
                <a14:m>
                  <m:oMath xmlns:m="http://schemas.openxmlformats.org/officeDocument/2006/math">
                    <m:r>
                      <a:rPr lang="en-US" i="1">
                        <a:latin typeface="Cambria Math" panose="02040503050406030204" pitchFamily="18" charset="0"/>
                      </a:rPr>
                      <m:t>𝑓</m:t>
                    </m:r>
                  </m:oMath>
                </a14:m>
                <a:r>
                  <a:rPr lang="en-IN" dirty="0"/>
                  <a:t>at location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endParaRPr lang="en-IN" dirty="0"/>
              </a:p>
              <a:p>
                <a:pPr marL="742950" lvl="1" indent="-285750">
                  <a:buFont typeface="Arial" panose="020B0604020202020204" pitchFamily="34" charset="0"/>
                  <a:buChar char="•"/>
                </a:pPr>
                <a:r>
                  <a:rPr lang="en-IN" dirty="0"/>
                  <a:t>The magnitude of </a:t>
                </a:r>
                <a14:m>
                  <m:oMath xmlns:m="http://schemas.openxmlformats.org/officeDocument/2006/math">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𝑓</m:t>
                    </m:r>
                  </m:oMath>
                </a14:m>
                <a:r>
                  <a:rPr lang="en-IN" dirty="0"/>
                  <a:t> is</a:t>
                </a:r>
                <a14:m>
                  <m:oMath xmlns:m="http://schemas.openxmlformats.org/officeDocument/2006/math">
                    <m:r>
                      <a:rPr lang="en-US" dirty="0">
                        <a:latin typeface="Cambria Math" panose="02040503050406030204" pitchFamily="18" charset="0"/>
                      </a:rPr>
                      <m:t> </m:t>
                    </m:r>
                    <m:r>
                      <a:rPr lang="en-US" b="0" i="0" dirty="0" smtClean="0">
                        <a:latin typeface="Cambria Math" panose="02040503050406030204" pitchFamily="18" charset="0"/>
                      </a:rPr>
                      <m:t> </m:t>
                    </m:r>
                    <m:r>
                      <a:rPr lang="en-US" b="0" i="1" dirty="0" smtClean="0">
                        <a:latin typeface="Cambria Math" panose="02040503050406030204" pitchFamily="18" charset="0"/>
                      </a:rPr>
                      <m:t>𝑀</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IN" dirty="0"/>
                  <a:t> and is defined as,</a:t>
                </a:r>
              </a:p>
              <a:p>
                <a:pPr lvl="1"/>
                <a:endParaRPr lang="en-IN" dirty="0"/>
              </a:p>
              <a:p>
                <a:pPr lvl="1"/>
                <a14:m>
                  <m:oMath xmlns:m="http://schemas.openxmlformats.org/officeDocument/2006/math">
                    <m:r>
                      <a:rPr lang="en-US" i="1" dirty="0">
                        <a:latin typeface="Cambria Math" panose="02040503050406030204" pitchFamily="18" charset="0"/>
                      </a:rPr>
                      <m:t>𝑀</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IN" dirty="0"/>
                  <a:t>=</a:t>
                </a:r>
                <a14:m>
                  <m:oMath xmlns:m="http://schemas.openxmlformats.org/officeDocument/2006/math">
                    <m:rad>
                      <m:radPr>
                        <m:degHide m:val="on"/>
                        <m:ctrlPr>
                          <a:rPr lang="en-IN" i="1" dirty="0" smtClean="0">
                            <a:latin typeface="Cambria Math" panose="02040503050406030204" pitchFamily="18" charset="0"/>
                          </a:rPr>
                        </m:ctrlPr>
                      </m:radPr>
                      <m:deg/>
                      <m:e>
                        <m:sSup>
                          <m:sSupPr>
                            <m:ctrlPr>
                              <a:rPr lang="en-IN" i="1" dirty="0"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𝑥</m:t>
                                </m:r>
                              </m:sub>
                            </m:sSub>
                          </m:e>
                          <m:sup>
                            <m:r>
                              <a:rPr lang="en-IN" i="1" dirty="0" smtClean="0">
                                <a:latin typeface="Cambria Math" panose="02040503050406030204" pitchFamily="18" charset="0"/>
                              </a:rPr>
                              <m:t>2</m:t>
                            </m:r>
                          </m:sup>
                        </m:sSup>
                        <m:r>
                          <a:rPr lang="en-IN" i="1" dirty="0" smtClean="0">
                            <a:latin typeface="Cambria Math" panose="02040503050406030204" pitchFamily="18" charset="0"/>
                          </a:rPr>
                          <m:t>+</m:t>
                        </m:r>
                        <m:sSup>
                          <m:sSupPr>
                            <m:ctrlPr>
                              <a:rPr lang="en-IN" i="1" dirty="0"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𝑦</m:t>
                                </m:r>
                              </m:sub>
                            </m:sSub>
                          </m:e>
                          <m:sup>
                            <m:r>
                              <a:rPr lang="en-IN" i="1" dirty="0" smtClean="0">
                                <a:latin typeface="Cambria Math" panose="02040503050406030204" pitchFamily="18" charset="0"/>
                              </a:rPr>
                              <m:t>2</m:t>
                            </m:r>
                          </m:sup>
                        </m:sSup>
                      </m:e>
                    </m:rad>
                  </m:oMath>
                </a14:m>
                <a:r>
                  <a:rPr lang="en-IN" dirty="0"/>
                  <a:t>   </a:t>
                </a:r>
              </a:p>
              <a:p>
                <a:pPr lvl="1"/>
                <a:endParaRPr lang="en-IN" dirty="0"/>
              </a:p>
            </p:txBody>
          </p:sp>
        </mc:Choice>
        <mc:Fallback xmlns="">
          <p:sp>
            <p:nvSpPr>
              <p:cNvPr id="4" name="TextBox 3">
                <a:extLst>
                  <a:ext uri="{FF2B5EF4-FFF2-40B4-BE49-F238E27FC236}">
                    <a16:creationId xmlns:a16="http://schemas.microsoft.com/office/drawing/2014/main" id="{290AECAF-F01C-4E0C-8F0B-BF1C0EFD667F}"/>
                  </a:ext>
                </a:extLst>
              </p:cNvPr>
              <p:cNvSpPr txBox="1">
                <a:spLocks noRot="1" noChangeAspect="1" noMove="1" noResize="1" noEditPoints="1" noAdjustHandles="1" noChangeArrowheads="1" noChangeShapeType="1" noTextEdit="1"/>
              </p:cNvSpPr>
              <p:nvPr/>
            </p:nvSpPr>
            <p:spPr>
              <a:xfrm>
                <a:off x="1032721" y="2433382"/>
                <a:ext cx="10571364" cy="3757247"/>
              </a:xfrm>
              <a:prstGeom prst="rect">
                <a:avLst/>
              </a:prstGeom>
              <a:blipFill>
                <a:blip r:embed="rId3"/>
                <a:stretch>
                  <a:fillRect t="-810"/>
                </a:stretch>
              </a:blipFill>
            </p:spPr>
            <p:txBody>
              <a:bodyPr/>
              <a:lstStyle/>
              <a:p>
                <a:r>
                  <a:rPr lang="en-IN">
                    <a:noFill/>
                  </a:rPr>
                  <a:t> </a:t>
                </a:r>
              </a:p>
            </p:txBody>
          </p:sp>
        </mc:Fallback>
      </mc:AlternateContent>
      <p:sp>
        <p:nvSpPr>
          <p:cNvPr id="7" name="Arrow: Right 6">
            <a:extLst>
              <a:ext uri="{FF2B5EF4-FFF2-40B4-BE49-F238E27FC236}">
                <a16:creationId xmlns:a16="http://schemas.microsoft.com/office/drawing/2014/main" id="{2C7D5C20-1989-4F52-869A-220A07CD3DA4}"/>
              </a:ext>
            </a:extLst>
          </p:cNvPr>
          <p:cNvSpPr/>
          <p:nvPr/>
        </p:nvSpPr>
        <p:spPr>
          <a:xfrm>
            <a:off x="4039340" y="5186601"/>
            <a:ext cx="665825" cy="27725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FB794E54-5884-4FFE-B614-A9E2474BC2BD}"/>
              </a:ext>
            </a:extLst>
          </p:cNvPr>
          <p:cNvSpPr txBox="1"/>
          <p:nvPr/>
        </p:nvSpPr>
        <p:spPr>
          <a:xfrm>
            <a:off x="5299969" y="5140560"/>
            <a:ext cx="63041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rate of change of direction of the gradient vector and is the image created when </a:t>
            </a:r>
            <a:r>
              <a:rPr lang="en-US" i="1" dirty="0"/>
              <a:t>x</a:t>
            </a:r>
            <a:r>
              <a:rPr lang="en-US" dirty="0"/>
              <a:t> and </a:t>
            </a:r>
            <a:r>
              <a:rPr lang="en-US" i="1" dirty="0"/>
              <a:t>y</a:t>
            </a:r>
            <a:r>
              <a:rPr lang="en-US" dirty="0"/>
              <a:t> are allowed vary over all pixel locations in </a:t>
            </a:r>
            <a:r>
              <a:rPr lang="en-US" i="1" dirty="0"/>
              <a:t>f</a:t>
            </a:r>
            <a:r>
              <a:rPr lang="en-US" dirty="0"/>
              <a:t>. </a:t>
            </a:r>
          </a:p>
          <a:p>
            <a:pPr marL="285750" indent="-285750">
              <a:buFont typeface="Arial" panose="020B0604020202020204" pitchFamily="34" charset="0"/>
              <a:buChar char="•"/>
            </a:pPr>
            <a:r>
              <a:rPr lang="en-US" dirty="0"/>
              <a:t>Called Gradient image</a:t>
            </a:r>
          </a:p>
          <a:p>
            <a:endParaRPr lang="en-IN"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4E24C5A-D9E2-4874-8448-82DB47A0F0B7}"/>
                  </a:ext>
                </a:extLst>
              </p14:cNvPr>
              <p14:cNvContentPartPr/>
              <p14:nvPr/>
            </p14:nvContentPartPr>
            <p14:xfrm>
              <a:off x="1492200" y="2031840"/>
              <a:ext cx="8757000" cy="4362840"/>
            </p14:xfrm>
          </p:contentPart>
        </mc:Choice>
        <mc:Fallback xmlns="">
          <p:pic>
            <p:nvPicPr>
              <p:cNvPr id="6" name="Ink 5">
                <a:extLst>
                  <a:ext uri="{FF2B5EF4-FFF2-40B4-BE49-F238E27FC236}">
                    <a16:creationId xmlns:a16="http://schemas.microsoft.com/office/drawing/2014/main" id="{E4E24C5A-D9E2-4874-8448-82DB47A0F0B7}"/>
                  </a:ext>
                </a:extLst>
              </p:cNvPr>
              <p:cNvPicPr/>
              <p:nvPr/>
            </p:nvPicPr>
            <p:blipFill>
              <a:blip r:embed="rId5"/>
              <a:stretch>
                <a:fillRect/>
              </a:stretch>
            </p:blipFill>
            <p:spPr>
              <a:xfrm>
                <a:off x="1482840" y="2022480"/>
                <a:ext cx="8775720" cy="4381560"/>
              </a:xfrm>
              <a:prstGeom prst="rect">
                <a:avLst/>
              </a:prstGeom>
            </p:spPr>
          </p:pic>
        </mc:Fallback>
      </mc:AlternateContent>
    </p:spTree>
    <p:extLst>
      <p:ext uri="{BB962C8B-B14F-4D97-AF65-F5344CB8AC3E}">
        <p14:creationId xmlns:p14="http://schemas.microsoft.com/office/powerpoint/2010/main" val="22731406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6391922" cy="461665"/>
          </a:xfrm>
          <a:prstGeom prst="rect">
            <a:avLst/>
          </a:prstGeom>
          <a:noFill/>
        </p:spPr>
        <p:txBody>
          <a:bodyPr wrap="square" rtlCol="0">
            <a:spAutoFit/>
          </a:bodyPr>
          <a:lstStyle/>
          <a:p>
            <a:r>
              <a:rPr lang="en-US" sz="2400" dirty="0"/>
              <a:t>Combining spatial enhancement techniques.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6" name="Picture 2">
            <a:extLst>
              <a:ext uri="{FF2B5EF4-FFF2-40B4-BE49-F238E27FC236}">
                <a16:creationId xmlns:a16="http://schemas.microsoft.com/office/drawing/2014/main" id="{D146B31A-016D-4496-A539-E270A8366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4341" y="1607531"/>
            <a:ext cx="3225800" cy="508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A4415654-065D-4F4B-89C4-37F1B47B484E}"/>
              </a:ext>
            </a:extLst>
          </p:cNvPr>
          <p:cNvSpPr txBox="1"/>
          <p:nvPr/>
        </p:nvSpPr>
        <p:spPr>
          <a:xfrm>
            <a:off x="2083628" y="1749601"/>
            <a:ext cx="2290439" cy="1200329"/>
          </a:xfrm>
          <a:prstGeom prst="rect">
            <a:avLst/>
          </a:prstGeom>
          <a:noFill/>
        </p:spPr>
        <p:txBody>
          <a:bodyPr wrap="square" rtlCol="0">
            <a:spAutoFit/>
          </a:bodyPr>
          <a:lstStyle/>
          <a:p>
            <a:r>
              <a:rPr lang="en-US" dirty="0"/>
              <a:t>(a) Nuclear whole body bone scan: low dynamic range and high noise content</a:t>
            </a:r>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3818569-592C-47BB-83E1-DA4CD1589DB7}"/>
                  </a:ext>
                </a:extLst>
              </p:cNvPr>
              <p:cNvSpPr txBox="1"/>
              <p:nvPr/>
            </p:nvSpPr>
            <p:spPr>
              <a:xfrm>
                <a:off x="7807660" y="1741396"/>
                <a:ext cx="2970401" cy="923330"/>
              </a:xfrm>
              <a:prstGeom prst="rect">
                <a:avLst/>
              </a:prstGeom>
              <a:noFill/>
            </p:spPr>
            <p:txBody>
              <a:bodyPr wrap="square" rtlCol="0">
                <a:spAutoFit/>
              </a:bodyPr>
              <a:lstStyle/>
              <a:p>
                <a:r>
                  <a:rPr lang="en-US" dirty="0"/>
                  <a:t>(b) Apply Laplacian with the filter and displayed without scaling </a:t>
                </a:r>
                <a:r>
                  <a:rPr lang="en-US" dirty="0" err="1"/>
                  <a:t>i.e</a:t>
                </a:r>
                <a:r>
                  <a:rPr lang="en-US" dirty="0"/>
                  <a:t> image is </a:t>
                </a:r>
                <a14:m>
                  <m:oMath xmlns:m="http://schemas.openxmlformats.org/officeDocument/2006/math">
                    <m:sSup>
                      <m:sSupPr>
                        <m:ctrlPr>
                          <a:rPr lang="en-US" i="1">
                            <a:latin typeface="Cambria Math" panose="02040503050406030204" pitchFamily="18" charset="0"/>
                          </a:rPr>
                        </m:ctrlPr>
                      </m:sSupPr>
                      <m:e>
                        <m:r>
                          <m:rPr>
                            <m:sty m:val="p"/>
                          </m:rP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𝑓</m:t>
                    </m:r>
                  </m:oMath>
                </a14:m>
                <a:endParaRPr lang="en-IN" dirty="0"/>
              </a:p>
            </p:txBody>
          </p:sp>
        </mc:Choice>
        <mc:Fallback xmlns="">
          <p:sp>
            <p:nvSpPr>
              <p:cNvPr id="4" name="TextBox 3">
                <a:extLst>
                  <a:ext uri="{FF2B5EF4-FFF2-40B4-BE49-F238E27FC236}">
                    <a16:creationId xmlns:a16="http://schemas.microsoft.com/office/drawing/2014/main" id="{23818569-592C-47BB-83E1-DA4CD1589DB7}"/>
                  </a:ext>
                </a:extLst>
              </p:cNvPr>
              <p:cNvSpPr txBox="1">
                <a:spLocks noRot="1" noChangeAspect="1" noMove="1" noResize="1" noEditPoints="1" noAdjustHandles="1" noChangeArrowheads="1" noChangeShapeType="1" noTextEdit="1"/>
              </p:cNvSpPr>
              <p:nvPr/>
            </p:nvSpPr>
            <p:spPr>
              <a:xfrm>
                <a:off x="7807660" y="1741396"/>
                <a:ext cx="2970401" cy="923330"/>
              </a:xfrm>
              <a:prstGeom prst="rect">
                <a:avLst/>
              </a:prstGeom>
              <a:blipFill>
                <a:blip r:embed="rId5"/>
                <a:stretch>
                  <a:fillRect l="-1848" t="-3974" b="-9934"/>
                </a:stretch>
              </a:blipFill>
            </p:spPr>
            <p:txBody>
              <a:bodyPr/>
              <a:lstStyle/>
              <a:p>
                <a:r>
                  <a:rPr lang="en-IN">
                    <a:noFill/>
                  </a:rPr>
                  <a:t> </a:t>
                </a:r>
              </a:p>
            </p:txBody>
          </p:sp>
        </mc:Fallback>
      </mc:AlternateContent>
      <p:graphicFrame>
        <p:nvGraphicFramePr>
          <p:cNvPr id="7" name="Table 9">
            <a:extLst>
              <a:ext uri="{FF2B5EF4-FFF2-40B4-BE49-F238E27FC236}">
                <a16:creationId xmlns:a16="http://schemas.microsoft.com/office/drawing/2014/main" id="{E4E9CC5A-644C-4EAB-BE28-46224B5D21F4}"/>
              </a:ext>
            </a:extLst>
          </p:cNvPr>
          <p:cNvGraphicFramePr>
            <a:graphicFrameLocks noGrp="1"/>
          </p:cNvGraphicFramePr>
          <p:nvPr/>
        </p:nvGraphicFramePr>
        <p:xfrm>
          <a:off x="10544069" y="1688602"/>
          <a:ext cx="1196847" cy="1112520"/>
        </p:xfrm>
        <a:graphic>
          <a:graphicData uri="http://schemas.openxmlformats.org/drawingml/2006/table">
            <a:tbl>
              <a:tblPr firstRow="1" bandRow="1">
                <a:tableStyleId>{F5AB1C69-6EDB-4FF4-983F-18BD219EF322}</a:tableStyleId>
              </a:tblPr>
              <a:tblGrid>
                <a:gridCol w="398949">
                  <a:extLst>
                    <a:ext uri="{9D8B030D-6E8A-4147-A177-3AD203B41FA5}">
                      <a16:colId xmlns:a16="http://schemas.microsoft.com/office/drawing/2014/main" val="3319601745"/>
                    </a:ext>
                  </a:extLst>
                </a:gridCol>
                <a:gridCol w="398949">
                  <a:extLst>
                    <a:ext uri="{9D8B030D-6E8A-4147-A177-3AD203B41FA5}">
                      <a16:colId xmlns:a16="http://schemas.microsoft.com/office/drawing/2014/main" val="35870457"/>
                    </a:ext>
                  </a:extLst>
                </a:gridCol>
                <a:gridCol w="398949">
                  <a:extLst>
                    <a:ext uri="{9D8B030D-6E8A-4147-A177-3AD203B41FA5}">
                      <a16:colId xmlns:a16="http://schemas.microsoft.com/office/drawing/2014/main" val="3811548751"/>
                    </a:ext>
                  </a:extLst>
                </a:gridCol>
              </a:tblGrid>
              <a:tr h="370840">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3106183133"/>
                  </a:ext>
                </a:extLst>
              </a:tr>
              <a:tr h="370840">
                <a:tc>
                  <a:txBody>
                    <a:bodyPr/>
                    <a:lstStyle/>
                    <a:p>
                      <a:r>
                        <a:rPr lang="en-US" dirty="0"/>
                        <a:t>-1</a:t>
                      </a:r>
                      <a:endParaRPr lang="en-IN" dirty="0"/>
                    </a:p>
                  </a:txBody>
                  <a:tcPr/>
                </a:tc>
                <a:tc>
                  <a:txBody>
                    <a:bodyPr/>
                    <a:lstStyle/>
                    <a:p>
                      <a:r>
                        <a:rPr lang="en-US" dirty="0"/>
                        <a:t>8</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1590275361"/>
                  </a:ext>
                </a:extLst>
              </a:tr>
              <a:tr h="370840">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3422621946"/>
                  </a:ext>
                </a:extLst>
              </a:tr>
            </a:tbl>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28152ED-5247-47A0-B12D-03DAC837720E}"/>
                  </a:ext>
                </a:extLst>
              </p:cNvPr>
              <p:cNvSpPr txBox="1"/>
              <p:nvPr/>
            </p:nvSpPr>
            <p:spPr>
              <a:xfrm>
                <a:off x="1277703" y="4321529"/>
                <a:ext cx="3096364" cy="2585323"/>
              </a:xfrm>
              <a:prstGeom prst="rect">
                <a:avLst/>
              </a:prstGeom>
              <a:noFill/>
            </p:spPr>
            <p:txBody>
              <a:bodyPr wrap="square" rtlCol="0">
                <a:spAutoFit/>
              </a:bodyPr>
              <a:lstStyle/>
              <a:p>
                <a:pPr algn="just"/>
                <a:r>
                  <a:rPr lang="en-US" dirty="0"/>
                  <a:t>(c) Laplacian image with proper scaling. Generated by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𝑐</m:t>
                        </m:r>
                        <m:r>
                          <m:rPr>
                            <m:sty m:val="p"/>
                          </m:rP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endParaRPr lang="en-US" dirty="0"/>
              </a:p>
              <a:p>
                <a:pPr algn="just"/>
                <a:r>
                  <a:rPr lang="en-US" dirty="0"/>
                  <a:t>And image is noisy. Median filer can not be used as it is non linear and removes </a:t>
                </a:r>
              </a:p>
              <a:p>
                <a:pPr algn="just"/>
                <a:r>
                  <a:rPr lang="en-US" dirty="0"/>
                  <a:t>some image features also</a:t>
                </a:r>
              </a:p>
              <a:p>
                <a:endParaRPr lang="en-US" dirty="0"/>
              </a:p>
              <a:p>
                <a:endParaRPr lang="en-IN" dirty="0"/>
              </a:p>
            </p:txBody>
          </p:sp>
        </mc:Choice>
        <mc:Fallback xmlns="">
          <p:sp>
            <p:nvSpPr>
              <p:cNvPr id="11" name="TextBox 10">
                <a:extLst>
                  <a:ext uri="{FF2B5EF4-FFF2-40B4-BE49-F238E27FC236}">
                    <a16:creationId xmlns:a16="http://schemas.microsoft.com/office/drawing/2014/main" id="{028152ED-5247-47A0-B12D-03DAC837720E}"/>
                  </a:ext>
                </a:extLst>
              </p:cNvPr>
              <p:cNvSpPr txBox="1">
                <a:spLocks noRot="1" noChangeAspect="1" noMove="1" noResize="1" noEditPoints="1" noAdjustHandles="1" noChangeArrowheads="1" noChangeShapeType="1" noTextEdit="1"/>
              </p:cNvSpPr>
              <p:nvPr/>
            </p:nvSpPr>
            <p:spPr>
              <a:xfrm>
                <a:off x="1277703" y="4321529"/>
                <a:ext cx="3096364" cy="2585323"/>
              </a:xfrm>
              <a:prstGeom prst="rect">
                <a:avLst/>
              </a:prstGeom>
              <a:blipFill>
                <a:blip r:embed="rId6"/>
                <a:stretch>
                  <a:fillRect l="-1772" t="-1415" r="-1575"/>
                </a:stretch>
              </a:blipFill>
            </p:spPr>
            <p:txBody>
              <a:bodyPr/>
              <a:lstStyle/>
              <a:p>
                <a:r>
                  <a:rPr lang="en-IN">
                    <a:noFill/>
                  </a:rPr>
                  <a:t> </a:t>
                </a:r>
              </a:p>
            </p:txBody>
          </p:sp>
        </mc:Fallback>
      </mc:AlternateContent>
      <p:sp>
        <p:nvSpPr>
          <p:cNvPr id="12" name="Rectangle 11">
            <a:extLst>
              <a:ext uri="{FF2B5EF4-FFF2-40B4-BE49-F238E27FC236}">
                <a16:creationId xmlns:a16="http://schemas.microsoft.com/office/drawing/2014/main" id="{E4A47473-9064-4A23-AEC1-488E0472414C}"/>
              </a:ext>
            </a:extLst>
          </p:cNvPr>
          <p:cNvSpPr/>
          <p:nvPr/>
        </p:nvSpPr>
        <p:spPr>
          <a:xfrm>
            <a:off x="7610141" y="4351406"/>
            <a:ext cx="3554683" cy="923330"/>
          </a:xfrm>
          <a:prstGeom prst="rect">
            <a:avLst/>
          </a:prstGeom>
        </p:spPr>
        <p:txBody>
          <a:bodyPr wrap="square">
            <a:spAutoFit/>
          </a:bodyPr>
          <a:lstStyle/>
          <a:p>
            <a:r>
              <a:rPr lang="en-US" dirty="0"/>
              <a:t>(d) Sobel operator is used to enhance the edges. </a:t>
            </a:r>
          </a:p>
          <a:p>
            <a:r>
              <a:rPr lang="en-US" dirty="0"/>
              <a:t>Superior to Laplacian. Noise exists.</a:t>
            </a:r>
          </a:p>
        </p:txBody>
      </p:sp>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CFC82D12-76D3-431E-864C-45980433E8F9}"/>
                  </a:ext>
                </a:extLst>
              </p14:cNvPr>
              <p14:cNvContentPartPr/>
              <p14:nvPr/>
            </p14:nvContentPartPr>
            <p14:xfrm>
              <a:off x="1454040" y="2870280"/>
              <a:ext cx="9334800" cy="3473640"/>
            </p14:xfrm>
          </p:contentPart>
        </mc:Choice>
        <mc:Fallback xmlns="">
          <p:pic>
            <p:nvPicPr>
              <p:cNvPr id="10" name="Ink 9">
                <a:extLst>
                  <a:ext uri="{FF2B5EF4-FFF2-40B4-BE49-F238E27FC236}">
                    <a16:creationId xmlns:a16="http://schemas.microsoft.com/office/drawing/2014/main" id="{CFC82D12-76D3-431E-864C-45980433E8F9}"/>
                  </a:ext>
                </a:extLst>
              </p:cNvPr>
              <p:cNvPicPr/>
              <p:nvPr/>
            </p:nvPicPr>
            <p:blipFill>
              <a:blip r:embed="rId8"/>
              <a:stretch>
                <a:fillRect/>
              </a:stretch>
            </p:blipFill>
            <p:spPr>
              <a:xfrm>
                <a:off x="1444680" y="2860920"/>
                <a:ext cx="9353520" cy="3492360"/>
              </a:xfrm>
              <a:prstGeom prst="rect">
                <a:avLst/>
              </a:prstGeom>
            </p:spPr>
          </p:pic>
        </mc:Fallback>
      </mc:AlternateContent>
    </p:spTree>
    <p:extLst>
      <p:ext uri="{BB962C8B-B14F-4D97-AF65-F5344CB8AC3E}">
        <p14:creationId xmlns:p14="http://schemas.microsoft.com/office/powerpoint/2010/main" val="28598858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7" y="1234643"/>
            <a:ext cx="6391922" cy="461665"/>
          </a:xfrm>
          <a:prstGeom prst="rect">
            <a:avLst/>
          </a:prstGeom>
          <a:noFill/>
        </p:spPr>
        <p:txBody>
          <a:bodyPr wrap="square" rtlCol="0">
            <a:spAutoFit/>
          </a:bodyPr>
          <a:lstStyle/>
          <a:p>
            <a:r>
              <a:rPr lang="en-US" sz="2400" dirty="0"/>
              <a:t>Combining spatial enhancement techniques.</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A4415654-065D-4F4B-89C4-37F1B47B484E}"/>
              </a:ext>
            </a:extLst>
          </p:cNvPr>
          <p:cNvSpPr txBox="1"/>
          <p:nvPr/>
        </p:nvSpPr>
        <p:spPr>
          <a:xfrm>
            <a:off x="1830733" y="1674673"/>
            <a:ext cx="2619593" cy="646331"/>
          </a:xfrm>
          <a:prstGeom prst="rect">
            <a:avLst/>
          </a:prstGeom>
          <a:noFill/>
        </p:spPr>
        <p:txBody>
          <a:bodyPr wrap="square" rtlCol="0">
            <a:spAutoFit/>
          </a:bodyPr>
          <a:lstStyle/>
          <a:p>
            <a:r>
              <a:rPr lang="en-US" dirty="0"/>
              <a:t>(e) Smoothened gradient image using 5 X5 filter.</a:t>
            </a:r>
            <a:endParaRPr lang="en-IN" dirty="0"/>
          </a:p>
        </p:txBody>
      </p:sp>
      <p:sp>
        <p:nvSpPr>
          <p:cNvPr id="4" name="TextBox 3">
            <a:extLst>
              <a:ext uri="{FF2B5EF4-FFF2-40B4-BE49-F238E27FC236}">
                <a16:creationId xmlns:a16="http://schemas.microsoft.com/office/drawing/2014/main" id="{23818569-592C-47BB-83E1-DA4CD1589DB7}"/>
              </a:ext>
            </a:extLst>
          </p:cNvPr>
          <p:cNvSpPr txBox="1"/>
          <p:nvPr/>
        </p:nvSpPr>
        <p:spPr>
          <a:xfrm>
            <a:off x="7531899" y="1674673"/>
            <a:ext cx="2970401" cy="1200329"/>
          </a:xfrm>
          <a:prstGeom prst="rect">
            <a:avLst/>
          </a:prstGeom>
          <a:noFill/>
        </p:spPr>
        <p:txBody>
          <a:bodyPr wrap="square" rtlCol="0">
            <a:spAutoFit/>
          </a:bodyPr>
          <a:lstStyle/>
          <a:p>
            <a:r>
              <a:rPr lang="en-US" dirty="0"/>
              <a:t>(f) Product of Laplacian and smoothened gradient  image. Edges are dominating noise is reduced. </a:t>
            </a:r>
            <a:endParaRPr lang="en-IN" dirty="0"/>
          </a:p>
        </p:txBody>
      </p:sp>
      <p:sp>
        <p:nvSpPr>
          <p:cNvPr id="11" name="TextBox 10">
            <a:extLst>
              <a:ext uri="{FF2B5EF4-FFF2-40B4-BE49-F238E27FC236}">
                <a16:creationId xmlns:a16="http://schemas.microsoft.com/office/drawing/2014/main" id="{028152ED-5247-47A0-B12D-03DAC837720E}"/>
              </a:ext>
            </a:extLst>
          </p:cNvPr>
          <p:cNvSpPr txBox="1"/>
          <p:nvPr/>
        </p:nvSpPr>
        <p:spPr>
          <a:xfrm>
            <a:off x="1277703" y="4321529"/>
            <a:ext cx="3096364" cy="1200329"/>
          </a:xfrm>
          <a:prstGeom prst="rect">
            <a:avLst/>
          </a:prstGeom>
          <a:noFill/>
        </p:spPr>
        <p:txBody>
          <a:bodyPr wrap="square" rtlCol="0">
            <a:spAutoFit/>
          </a:bodyPr>
          <a:lstStyle/>
          <a:p>
            <a:pPr algn="just"/>
            <a:r>
              <a:rPr lang="en-US" dirty="0"/>
              <a:t>(g) Added product image  original image  </a:t>
            </a:r>
          </a:p>
          <a:p>
            <a:endParaRPr lang="en-US" dirty="0"/>
          </a:p>
          <a:p>
            <a:endParaRPr lang="en-IN" dirty="0"/>
          </a:p>
        </p:txBody>
      </p:sp>
      <p:sp>
        <p:nvSpPr>
          <p:cNvPr id="12" name="Rectangle 11">
            <a:extLst>
              <a:ext uri="{FF2B5EF4-FFF2-40B4-BE49-F238E27FC236}">
                <a16:creationId xmlns:a16="http://schemas.microsoft.com/office/drawing/2014/main" id="{E4A47473-9064-4A23-AEC1-488E0472414C}"/>
              </a:ext>
            </a:extLst>
          </p:cNvPr>
          <p:cNvSpPr/>
          <p:nvPr/>
        </p:nvSpPr>
        <p:spPr>
          <a:xfrm>
            <a:off x="7551675" y="4229743"/>
            <a:ext cx="3554683" cy="923330"/>
          </a:xfrm>
          <a:prstGeom prst="rect">
            <a:avLst/>
          </a:prstGeom>
        </p:spPr>
        <p:txBody>
          <a:bodyPr wrap="square">
            <a:spAutoFit/>
          </a:bodyPr>
          <a:lstStyle/>
          <a:p>
            <a:r>
              <a:rPr lang="en-US" dirty="0"/>
              <a:t>(h) Increased dynamic range using any of the intensity transformation technique. .  </a:t>
            </a:r>
          </a:p>
        </p:txBody>
      </p:sp>
      <p:pic>
        <p:nvPicPr>
          <p:cNvPr id="13" name="Picture 2">
            <a:extLst>
              <a:ext uri="{FF2B5EF4-FFF2-40B4-BE49-F238E27FC236}">
                <a16:creationId xmlns:a16="http://schemas.microsoft.com/office/drawing/2014/main" id="{A14234ED-C233-4853-9AE4-A05E300F0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575" y="1698475"/>
            <a:ext cx="3213100" cy="5062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920B15FF-D9FE-4EA8-B411-3E0BBB784EEC}"/>
                  </a:ext>
                </a:extLst>
              </p14:cNvPr>
              <p14:cNvContentPartPr/>
              <p14:nvPr/>
            </p14:nvContentPartPr>
            <p14:xfrm>
              <a:off x="7943760" y="5194440"/>
              <a:ext cx="1340280" cy="360"/>
            </p14:xfrm>
          </p:contentPart>
        </mc:Choice>
        <mc:Fallback xmlns="">
          <p:pic>
            <p:nvPicPr>
              <p:cNvPr id="6" name="Ink 5">
                <a:extLst>
                  <a:ext uri="{FF2B5EF4-FFF2-40B4-BE49-F238E27FC236}">
                    <a16:creationId xmlns:a16="http://schemas.microsoft.com/office/drawing/2014/main" id="{920B15FF-D9FE-4EA8-B411-3E0BBB784EEC}"/>
                  </a:ext>
                </a:extLst>
              </p:cNvPr>
              <p:cNvPicPr/>
              <p:nvPr/>
            </p:nvPicPr>
            <p:blipFill>
              <a:blip r:embed="rId6"/>
              <a:stretch>
                <a:fillRect/>
              </a:stretch>
            </p:blipFill>
            <p:spPr>
              <a:xfrm>
                <a:off x="7934400" y="5185080"/>
                <a:ext cx="1359000" cy="19080"/>
              </a:xfrm>
              <a:prstGeom prst="rect">
                <a:avLst/>
              </a:prstGeom>
            </p:spPr>
          </p:pic>
        </mc:Fallback>
      </mc:AlternateContent>
    </p:spTree>
    <p:extLst>
      <p:ext uri="{BB962C8B-B14F-4D97-AF65-F5344CB8AC3E}">
        <p14:creationId xmlns:p14="http://schemas.microsoft.com/office/powerpoint/2010/main" val="6085200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6" y="1234643"/>
            <a:ext cx="10084293" cy="1107996"/>
          </a:xfrm>
          <a:prstGeom prst="rect">
            <a:avLst/>
          </a:prstGeom>
          <a:noFill/>
        </p:spPr>
        <p:txBody>
          <a:bodyPr wrap="square" rtlCol="0">
            <a:spAutoFit/>
          </a:bodyPr>
          <a:lstStyle/>
          <a:p>
            <a:r>
              <a:rPr lang="en-US" sz="2400" dirty="0"/>
              <a:t>Filtering in frequency domain</a:t>
            </a:r>
          </a:p>
          <a:p>
            <a:pPr marL="342900" indent="-342900">
              <a:buFont typeface="Arial" panose="020B0604020202020204" pitchFamily="34" charset="0"/>
              <a:buChar char="•"/>
            </a:pPr>
            <a:r>
              <a:rPr lang="en-US" dirty="0"/>
              <a:t>Modify the FT spectrum according to the objective and compute inverse FT</a:t>
            </a:r>
          </a:p>
          <a:p>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73C409-B4BF-4696-B7A7-1F8F23100925}"/>
                  </a:ext>
                </a:extLst>
              </p:cNvPr>
              <p:cNvSpPr txBox="1"/>
              <p:nvPr/>
            </p:nvSpPr>
            <p:spPr>
              <a:xfrm>
                <a:off x="717612" y="2199687"/>
                <a:ext cx="10515600" cy="1045094"/>
              </a:xfrm>
              <a:prstGeom prst="rect">
                <a:avLst/>
              </a:prstGeom>
              <a:noFill/>
            </p:spPr>
            <p:txBody>
              <a:bodyPr wrap="square" rtlCol="0">
                <a:spAutoFit/>
              </a:bodyPr>
              <a:lstStyle/>
              <a:p>
                <a:pPr marL="742950" lvl="1" indent="-285750">
                  <a:buFont typeface="Arial" panose="020B0604020202020204" pitchFamily="34" charset="0"/>
                  <a:buChar char="•"/>
                </a:pPr>
                <a:r>
                  <a:rPr lang="en-US" dirty="0"/>
                  <a:t>For digital image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 </m:t>
                    </m:r>
                  </m:oMath>
                </a14:m>
                <a:r>
                  <a:rPr lang="en-US" dirty="0"/>
                  <a:t>of size </a:t>
                </a:r>
                <a:r>
                  <a:rPr lang="en-US" i="1" dirty="0"/>
                  <a:t>M X N, </a:t>
                </a:r>
                <a:r>
                  <a:rPr lang="en-US" dirty="0"/>
                  <a:t> DFT is,</a:t>
                </a:r>
              </a:p>
              <a:p>
                <a:pPr marL="742950" lvl="1" indent="-285750">
                  <a:buFont typeface="Arial" panose="020B0604020202020204" pitchFamily="34" charset="0"/>
                  <a:buChar char="•"/>
                </a:pPr>
                <a:endParaRPr lang="en-US" dirty="0"/>
              </a:p>
              <a:p>
                <a:pPr lvl="1" algn="ctr"/>
                <a14:m>
                  <m:oMath xmlns:m="http://schemas.openxmlformats.org/officeDocument/2006/math">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𝑜</m:t>
                        </m:r>
                      </m:sub>
                      <m:sup>
                        <m:r>
                          <a:rPr lang="en-US" i="1">
                            <a:latin typeface="Cambria Math" panose="02040503050406030204" pitchFamily="18" charset="0"/>
                          </a:rPr>
                          <m:t>𝑀</m:t>
                        </m:r>
                        <m:r>
                          <a:rPr lang="en-US" i="1">
                            <a:latin typeface="Cambria Math" panose="02040503050406030204" pitchFamily="18" charset="0"/>
                          </a:rPr>
                          <m:t>−1</m:t>
                        </m:r>
                      </m:sup>
                      <m:e>
                        <m:nary>
                          <m:naryPr>
                            <m:chr m:val="∑"/>
                            <m:ctrlPr>
                              <a:rPr lang="en-US" i="1">
                                <a:latin typeface="Cambria Math" panose="02040503050406030204" pitchFamily="18" charset="0"/>
                              </a:rPr>
                            </m:ctrlPr>
                          </m:naryPr>
                          <m:sub>
                            <m:r>
                              <a:rPr lang="en-US" i="1">
                                <a:latin typeface="Cambria Math" panose="02040503050406030204" pitchFamily="18" charset="0"/>
                              </a:rPr>
                              <m:t>𝑦</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2</m:t>
                                </m:r>
                                <m:r>
                                  <m:rPr>
                                    <m:sty m:val="p"/>
                                  </m:rPr>
                                  <a:rPr lang="el-GR" i="1">
                                    <a:latin typeface="Cambria Math" panose="02040503050406030204" pitchFamily="18" charset="0"/>
                                  </a:rPr>
                                  <m:t>π</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𝑢𝑥</m:t>
                                    </m:r>
                                  </m:num>
                                  <m:den>
                                    <m:r>
                                      <a:rPr lang="en-US" i="1">
                                        <a:latin typeface="Cambria Math" panose="02040503050406030204" pitchFamily="18" charset="0"/>
                                      </a:rPr>
                                      <m:t>𝑀</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𝑣𝑦</m:t>
                                    </m:r>
                                  </m:num>
                                  <m:den>
                                    <m:r>
                                      <a:rPr lang="en-US" i="1">
                                        <a:latin typeface="Cambria Math" panose="02040503050406030204" pitchFamily="18" charset="0"/>
                                      </a:rPr>
                                      <m:t>𝑁</m:t>
                                    </m:r>
                                  </m:den>
                                </m:f>
                                <m:r>
                                  <a:rPr lang="en-US" i="1">
                                    <a:latin typeface="Cambria Math" panose="02040503050406030204" pitchFamily="18" charset="0"/>
                                  </a:rPr>
                                  <m:t>)</m:t>
                                </m:r>
                              </m:sup>
                            </m:sSup>
                            <m:r>
                              <a:rPr lang="en-US" i="1">
                                <a:latin typeface="Cambria Math" panose="02040503050406030204" pitchFamily="18" charset="0"/>
                              </a:rPr>
                              <m:t>    </m:t>
                            </m:r>
                          </m:e>
                        </m:nary>
                      </m:e>
                    </m:nary>
                  </m:oMath>
                </a14:m>
                <a:r>
                  <a:rPr lang="en-US" dirty="0"/>
                  <a:t> </a:t>
                </a:r>
                <a:endParaRPr lang="en-IN" dirty="0"/>
              </a:p>
            </p:txBody>
          </p:sp>
        </mc:Choice>
        <mc:Fallback xmlns="">
          <p:sp>
            <p:nvSpPr>
              <p:cNvPr id="4" name="TextBox 3">
                <a:extLst>
                  <a:ext uri="{FF2B5EF4-FFF2-40B4-BE49-F238E27FC236}">
                    <a16:creationId xmlns:a16="http://schemas.microsoft.com/office/drawing/2014/main" id="{FF73C409-B4BF-4696-B7A7-1F8F23100925}"/>
                  </a:ext>
                </a:extLst>
              </p:cNvPr>
              <p:cNvSpPr txBox="1">
                <a:spLocks noRot="1" noChangeAspect="1" noMove="1" noResize="1" noEditPoints="1" noAdjustHandles="1" noChangeArrowheads="1" noChangeShapeType="1" noTextEdit="1"/>
              </p:cNvSpPr>
              <p:nvPr/>
            </p:nvSpPr>
            <p:spPr>
              <a:xfrm>
                <a:off x="717612" y="2199687"/>
                <a:ext cx="10515600" cy="1045094"/>
              </a:xfrm>
              <a:prstGeom prst="rect">
                <a:avLst/>
              </a:prstGeom>
              <a:blipFill>
                <a:blip r:embed="rId4"/>
                <a:stretch>
                  <a:fillRect t="-350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701A3F-643A-42AD-BD89-AD077AF3700E}"/>
                  </a:ext>
                </a:extLst>
              </p:cNvPr>
              <p:cNvSpPr txBox="1"/>
              <p:nvPr/>
            </p:nvSpPr>
            <p:spPr>
              <a:xfrm>
                <a:off x="1269507" y="3160450"/>
                <a:ext cx="10084293" cy="3277820"/>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Each term of </a:t>
                </a:r>
                <a14:m>
                  <m:oMath xmlns:m="http://schemas.openxmlformats.org/officeDocument/2006/math">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IN" dirty="0"/>
                  <a:t> contains all values of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IN" dirty="0"/>
                  <a:t>, modified by the exponential terms.</a:t>
                </a:r>
              </a:p>
              <a:p>
                <a:pPr marL="285750" indent="-285750">
                  <a:lnSpc>
                    <a:spcPct val="150000"/>
                  </a:lnSpc>
                  <a:buFont typeface="Arial" panose="020B0604020202020204" pitchFamily="34" charset="0"/>
                  <a:buChar char="•"/>
                </a:pPr>
                <a:r>
                  <a:rPr lang="en-IN" dirty="0"/>
                  <a:t>Slowest frequency component (</a:t>
                </a:r>
                <a14:m>
                  <m:oMath xmlns:m="http://schemas.openxmlformats.org/officeDocument/2006/math">
                    <m:r>
                      <a:rPr lang="en-US" i="1">
                        <a:latin typeface="Cambria Math" panose="02040503050406030204" pitchFamily="18" charset="0"/>
                      </a:rPr>
                      <m:t>𝑢</m:t>
                    </m:r>
                    <m:r>
                      <a:rPr lang="en-US" b="0" i="1" smtClean="0">
                        <a:latin typeface="Cambria Math" panose="02040503050406030204" pitchFamily="18" charset="0"/>
                      </a:rPr>
                      <m:t>=</m:t>
                    </m:r>
                    <m:r>
                      <a:rPr lang="en-US" i="1">
                        <a:latin typeface="Cambria Math" panose="02040503050406030204" pitchFamily="18" charset="0"/>
                      </a:rPr>
                      <m:t>𝑣</m:t>
                    </m:r>
                    <m:r>
                      <a:rPr lang="en-US" b="0" i="1" smtClean="0">
                        <a:latin typeface="Cambria Math" panose="02040503050406030204" pitchFamily="18" charset="0"/>
                      </a:rPr>
                      <m:t>=0</m:t>
                    </m:r>
                  </m:oMath>
                </a14:m>
                <a:r>
                  <a:rPr lang="en-IN" dirty="0"/>
                  <a:t>), is proportional to the average intensity of an image.</a:t>
                </a:r>
              </a:p>
              <a:p>
                <a:pPr marL="285750" indent="-285750">
                  <a:lnSpc>
                    <a:spcPct val="150000"/>
                  </a:lnSpc>
                  <a:buFont typeface="Arial" panose="020B0604020202020204" pitchFamily="34" charset="0"/>
                  <a:buChar char="•"/>
                </a:pPr>
                <a:r>
                  <a:rPr lang="en-IN" dirty="0"/>
                  <a:t>Low frequencies :  to slowly  varying intensity components of the image (in an room image floor and the wall represents slowly varying intensity)</a:t>
                </a:r>
              </a:p>
              <a:p>
                <a:pPr marL="285750" indent="-285750">
                  <a:lnSpc>
                    <a:spcPct val="150000"/>
                  </a:lnSpc>
                  <a:buFont typeface="Arial" panose="020B0604020202020204" pitchFamily="34" charset="0"/>
                  <a:buChar char="•"/>
                </a:pPr>
                <a:r>
                  <a:rPr lang="en-IN" dirty="0"/>
                  <a:t>Higher frequencies represents faster varying intensity components of the image (edges and corners)</a:t>
                </a:r>
              </a:p>
              <a:p>
                <a:pPr>
                  <a:lnSpc>
                    <a:spcPct val="150000"/>
                  </a:lnSpc>
                </a:pPr>
                <a:endParaRPr lang="en-IN" dirty="0"/>
              </a:p>
              <a:p>
                <a:pPr marL="285750" indent="-285750">
                  <a:buFont typeface="Arial" panose="020B0604020202020204" pitchFamily="34" charset="0"/>
                  <a:buChar char="•"/>
                </a:pPr>
                <a:endParaRPr lang="en-IN" dirty="0"/>
              </a:p>
            </p:txBody>
          </p:sp>
        </mc:Choice>
        <mc:Fallback xmlns="">
          <p:sp>
            <p:nvSpPr>
              <p:cNvPr id="6" name="TextBox 5">
                <a:extLst>
                  <a:ext uri="{FF2B5EF4-FFF2-40B4-BE49-F238E27FC236}">
                    <a16:creationId xmlns:a16="http://schemas.microsoft.com/office/drawing/2014/main" id="{05701A3F-643A-42AD-BD89-AD077AF3700E}"/>
                  </a:ext>
                </a:extLst>
              </p:cNvPr>
              <p:cNvSpPr txBox="1">
                <a:spLocks noRot="1" noChangeAspect="1" noMove="1" noResize="1" noEditPoints="1" noAdjustHandles="1" noChangeArrowheads="1" noChangeShapeType="1" noTextEdit="1"/>
              </p:cNvSpPr>
              <p:nvPr/>
            </p:nvSpPr>
            <p:spPr>
              <a:xfrm>
                <a:off x="1269507" y="3160450"/>
                <a:ext cx="10084293" cy="3277820"/>
              </a:xfrm>
              <a:prstGeom prst="rect">
                <a:avLst/>
              </a:prstGeom>
              <a:blipFill>
                <a:blip r:embed="rId5"/>
                <a:stretch>
                  <a:fillRect l="-363"/>
                </a:stretch>
              </a:blipFill>
            </p:spPr>
            <p:txBody>
              <a:bodyPr/>
              <a:lstStyle/>
              <a:p>
                <a:r>
                  <a:rPr lang="en-IN">
                    <a:noFill/>
                  </a:rPr>
                  <a:t> </a:t>
                </a:r>
              </a:p>
            </p:txBody>
          </p:sp>
        </mc:Fallback>
      </mc:AlternateContent>
    </p:spTree>
    <p:extLst>
      <p:ext uri="{BB962C8B-B14F-4D97-AF65-F5344CB8AC3E}">
        <p14:creationId xmlns:p14="http://schemas.microsoft.com/office/powerpoint/2010/main" val="23111613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6" y="1234643"/>
            <a:ext cx="10084293" cy="830997"/>
          </a:xfrm>
          <a:prstGeom prst="rect">
            <a:avLst/>
          </a:prstGeom>
          <a:noFill/>
        </p:spPr>
        <p:txBody>
          <a:bodyPr wrap="square" rtlCol="0">
            <a:spAutoFit/>
          </a:bodyPr>
          <a:lstStyle/>
          <a:p>
            <a:r>
              <a:rPr lang="en-US" sz="2400" dirty="0"/>
              <a:t>Filtering in frequency domain</a:t>
            </a:r>
          </a:p>
          <a:p>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72AA2D27-B499-45FA-A5FA-A2DBBFCD318C}"/>
              </a:ext>
            </a:extLst>
          </p:cNvPr>
          <p:cNvPicPr>
            <a:picLocks noChangeAspect="1"/>
          </p:cNvPicPr>
          <p:nvPr/>
        </p:nvPicPr>
        <p:blipFill>
          <a:blip r:embed="rId4"/>
          <a:stretch>
            <a:fillRect/>
          </a:stretch>
        </p:blipFill>
        <p:spPr>
          <a:xfrm>
            <a:off x="1246295" y="2278139"/>
            <a:ext cx="4514850" cy="173355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212E04D-8F7A-44C0-A84C-9A1DC4951B84}"/>
                  </a:ext>
                </a:extLst>
              </p:cNvPr>
              <p:cNvSpPr txBox="1"/>
              <p:nvPr/>
            </p:nvSpPr>
            <p:spPr>
              <a:xfrm>
                <a:off x="1524334" y="3984963"/>
                <a:ext cx="1704514" cy="923330"/>
              </a:xfrm>
              <a:prstGeom prst="rect">
                <a:avLst/>
              </a:prstGeom>
              <a:noFill/>
            </p:spPr>
            <p:txBody>
              <a:bodyPr wrap="square" rtlCol="0">
                <a:spAutoFit/>
              </a:bodyPr>
              <a:lstStyle/>
              <a:p>
                <a:r>
                  <a:rPr lang="en-US" dirty="0"/>
                  <a:t>Image: Spatial domain, strong edges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45</m:t>
                        </m:r>
                      </m:e>
                      <m:sup>
                        <m:r>
                          <a:rPr lang="en-US" b="0" i="1" smtClean="0">
                            <a:latin typeface="Cambria Math" panose="02040503050406030204" pitchFamily="18" charset="0"/>
                          </a:rPr>
                          <m:t>𝑜</m:t>
                        </m:r>
                      </m:sup>
                    </m:sSup>
                  </m:oMath>
                </a14:m>
                <a:endParaRPr lang="en-IN" dirty="0"/>
              </a:p>
            </p:txBody>
          </p:sp>
        </mc:Choice>
        <mc:Fallback xmlns="">
          <p:sp>
            <p:nvSpPr>
              <p:cNvPr id="10" name="TextBox 9">
                <a:extLst>
                  <a:ext uri="{FF2B5EF4-FFF2-40B4-BE49-F238E27FC236}">
                    <a16:creationId xmlns:a16="http://schemas.microsoft.com/office/drawing/2014/main" id="{C212E04D-8F7A-44C0-A84C-9A1DC4951B84}"/>
                  </a:ext>
                </a:extLst>
              </p:cNvPr>
              <p:cNvSpPr txBox="1">
                <a:spLocks noRot="1" noChangeAspect="1" noMove="1" noResize="1" noEditPoints="1" noAdjustHandles="1" noChangeArrowheads="1" noChangeShapeType="1" noTextEdit="1"/>
              </p:cNvSpPr>
              <p:nvPr/>
            </p:nvSpPr>
            <p:spPr>
              <a:xfrm>
                <a:off x="1524334" y="3984963"/>
                <a:ext cx="1704514" cy="923330"/>
              </a:xfrm>
              <a:prstGeom prst="rect">
                <a:avLst/>
              </a:prstGeom>
              <a:blipFill>
                <a:blip r:embed="rId5"/>
                <a:stretch>
                  <a:fillRect l="-2857" t="-3974" b="-993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E85F03-234F-44E4-A34E-E535A7727618}"/>
                  </a:ext>
                </a:extLst>
              </p:cNvPr>
              <p:cNvSpPr txBox="1"/>
              <p:nvPr/>
            </p:nvSpPr>
            <p:spPr>
              <a:xfrm>
                <a:off x="3630966" y="4092606"/>
                <a:ext cx="2547892" cy="923330"/>
              </a:xfrm>
              <a:prstGeom prst="rect">
                <a:avLst/>
              </a:prstGeom>
              <a:noFill/>
            </p:spPr>
            <p:txBody>
              <a:bodyPr wrap="square" rtlCol="0">
                <a:spAutoFit/>
              </a:bodyPr>
              <a:lstStyle/>
              <a:p>
                <a:r>
                  <a:rPr lang="en-US" dirty="0"/>
                  <a:t>Fourier spectrum : prominent components along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45</m:t>
                        </m:r>
                      </m:e>
                      <m:sup>
                        <m:r>
                          <a:rPr lang="en-US" i="1">
                            <a:latin typeface="Cambria Math" panose="02040503050406030204" pitchFamily="18" charset="0"/>
                          </a:rPr>
                          <m:t>𝑜</m:t>
                        </m:r>
                      </m:sup>
                    </m:sSup>
                  </m:oMath>
                </a14:m>
                <a:endParaRPr lang="en-IN" dirty="0"/>
              </a:p>
            </p:txBody>
          </p:sp>
        </mc:Choice>
        <mc:Fallback xmlns="">
          <p:sp>
            <p:nvSpPr>
              <p:cNvPr id="11" name="TextBox 10">
                <a:extLst>
                  <a:ext uri="{FF2B5EF4-FFF2-40B4-BE49-F238E27FC236}">
                    <a16:creationId xmlns:a16="http://schemas.microsoft.com/office/drawing/2014/main" id="{61E85F03-234F-44E4-A34E-E535A7727618}"/>
                  </a:ext>
                </a:extLst>
              </p:cNvPr>
              <p:cNvSpPr txBox="1">
                <a:spLocks noRot="1" noChangeAspect="1" noMove="1" noResize="1" noEditPoints="1" noAdjustHandles="1" noChangeArrowheads="1" noChangeShapeType="1" noTextEdit="1"/>
              </p:cNvSpPr>
              <p:nvPr/>
            </p:nvSpPr>
            <p:spPr>
              <a:xfrm>
                <a:off x="3630966" y="4092606"/>
                <a:ext cx="2547892" cy="923330"/>
              </a:xfrm>
              <a:prstGeom prst="rect">
                <a:avLst/>
              </a:prstGeom>
              <a:blipFill>
                <a:blip r:embed="rId6"/>
                <a:stretch>
                  <a:fillRect l="-2153" t="-3289" b="-9211"/>
                </a:stretch>
              </a:blipFill>
            </p:spPr>
            <p:txBody>
              <a:bodyPr/>
              <a:lstStyle/>
              <a:p>
                <a:r>
                  <a:rPr lang="en-IN">
                    <a:noFill/>
                  </a:rPr>
                  <a:t> </a:t>
                </a:r>
              </a:p>
            </p:txBody>
          </p:sp>
        </mc:Fallback>
      </mc:AlternateContent>
      <p:pic>
        <p:nvPicPr>
          <p:cNvPr id="12" name="Picture 2">
            <a:extLst>
              <a:ext uri="{FF2B5EF4-FFF2-40B4-BE49-F238E27FC236}">
                <a16:creationId xmlns:a16="http://schemas.microsoft.com/office/drawing/2014/main" id="{E9101A8A-5905-43F0-9F69-53DEF3858E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5813" y="1091954"/>
            <a:ext cx="5026025" cy="495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a:extLst>
              <a:ext uri="{FF2B5EF4-FFF2-40B4-BE49-F238E27FC236}">
                <a16:creationId xmlns:a16="http://schemas.microsoft.com/office/drawing/2014/main" id="{925466DF-B47C-404E-A123-713EEE019B54}"/>
              </a:ext>
            </a:extLst>
          </p:cNvPr>
          <p:cNvSpPr txBox="1"/>
          <p:nvPr/>
        </p:nvSpPr>
        <p:spPr>
          <a:xfrm>
            <a:off x="6596110" y="6152225"/>
            <a:ext cx="4394446" cy="369332"/>
          </a:xfrm>
          <a:prstGeom prst="rect">
            <a:avLst/>
          </a:prstGeom>
          <a:noFill/>
        </p:spPr>
        <p:txBody>
          <a:bodyPr wrap="square" rtlCol="0">
            <a:spAutoFit/>
          </a:bodyPr>
          <a:lstStyle/>
          <a:p>
            <a:r>
              <a:rPr lang="en-US" dirty="0"/>
              <a:t>Example: Fourier spectrum</a:t>
            </a:r>
            <a:endParaRPr lang="en-IN" dirty="0"/>
          </a:p>
        </p:txBody>
      </p:sp>
    </p:spTree>
    <p:extLst>
      <p:ext uri="{BB962C8B-B14F-4D97-AF65-F5344CB8AC3E}">
        <p14:creationId xmlns:p14="http://schemas.microsoft.com/office/powerpoint/2010/main" val="14013115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6" y="1234643"/>
            <a:ext cx="10084293" cy="461665"/>
          </a:xfrm>
          <a:prstGeom prst="rect">
            <a:avLst/>
          </a:prstGeom>
          <a:noFill/>
        </p:spPr>
        <p:txBody>
          <a:bodyPr wrap="square" rtlCol="0">
            <a:spAutoFit/>
          </a:bodyPr>
          <a:lstStyle/>
          <a:p>
            <a:r>
              <a:rPr lang="en-US" sz="2400" dirty="0"/>
              <a:t>Filtering in frequency domain</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63D12B-B934-4F75-8DAE-AC7D72234696}"/>
                  </a:ext>
                </a:extLst>
              </p:cNvPr>
              <p:cNvSpPr txBox="1"/>
              <p:nvPr/>
            </p:nvSpPr>
            <p:spPr>
              <a:xfrm>
                <a:off x="1118586" y="1926454"/>
                <a:ext cx="10147177" cy="2929135"/>
              </a:xfrm>
              <a:prstGeom prst="rect">
                <a:avLst/>
              </a:prstGeom>
              <a:noFill/>
            </p:spPr>
            <p:txBody>
              <a:bodyPr wrap="square" rtlCol="0">
                <a:spAutoFit/>
              </a:bodyPr>
              <a:lstStyle/>
              <a:p>
                <a:r>
                  <a:rPr lang="en-US" dirty="0"/>
                  <a:t>The 2D convolution is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m:oMathPara>
                </a14:m>
                <a:endParaRPr lang="en-US" dirty="0"/>
              </a:p>
              <a:p>
                <a:r>
                  <a:rPr lang="en-US" dirty="0"/>
                  <a:t>FT on both sides,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i="1">
                              <a:latin typeface="Cambria Math" panose="02040503050406030204" pitchFamily="18" charset="0"/>
                            </a:rPr>
                          </m:ctrlPr>
                        </m:dPr>
                        <m:e>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m:t>
                      </m:r>
                      <m:r>
                        <a:rPr lang="en-US" b="0" i="1" smtClean="0">
                          <a:latin typeface="Cambria Math" panose="02040503050406030204" pitchFamily="18" charset="0"/>
                        </a:rPr>
                        <m:t>𝐻</m:t>
                      </m:r>
                      <m:d>
                        <m:dPr>
                          <m:ctrlPr>
                            <a:rPr lang="en-US" i="1">
                              <a:latin typeface="Cambria Math" panose="02040503050406030204" pitchFamily="18" charset="0"/>
                            </a:rPr>
                          </m:ctrlPr>
                        </m:dPr>
                        <m:e>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 </m:t>
                      </m:r>
                      <m:r>
                        <a:rPr lang="en-US" b="0" i="1" smtClean="0">
                          <a:latin typeface="Cambria Math" panose="02040503050406030204" pitchFamily="18" charset="0"/>
                        </a:rPr>
                        <m:t>𝐹</m:t>
                      </m:r>
                      <m:d>
                        <m:dPr>
                          <m:ctrlPr>
                            <a:rPr lang="en-US" i="1">
                              <a:latin typeface="Cambria Math" panose="02040503050406030204" pitchFamily="18" charset="0"/>
                            </a:rPr>
                          </m:ctrlPr>
                        </m:dPr>
                        <m:e>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𝑣</m:t>
                          </m:r>
                        </m:e>
                      </m:d>
                    </m:oMath>
                  </m:oMathPara>
                </a14:m>
                <a:endParaRPr lang="en-US" dirty="0"/>
              </a:p>
              <a:p>
                <a:endParaRPr lang="en-US" dirty="0"/>
              </a:p>
              <a:p>
                <a:r>
                  <a:rPr lang="en-US" dirty="0"/>
                  <a:t>IFT on both sides,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𝑔</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𝑦</m:t>
                        </m:r>
                      </m:e>
                    </m:d>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𝔗</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a:t>
                </a:r>
              </a:p>
              <a:p>
                <a:endParaRPr lang="en-US" dirty="0"/>
              </a:p>
              <a:p>
                <a:endParaRPr lang="en-US"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Filter transfer function.</a:t>
                </a:r>
              </a:p>
              <a:p>
                <a:r>
                  <a:rPr lang="en-US" dirty="0"/>
                  <a:t> </a:t>
                </a:r>
                <a:endParaRPr lang="en-IN" dirty="0"/>
              </a:p>
            </p:txBody>
          </p:sp>
        </mc:Choice>
        <mc:Fallback xmlns="">
          <p:sp>
            <p:nvSpPr>
              <p:cNvPr id="3" name="TextBox 2">
                <a:extLst>
                  <a:ext uri="{FF2B5EF4-FFF2-40B4-BE49-F238E27FC236}">
                    <a16:creationId xmlns:a16="http://schemas.microsoft.com/office/drawing/2014/main" id="{7463D12B-B934-4F75-8DAE-AC7D72234696}"/>
                  </a:ext>
                </a:extLst>
              </p:cNvPr>
              <p:cNvSpPr txBox="1">
                <a:spLocks noRot="1" noChangeAspect="1" noMove="1" noResize="1" noEditPoints="1" noAdjustHandles="1" noChangeArrowheads="1" noChangeShapeType="1" noTextEdit="1"/>
              </p:cNvSpPr>
              <p:nvPr/>
            </p:nvSpPr>
            <p:spPr>
              <a:xfrm>
                <a:off x="1118586" y="1926454"/>
                <a:ext cx="10147177" cy="2929135"/>
              </a:xfrm>
              <a:prstGeom prst="rect">
                <a:avLst/>
              </a:prstGeom>
              <a:blipFill>
                <a:blip r:embed="rId4"/>
                <a:stretch>
                  <a:fillRect l="-480" t="-1040"/>
                </a:stretch>
              </a:blipFill>
            </p:spPr>
            <p:txBody>
              <a:bodyPr/>
              <a:lstStyle/>
              <a:p>
                <a:r>
                  <a:rPr lang="en-IN">
                    <a:noFill/>
                  </a:rPr>
                  <a:t> </a:t>
                </a:r>
              </a:p>
            </p:txBody>
          </p:sp>
        </mc:Fallback>
      </mc:AlternateContent>
    </p:spTree>
    <p:extLst>
      <p:ext uri="{BB962C8B-B14F-4D97-AF65-F5344CB8AC3E}">
        <p14:creationId xmlns:p14="http://schemas.microsoft.com/office/powerpoint/2010/main" val="27180894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6" y="1234643"/>
            <a:ext cx="10084293" cy="461665"/>
          </a:xfrm>
          <a:prstGeom prst="rect">
            <a:avLst/>
          </a:prstGeom>
          <a:noFill/>
        </p:spPr>
        <p:txBody>
          <a:bodyPr wrap="square" rtlCol="0">
            <a:spAutoFit/>
          </a:bodyPr>
          <a:lstStyle/>
          <a:p>
            <a:r>
              <a:rPr lang="en-US" sz="2400" dirty="0"/>
              <a:t>Filtering in frequency domain</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63D12B-B934-4F75-8DAE-AC7D72234696}"/>
                  </a:ext>
                </a:extLst>
              </p:cNvPr>
              <p:cNvSpPr txBox="1"/>
              <p:nvPr/>
            </p:nvSpPr>
            <p:spPr>
              <a:xfrm>
                <a:off x="986622" y="1751429"/>
                <a:ext cx="10147177" cy="5035353"/>
              </a:xfrm>
              <a:prstGeom prst="rect">
                <a:avLst/>
              </a:prstGeom>
              <a:noFill/>
            </p:spPr>
            <p:txBody>
              <a:bodyPr wrap="square" rtlCol="0">
                <a:spAutoFit/>
              </a:bodyPr>
              <a:lstStyle/>
              <a:p>
                <a:pPr>
                  <a:lnSpc>
                    <a:spcPct val="150000"/>
                  </a:lnSpc>
                </a:pPr>
                <a:r>
                  <a:rPr lang="en-US" dirty="0"/>
                  <a:t>Facts about </a:t>
                </a:r>
                <a14:m>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oMath>
                </a14:m>
                <a:endParaRPr lang="en-IN" dirty="0"/>
              </a:p>
              <a:p>
                <a:pPr marL="285750" indent="-285750">
                  <a:lnSpc>
                    <a:spcPct val="150000"/>
                  </a:lnSpc>
                  <a:buFont typeface="Arial" panose="020B0604020202020204" pitchFamily="34" charset="0"/>
                  <a:buChar char="•"/>
                </a:pPr>
                <a14:m>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oMath>
                </a14:m>
                <a:r>
                  <a:rPr lang="en-IN" dirty="0"/>
                  <a:t>= </a:t>
                </a:r>
                <a:r>
                  <a:rPr lang="en-IN" i="1" dirty="0"/>
                  <a:t>0</a:t>
                </a:r>
                <a:r>
                  <a:rPr lang="en-IN" dirty="0"/>
                  <a:t> at the centre and </a:t>
                </a:r>
                <a:r>
                  <a:rPr lang="en-IN" i="1" dirty="0"/>
                  <a:t>1</a:t>
                </a:r>
                <a:r>
                  <a:rPr lang="en-IN" dirty="0"/>
                  <a:t> else where: rejects the dc </a:t>
                </a:r>
              </a:p>
              <a:p>
                <a:pPr>
                  <a:lnSpc>
                    <a:spcPct val="150000"/>
                  </a:lnSpc>
                </a:pPr>
                <a:r>
                  <a:rPr lang="en-IN" dirty="0"/>
                  <a:t>     term and pass all other term of </a:t>
                </a:r>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oMath>
                </a14:m>
                <a:endParaRPr lang="en-IN" dirty="0"/>
              </a:p>
              <a:p>
                <a:pPr marL="742950" lvl="1" indent="-285750">
                  <a:lnSpc>
                    <a:spcPct val="150000"/>
                  </a:lnSpc>
                  <a:buFont typeface="Arial" panose="020B0604020202020204" pitchFamily="34" charset="0"/>
                  <a:buChar char="•"/>
                </a:pPr>
                <a:r>
                  <a:rPr lang="en-IN" dirty="0"/>
                  <a:t>Dc=0: </a:t>
                </a:r>
                <a:r>
                  <a:rPr lang="en-IN" dirty="0" err="1"/>
                  <a:t>Avg</a:t>
                </a:r>
                <a:r>
                  <a:rPr lang="en-IN" dirty="0"/>
                  <a:t>=0: results in darker image.</a:t>
                </a:r>
              </a:p>
              <a:p>
                <a:pPr marL="285750" indent="-285750">
                  <a:lnSpc>
                    <a:spcPct val="150000"/>
                  </a:lnSpc>
                  <a:buFont typeface="Arial" panose="020B0604020202020204" pitchFamily="34" charset="0"/>
                  <a:buChar char="•"/>
                </a:pPr>
                <a14:m>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oMath>
                </a14:m>
                <a:r>
                  <a:rPr lang="en-IN" dirty="0"/>
                  <a:t> : lowpass : attenuates high frequencies,</a:t>
                </a:r>
              </a:p>
              <a:p>
                <a:pPr>
                  <a:lnSpc>
                    <a:spcPct val="150000"/>
                  </a:lnSpc>
                </a:pPr>
                <a:r>
                  <a:rPr lang="en-IN" dirty="0"/>
                  <a:t>      passes low frequencies, blur the image.</a:t>
                </a:r>
              </a:p>
              <a:p>
                <a:pPr>
                  <a:lnSpc>
                    <a:spcPct val="150000"/>
                  </a:lnSpc>
                </a:pPr>
                <a:endParaRPr lang="en-IN" dirty="0"/>
              </a:p>
              <a:p>
                <a:pPr marL="285750" indent="-285750">
                  <a:lnSpc>
                    <a:spcPct val="150000"/>
                  </a:lnSpc>
                  <a:buFont typeface="Arial" panose="020B0604020202020204" pitchFamily="34" charset="0"/>
                  <a:buChar char="•"/>
                </a:pPr>
                <a14:m>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oMath>
                </a14:m>
                <a:r>
                  <a:rPr lang="en-IN" dirty="0"/>
                  <a:t>=1,  at the </a:t>
                </a:r>
                <a:r>
                  <a:rPr lang="en-IN" dirty="0" err="1"/>
                  <a:t>center</a:t>
                </a:r>
                <a:r>
                  <a:rPr lang="en-IN" dirty="0"/>
                  <a:t> and </a:t>
                </a:r>
                <a:r>
                  <a:rPr lang="en-IN" i="1" dirty="0"/>
                  <a:t>0</a:t>
                </a:r>
                <a:r>
                  <a:rPr lang="en-IN" dirty="0"/>
                  <a:t> else where: </a:t>
                </a:r>
              </a:p>
              <a:p>
                <a:pPr>
                  <a:lnSpc>
                    <a:spcPct val="150000"/>
                  </a:lnSpc>
                </a:pPr>
                <a:r>
                  <a:rPr lang="en-IN" dirty="0"/>
                  <a:t>     high pass filter: sharpens the image, </a:t>
                </a:r>
              </a:p>
              <a:p>
                <a:pPr>
                  <a:lnSpc>
                    <a:spcPct val="150000"/>
                  </a:lnSpc>
                </a:pPr>
                <a:r>
                  <a:rPr lang="en-IN" dirty="0"/>
                  <a:t>     reduce the contrast: by adding </a:t>
                </a:r>
              </a:p>
              <a:p>
                <a:pPr>
                  <a:lnSpc>
                    <a:spcPct val="150000"/>
                  </a:lnSpc>
                </a:pPr>
                <a:r>
                  <a:rPr lang="en-IN" dirty="0"/>
                  <a:t>     constant tonality is preserved without affecting the </a:t>
                </a:r>
              </a:p>
              <a:p>
                <a:pPr>
                  <a:lnSpc>
                    <a:spcPct val="150000"/>
                  </a:lnSpc>
                </a:pPr>
                <a:r>
                  <a:rPr lang="en-IN" dirty="0"/>
                  <a:t>     operation of the filter.</a:t>
                </a:r>
              </a:p>
            </p:txBody>
          </p:sp>
        </mc:Choice>
        <mc:Fallback xmlns="">
          <p:sp>
            <p:nvSpPr>
              <p:cNvPr id="3" name="TextBox 2">
                <a:extLst>
                  <a:ext uri="{FF2B5EF4-FFF2-40B4-BE49-F238E27FC236}">
                    <a16:creationId xmlns:a16="http://schemas.microsoft.com/office/drawing/2014/main" id="{7463D12B-B934-4F75-8DAE-AC7D72234696}"/>
                  </a:ext>
                </a:extLst>
              </p:cNvPr>
              <p:cNvSpPr txBox="1">
                <a:spLocks noRot="1" noChangeAspect="1" noMove="1" noResize="1" noEditPoints="1" noAdjustHandles="1" noChangeArrowheads="1" noChangeShapeType="1" noTextEdit="1"/>
              </p:cNvSpPr>
              <p:nvPr/>
            </p:nvSpPr>
            <p:spPr>
              <a:xfrm>
                <a:off x="986622" y="1751429"/>
                <a:ext cx="10147177" cy="5035353"/>
              </a:xfrm>
              <a:prstGeom prst="rect">
                <a:avLst/>
              </a:prstGeom>
              <a:blipFill>
                <a:blip r:embed="rId4"/>
                <a:stretch>
                  <a:fillRect l="-541" b="-969"/>
                </a:stretch>
              </a:blipFill>
            </p:spPr>
            <p:txBody>
              <a:bodyPr/>
              <a:lstStyle/>
              <a:p>
                <a:r>
                  <a:rPr lang="en-IN">
                    <a:noFill/>
                  </a:rPr>
                  <a:t> </a:t>
                </a:r>
              </a:p>
            </p:txBody>
          </p:sp>
        </mc:Fallback>
      </mc:AlternateContent>
      <p:pic>
        <p:nvPicPr>
          <p:cNvPr id="7" name="Picture 2">
            <a:extLst>
              <a:ext uri="{FF2B5EF4-FFF2-40B4-BE49-F238E27FC236}">
                <a16:creationId xmlns:a16="http://schemas.microsoft.com/office/drawing/2014/main" id="{1276821D-4B03-4C72-BFBD-81FA4650E4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0069" y="953711"/>
            <a:ext cx="2612499" cy="1971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9AA5215A-F5E3-4D52-B60B-49055F49D457}"/>
              </a:ext>
            </a:extLst>
          </p:cNvPr>
          <p:cNvPicPr>
            <a:picLocks noChangeAspect="1"/>
          </p:cNvPicPr>
          <p:nvPr/>
        </p:nvPicPr>
        <p:blipFill>
          <a:blip r:embed="rId6"/>
          <a:stretch>
            <a:fillRect/>
          </a:stretch>
        </p:blipFill>
        <p:spPr>
          <a:xfrm>
            <a:off x="6287020" y="2820193"/>
            <a:ext cx="5791200" cy="3552825"/>
          </a:xfrm>
          <a:prstGeom prst="rect">
            <a:avLst/>
          </a:prstGeom>
        </p:spPr>
      </p:pic>
      <p:sp>
        <p:nvSpPr>
          <p:cNvPr id="6" name="TextBox 5">
            <a:extLst>
              <a:ext uri="{FF2B5EF4-FFF2-40B4-BE49-F238E27FC236}">
                <a16:creationId xmlns:a16="http://schemas.microsoft.com/office/drawing/2014/main" id="{43FBA950-6C86-4F45-84A7-8D883D42836F}"/>
              </a:ext>
            </a:extLst>
          </p:cNvPr>
          <p:cNvSpPr txBox="1"/>
          <p:nvPr/>
        </p:nvSpPr>
        <p:spPr>
          <a:xfrm>
            <a:off x="10035359" y="863875"/>
            <a:ext cx="1684761" cy="923330"/>
          </a:xfrm>
          <a:prstGeom prst="rect">
            <a:avLst/>
          </a:prstGeom>
          <a:noFill/>
        </p:spPr>
        <p:txBody>
          <a:bodyPr wrap="square" rtlCol="0">
            <a:spAutoFit/>
          </a:bodyPr>
          <a:lstStyle/>
          <a:p>
            <a:r>
              <a:rPr lang="en-US" dirty="0"/>
              <a:t>Image looking dark when avg=dc=0</a:t>
            </a:r>
            <a:endParaRPr lang="en-IN" dirty="0"/>
          </a:p>
        </p:txBody>
      </p:sp>
      <p:sp>
        <p:nvSpPr>
          <p:cNvPr id="10" name="TextBox 9">
            <a:extLst>
              <a:ext uri="{FF2B5EF4-FFF2-40B4-BE49-F238E27FC236}">
                <a16:creationId xmlns:a16="http://schemas.microsoft.com/office/drawing/2014/main" id="{322F993A-CDE5-4E52-A60A-C90C00087148}"/>
              </a:ext>
            </a:extLst>
          </p:cNvPr>
          <p:cNvSpPr txBox="1"/>
          <p:nvPr/>
        </p:nvSpPr>
        <p:spPr>
          <a:xfrm>
            <a:off x="6596109" y="6299571"/>
            <a:ext cx="1561818" cy="369332"/>
          </a:xfrm>
          <a:prstGeom prst="rect">
            <a:avLst/>
          </a:prstGeom>
          <a:noFill/>
        </p:spPr>
        <p:txBody>
          <a:bodyPr wrap="square" rtlCol="0">
            <a:spAutoFit/>
          </a:bodyPr>
          <a:lstStyle/>
          <a:p>
            <a:r>
              <a:rPr lang="en-US" dirty="0"/>
              <a:t>Lowpass filter</a:t>
            </a:r>
            <a:endParaRPr lang="en-IN" dirty="0"/>
          </a:p>
        </p:txBody>
      </p:sp>
      <p:sp>
        <p:nvSpPr>
          <p:cNvPr id="11" name="TextBox 10">
            <a:extLst>
              <a:ext uri="{FF2B5EF4-FFF2-40B4-BE49-F238E27FC236}">
                <a16:creationId xmlns:a16="http://schemas.microsoft.com/office/drawing/2014/main" id="{89EF139B-804F-46CF-A7EA-20C838E99C07}"/>
              </a:ext>
            </a:extLst>
          </p:cNvPr>
          <p:cNvSpPr txBox="1"/>
          <p:nvPr/>
        </p:nvSpPr>
        <p:spPr>
          <a:xfrm>
            <a:off x="8381058" y="6282201"/>
            <a:ext cx="1821723" cy="369332"/>
          </a:xfrm>
          <a:prstGeom prst="rect">
            <a:avLst/>
          </a:prstGeom>
          <a:noFill/>
        </p:spPr>
        <p:txBody>
          <a:bodyPr wrap="square" rtlCol="0">
            <a:spAutoFit/>
          </a:bodyPr>
          <a:lstStyle/>
          <a:p>
            <a:r>
              <a:rPr lang="en-US" dirty="0"/>
              <a:t>High pass filter</a:t>
            </a:r>
            <a:endParaRPr lang="en-IN" dirty="0"/>
          </a:p>
        </p:txBody>
      </p:sp>
      <p:sp>
        <p:nvSpPr>
          <p:cNvPr id="12" name="TextBox 11">
            <a:extLst>
              <a:ext uri="{FF2B5EF4-FFF2-40B4-BE49-F238E27FC236}">
                <a16:creationId xmlns:a16="http://schemas.microsoft.com/office/drawing/2014/main" id="{BBB19116-8D40-43C7-AFAE-CDC64E8D0B4C}"/>
              </a:ext>
            </a:extLst>
          </p:cNvPr>
          <p:cNvSpPr txBox="1"/>
          <p:nvPr/>
        </p:nvSpPr>
        <p:spPr>
          <a:xfrm>
            <a:off x="10114776" y="6255131"/>
            <a:ext cx="2345719" cy="646331"/>
          </a:xfrm>
          <a:prstGeom prst="rect">
            <a:avLst/>
          </a:prstGeom>
          <a:noFill/>
        </p:spPr>
        <p:txBody>
          <a:bodyPr wrap="square" rtlCol="0">
            <a:spAutoFit/>
          </a:bodyPr>
          <a:lstStyle/>
          <a:p>
            <a:r>
              <a:rPr lang="en-US" dirty="0"/>
              <a:t>Add constant to preserve the tonality </a:t>
            </a:r>
            <a:endParaRPr lang="en-IN" dirty="0"/>
          </a:p>
        </p:txBody>
      </p:sp>
    </p:spTree>
    <p:extLst>
      <p:ext uri="{BB962C8B-B14F-4D97-AF65-F5344CB8AC3E}">
        <p14:creationId xmlns:p14="http://schemas.microsoft.com/office/powerpoint/2010/main" val="23360493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A0C0-E3F9-43DE-8D42-9F6852706D66}"/>
              </a:ext>
            </a:extLst>
          </p:cNvPr>
          <p:cNvSpPr>
            <a:spLocks noGrp="1"/>
          </p:cNvSpPr>
          <p:nvPr>
            <p:ph type="title"/>
          </p:nvPr>
        </p:nvSpPr>
        <p:spPr>
          <a:xfrm>
            <a:off x="838200" y="400636"/>
            <a:ext cx="10515600" cy="691318"/>
          </a:xfrm>
        </p:spPr>
        <p:txBody>
          <a:bodyPr>
            <a:normAutofit fontScale="90000"/>
          </a:bodyPr>
          <a:lstStyle/>
          <a:p>
            <a:pPr marL="571500" indent="-571500">
              <a:buFont typeface="Arial" panose="020B0604020202020204" pitchFamily="34" charset="0"/>
              <a:buChar char="•"/>
            </a:pPr>
            <a:r>
              <a:rPr lang="en-US" dirty="0"/>
              <a:t>                          </a:t>
            </a:r>
            <a:r>
              <a:rPr lang="en-IN" sz="2700" b="1" dirty="0">
                <a:solidFill>
                  <a:srgbClr val="C00000"/>
                </a:solidFill>
              </a:rPr>
              <a:t>School of Electronics &amp; Communication Engineering</a:t>
            </a:r>
            <a:br>
              <a:rPr lang="en-US" dirty="0"/>
            </a:br>
            <a:endParaRPr lang="en-IN" sz="3200" dirty="0"/>
          </a:p>
        </p:txBody>
      </p:sp>
      <p:pic>
        <p:nvPicPr>
          <p:cNvPr id="5" name="Picture 4" descr="C:\Documents and Settings\Ramesh\Desktop\UAS\Documents\images.png">
            <a:extLst>
              <a:ext uri="{FF2B5EF4-FFF2-40B4-BE49-F238E27FC236}">
                <a16:creationId xmlns:a16="http://schemas.microsoft.com/office/drawing/2014/main" id="{103290D4-0B54-4787-A478-E51D5B7C693C}"/>
              </a:ext>
            </a:extLst>
          </p:cNvPr>
          <p:cNvPicPr>
            <a:picLocks noChangeAspect="1" noChangeArrowheads="1"/>
          </p:cNvPicPr>
          <p:nvPr/>
        </p:nvPicPr>
        <p:blipFill>
          <a:blip r:embed="rId2"/>
          <a:srcRect/>
          <a:stretch>
            <a:fillRect/>
          </a:stretch>
        </p:blipFill>
        <p:spPr bwMode="auto">
          <a:xfrm>
            <a:off x="432618" y="113983"/>
            <a:ext cx="2796230" cy="827050"/>
          </a:xfrm>
          <a:prstGeom prst="rect">
            <a:avLst/>
          </a:prstGeom>
          <a:noFill/>
        </p:spPr>
      </p:pic>
      <p:sp>
        <p:nvSpPr>
          <p:cNvPr id="9" name="TextBox 8">
            <a:extLst>
              <a:ext uri="{FF2B5EF4-FFF2-40B4-BE49-F238E27FC236}">
                <a16:creationId xmlns:a16="http://schemas.microsoft.com/office/drawing/2014/main" id="{0DF72414-1AF3-445C-B0DA-A3B135F1D444}"/>
              </a:ext>
            </a:extLst>
          </p:cNvPr>
          <p:cNvSpPr txBox="1"/>
          <p:nvPr/>
        </p:nvSpPr>
        <p:spPr>
          <a:xfrm>
            <a:off x="1049506" y="1234643"/>
            <a:ext cx="10084293" cy="461665"/>
          </a:xfrm>
          <a:prstGeom prst="rect">
            <a:avLst/>
          </a:prstGeom>
          <a:noFill/>
        </p:spPr>
        <p:txBody>
          <a:bodyPr wrap="square" rtlCol="0">
            <a:spAutoFit/>
          </a:bodyPr>
          <a:lstStyle/>
          <a:p>
            <a:r>
              <a:rPr lang="en-US" sz="2400" dirty="0"/>
              <a:t>Filtering in frequency domain</a:t>
            </a:r>
            <a:endParaRPr lang="en-IN"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096B91-6656-44DC-B57F-A6EE6D71381D}"/>
                  </a:ext>
                </a:extLst>
              </p:cNvPr>
              <p:cNvSpPr txBox="1"/>
              <p:nvPr/>
            </p:nvSpPr>
            <p:spPr>
              <a:xfrm>
                <a:off x="6596109" y="2505670"/>
                <a:ext cx="3323208" cy="369332"/>
              </a:xfrm>
              <a:prstGeom prst="rect">
                <a:avLst/>
              </a:prstGeom>
              <a:noFill/>
            </p:spPr>
            <p:txBody>
              <a:bodyPr wrap="square" rtlCol="0">
                <a:spAutoFit/>
              </a:bodyPr>
              <a:lstStyle/>
              <a:p>
                <a:r>
                  <a:rPr lang="en-US" b="0" dirty="0"/>
                  <a:t>               </a:t>
                </a:r>
                <a14:m>
                  <m:oMath xmlns:m="http://schemas.openxmlformats.org/officeDocument/2006/math">
                    <m:r>
                      <a:rPr lang="en-US" b="0" i="0" smtClean="0">
                        <a:latin typeface="Cambria Math" panose="02040503050406030204" pitchFamily="18" charset="0"/>
                      </a:rPr>
                      <m:t>   </m:t>
                    </m:r>
                  </m:oMath>
                </a14:m>
                <a:endParaRPr lang="en-IN" dirty="0"/>
              </a:p>
            </p:txBody>
          </p:sp>
        </mc:Choice>
        <mc:Fallback xmlns="">
          <p:sp>
            <p:nvSpPr>
              <p:cNvPr id="8" name="TextBox 7">
                <a:extLst>
                  <a:ext uri="{FF2B5EF4-FFF2-40B4-BE49-F238E27FC236}">
                    <a16:creationId xmlns:a16="http://schemas.microsoft.com/office/drawing/2014/main" id="{CB096B91-6656-44DC-B57F-A6EE6D71381D}"/>
                  </a:ext>
                </a:extLst>
              </p:cNvPr>
              <p:cNvSpPr txBox="1">
                <a:spLocks noRot="1" noChangeAspect="1" noMove="1" noResize="1" noEditPoints="1" noAdjustHandles="1" noChangeArrowheads="1" noChangeShapeType="1" noTextEdit="1"/>
              </p:cNvSpPr>
              <p:nvPr/>
            </p:nvSpPr>
            <p:spPr>
              <a:xfrm>
                <a:off x="6596109" y="2505670"/>
                <a:ext cx="3323208"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1E3F47-4B53-4B1A-B9D6-C146FC0B7ED3}"/>
                  </a:ext>
                </a:extLst>
              </p:cNvPr>
              <p:cNvSpPr txBox="1"/>
              <p:nvPr/>
            </p:nvSpPr>
            <p:spPr>
              <a:xfrm>
                <a:off x="1049506" y="1929384"/>
                <a:ext cx="10444502" cy="4828566"/>
              </a:xfrm>
              <a:prstGeom prst="rect">
                <a:avLst/>
              </a:prstGeom>
              <a:noFill/>
            </p:spPr>
            <p:txBody>
              <a:bodyPr wrap="square" rtlCol="0">
                <a:spAutoFit/>
              </a:bodyPr>
              <a:lstStyle/>
              <a:p>
                <a:pPr>
                  <a:lnSpc>
                    <a:spcPct val="150000"/>
                  </a:lnSpc>
                </a:pPr>
                <a:r>
                  <a:rPr lang="en-US" dirty="0"/>
                  <a:t>Summary of steps for Filtering in frequency domain:</a:t>
                </a:r>
              </a:p>
              <a:p>
                <a:pPr marL="285750" indent="-285750">
                  <a:lnSpc>
                    <a:spcPct val="150000"/>
                  </a:lnSpc>
                  <a:buFont typeface="Arial" panose="020B0604020202020204" pitchFamily="34" charset="0"/>
                  <a:buChar char="•"/>
                </a:pPr>
                <a:r>
                  <a:rPr lang="en-US" dirty="0"/>
                  <a:t>Given an input image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of size </a:t>
                </a:r>
                <a:r>
                  <a:rPr lang="en-US" i="1" dirty="0"/>
                  <a:t>M X N </a:t>
                </a:r>
                <a:r>
                  <a:rPr lang="en-US" dirty="0"/>
                  <a:t>obtain the padding parameters </a:t>
                </a:r>
                <a:r>
                  <a:rPr lang="en-US" i="1" dirty="0"/>
                  <a:t>P</a:t>
                </a:r>
                <a:r>
                  <a:rPr lang="en-US" dirty="0"/>
                  <a:t> and </a:t>
                </a:r>
                <a:r>
                  <a:rPr lang="en-US" i="1" dirty="0"/>
                  <a:t>Q : P=2M and Q=2N</a:t>
                </a:r>
                <a:endParaRPr lang="en-US" dirty="0"/>
              </a:p>
              <a:p>
                <a:pPr marL="285750" indent="-285750">
                  <a:lnSpc>
                    <a:spcPct val="150000"/>
                  </a:lnSpc>
                  <a:buFont typeface="Arial" panose="020B0604020202020204" pitchFamily="34" charset="0"/>
                  <a:buChar char="•"/>
                </a:pPr>
                <a14:m>
                  <m:oMath xmlns:m="http://schemas.openxmlformats.org/officeDocument/2006/math">
                    <m:sSub>
                      <m:sSubPr>
                        <m:ctrlPr>
                          <a:rPr lang="en-IN" i="1" smtClean="0">
                            <a:latin typeface="Cambria Math" panose="02040503050406030204" pitchFamily="18" charset="0"/>
                          </a:rPr>
                        </m:ctrlPr>
                      </m:sSubPr>
                      <m:e>
                        <m:sSub>
                          <m:sSubPr>
                            <m:ctrlPr>
                              <a:rPr lang="en-IN"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 </m:t>
                        </m:r>
                      </m:e>
                      <m:sub>
                        <m:r>
                          <a:rPr lang="en-US" b="0" i="1" smtClean="0">
                            <a:latin typeface="Cambria Math" panose="02040503050406030204" pitchFamily="18" charset="0"/>
                          </a:rPr>
                          <m:t>  </m:t>
                        </m:r>
                      </m:sub>
                    </m:sSub>
                  </m:oMath>
                </a14:m>
                <a:r>
                  <a:rPr lang="en-IN" dirty="0"/>
                  <a:t>padded image.</a:t>
                </a:r>
              </a:p>
              <a:p>
                <a:pPr marL="285750" indent="-285750">
                  <a:lnSpc>
                    <a:spcPct val="150000"/>
                  </a:lnSpc>
                  <a:buFont typeface="Arial" panose="020B0604020202020204" pitchFamily="34" charset="0"/>
                  <a:buChar char="•"/>
                </a:pPr>
                <a:r>
                  <a:rPr lang="en-IN" dirty="0"/>
                  <a:t>To centre the transform  multiply </a:t>
                </a:r>
                <a14:m>
                  <m:oMath xmlns:m="http://schemas.openxmlformats.org/officeDocument/2006/math">
                    <m:sSub>
                      <m:sSubPr>
                        <m:ctrlPr>
                          <a:rPr lang="en-IN" i="1">
                            <a:latin typeface="Cambria Math" panose="02040503050406030204" pitchFamily="18" charset="0"/>
                          </a:rPr>
                        </m:ctrlPr>
                      </m:sSubPr>
                      <m:e>
                        <m:sSub>
                          <m:sSubPr>
                            <m:ctrlPr>
                              <a:rPr lang="en-IN"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 </m:t>
                        </m:r>
                      </m:e>
                      <m:sub>
                        <m:r>
                          <a:rPr lang="en-US" i="1">
                            <a:latin typeface="Cambria Math" panose="02040503050406030204" pitchFamily="18" charset="0"/>
                          </a:rPr>
                          <m:t>  </m:t>
                        </m:r>
                      </m:sub>
                    </m:sSub>
                  </m:oMath>
                </a14:m>
                <a:r>
                  <a:rPr lang="en-IN" dirty="0"/>
                  <a:t>by </a:t>
                </a:r>
                <a14:m>
                  <m:oMath xmlns:m="http://schemas.openxmlformats.org/officeDocument/2006/math">
                    <m:sSup>
                      <m:sSupPr>
                        <m:ctrlPr>
                          <a:rPr lang="en-IN"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sup>
                    </m:sSup>
                  </m:oMath>
                </a14:m>
                <a:r>
                  <a:rPr lang="en-IN" dirty="0"/>
                  <a:t>  </a:t>
                </a:r>
              </a:p>
              <a:p>
                <a:pPr marL="285750" indent="-285750">
                  <a:lnSpc>
                    <a:spcPct val="150000"/>
                  </a:lnSpc>
                  <a:buFont typeface="Arial" panose="020B0604020202020204" pitchFamily="34" charset="0"/>
                  <a:buChar char="•"/>
                </a:pPr>
                <a:r>
                  <a:rPr lang="en-IN" dirty="0"/>
                  <a:t>Compute the DFT </a:t>
                </a:r>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r>
                      <a:rPr lang="en-US" i="1">
                        <a:latin typeface="Cambria Math" panose="02040503050406030204" pitchFamily="18" charset="0"/>
                      </a:rPr>
                      <m:t> </m:t>
                    </m:r>
                  </m:oMath>
                </a14:m>
                <a:r>
                  <a:rPr lang="en-IN" dirty="0"/>
                  <a:t>of this product image.</a:t>
                </a:r>
              </a:p>
              <a:p>
                <a:pPr marL="285750" indent="-285750">
                  <a:lnSpc>
                    <a:spcPct val="150000"/>
                  </a:lnSpc>
                  <a:buFont typeface="Arial" panose="020B0604020202020204" pitchFamily="34" charset="0"/>
                  <a:buChar char="•"/>
                </a:pPr>
                <a:r>
                  <a:rPr lang="en-IN" dirty="0"/>
                  <a:t>Generate a real, symmetric filter function </a:t>
                </a:r>
                <a14:m>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oMath>
                </a14:m>
                <a:r>
                  <a:rPr lang="en-IN" dirty="0"/>
                  <a:t> of size P, Q  with centre coordinates  (</a:t>
                </a:r>
                <a14:m>
                  <m:oMath xmlns:m="http://schemas.openxmlformats.org/officeDocument/2006/math">
                    <m:f>
                      <m:fPr>
                        <m:type m:val="skw"/>
                        <m:ctrlPr>
                          <a:rPr lang="en-IN" i="1" smtClean="0">
                            <a:latin typeface="Cambria Math" panose="02040503050406030204" pitchFamily="18" charset="0"/>
                          </a:rPr>
                        </m:ctrlPr>
                      </m:fPr>
                      <m:num>
                        <m:r>
                          <a:rPr lang="en-US" i="1">
                            <a:latin typeface="Cambria Math" panose="02040503050406030204" pitchFamily="18" charset="0"/>
                          </a:rPr>
                          <m:t>𝑃</m:t>
                        </m:r>
                      </m:num>
                      <m:den>
                        <m:r>
                          <a:rPr lang="en-US" i="1">
                            <a:latin typeface="Cambria Math" panose="02040503050406030204" pitchFamily="18" charset="0"/>
                          </a:rPr>
                          <m:t>2</m:t>
                        </m:r>
                      </m:den>
                    </m:f>
                    <m:r>
                      <a:rPr lang="en-US" b="0" i="1" smtClean="0">
                        <a:latin typeface="Cambria Math" panose="02040503050406030204" pitchFamily="18" charset="0"/>
                      </a:rPr>
                      <m:t>, </m:t>
                    </m:r>
                    <m:f>
                      <m:fPr>
                        <m:type m:val="skw"/>
                        <m:ctrlPr>
                          <a:rPr lang="en-IN" i="1" smtClean="0">
                            <a:latin typeface="Cambria Math" panose="02040503050406030204" pitchFamily="18" charset="0"/>
                          </a:rPr>
                        </m:ctrlPr>
                      </m:fPr>
                      <m:num>
                        <m:r>
                          <a:rPr lang="en-US" b="0" i="1" smtClean="0">
                            <a:latin typeface="Cambria Math" panose="02040503050406030204" pitchFamily="18" charset="0"/>
                          </a:rPr>
                          <m:t>𝑄</m:t>
                        </m:r>
                      </m:num>
                      <m:den>
                        <m:r>
                          <a:rPr lang="en-US" b="0" i="1" smtClean="0">
                            <a:latin typeface="Cambria Math" panose="02040503050406030204" pitchFamily="18" charset="0"/>
                          </a:rPr>
                          <m:t>2</m:t>
                        </m:r>
                      </m:den>
                    </m:f>
                    <m:r>
                      <a:rPr lang="en-US" b="0" i="1" smtClean="0">
                        <a:latin typeface="Cambria Math" panose="02040503050406030204" pitchFamily="18" charset="0"/>
                      </a:rPr>
                      <m:t>). </m:t>
                    </m:r>
                  </m:oMath>
                </a14:m>
                <a:endParaRPr lang="en-IN" dirty="0"/>
              </a:p>
              <a:p>
                <a:pPr marL="285750" indent="-285750">
                  <a:lnSpc>
                    <a:spcPct val="150000"/>
                  </a:lnSpc>
                  <a:buFont typeface="Arial" panose="020B0604020202020204" pitchFamily="34" charset="0"/>
                  <a:buChar char="•"/>
                </a:pPr>
                <a14:m>
                  <m:oMath xmlns:m="http://schemas.openxmlformats.org/officeDocument/2006/math">
                    <m:r>
                      <a:rPr lang="en-US" i="1">
                        <a:latin typeface="Cambria Math" panose="02040503050406030204" pitchFamily="18" charset="0"/>
                      </a:rPr>
                      <m:t>𝐺</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r>
                      <a:rPr lang="en-US" i="1">
                        <a:latin typeface="Cambria Math" panose="02040503050406030204" pitchFamily="18" charset="0"/>
                      </a:rPr>
                      <m:t> </m:t>
                    </m:r>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oMath>
                </a14:m>
                <a:endParaRPr lang="en-US" dirty="0"/>
              </a:p>
              <a:p>
                <a:pPr marL="285750" indent="-285750">
                  <a:lnSpc>
                    <a:spcPct val="150000"/>
                  </a:lnSpc>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𝑝</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𝑟𝑒𝑎𝑙</m:t>
                    </m:r>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𝔗</m:t>
                        </m:r>
                      </m:e>
                      <m:sup>
                        <m:r>
                          <a:rPr lang="en-US" i="1">
                            <a:latin typeface="Cambria Math" panose="02040503050406030204" pitchFamily="18" charset="0"/>
                          </a:rPr>
                          <m:t>−1</m:t>
                        </m:r>
                      </m:sup>
                    </m:sSup>
                    <m:r>
                      <a:rPr lang="en-US" i="1">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a:t>
                </a:r>
                <a:r>
                  <a:rPr lang="en-IN" dirty="0"/>
                  <a:t> </a:t>
                </a:r>
                <a14:m>
                  <m:oMath xmlns:m="http://schemas.openxmlformats.org/officeDocument/2006/math">
                    <m:sSup>
                      <m:sSupPr>
                        <m:ctrlPr>
                          <a:rPr lang="en-IN" i="1">
                            <a:latin typeface="Cambria Math" panose="02040503050406030204" pitchFamily="18" charset="0"/>
                          </a:rPr>
                        </m:ctrlPr>
                      </m:sSupPr>
                      <m:e>
                        <m:r>
                          <a:rPr lang="en-US" i="1">
                            <a:latin typeface="Cambria Math" panose="02040503050406030204" pitchFamily="18" charset="0"/>
                          </a:rPr>
                          <m:t>(−1)</m:t>
                        </m:r>
                      </m:e>
                      <m:sup>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sup>
                    </m:sSup>
                  </m:oMath>
                </a14:m>
                <a:r>
                  <a:rPr lang="en-IN" dirty="0"/>
                  <a:t> </a:t>
                </a:r>
              </a:p>
              <a:p>
                <a:pPr marL="285750" indent="-285750">
                  <a:lnSpc>
                    <a:spcPct val="150000"/>
                  </a:lnSpc>
                  <a:buFont typeface="Arial" panose="020B0604020202020204" pitchFamily="34" charset="0"/>
                  <a:buChar char="•"/>
                </a:pPr>
                <a:r>
                  <a:rPr lang="en-IN" dirty="0"/>
                  <a:t>Obtain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by extracting </a:t>
                </a:r>
                <a:r>
                  <a:rPr lang="en-US" i="1" dirty="0"/>
                  <a:t>M X N </a:t>
                </a:r>
                <a:r>
                  <a:rPr lang="en-US" dirty="0"/>
                  <a:t>region from the left quadrant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𝑝</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IN" dirty="0"/>
              </a:p>
            </p:txBody>
          </p:sp>
        </mc:Choice>
        <mc:Fallback xmlns="">
          <p:sp>
            <p:nvSpPr>
              <p:cNvPr id="4" name="TextBox 3">
                <a:extLst>
                  <a:ext uri="{FF2B5EF4-FFF2-40B4-BE49-F238E27FC236}">
                    <a16:creationId xmlns:a16="http://schemas.microsoft.com/office/drawing/2014/main" id="{171E3F47-4B53-4B1A-B9D6-C146FC0B7ED3}"/>
                  </a:ext>
                </a:extLst>
              </p:cNvPr>
              <p:cNvSpPr txBox="1">
                <a:spLocks noRot="1" noChangeAspect="1" noMove="1" noResize="1" noEditPoints="1" noAdjustHandles="1" noChangeArrowheads="1" noChangeShapeType="1" noTextEdit="1"/>
              </p:cNvSpPr>
              <p:nvPr/>
            </p:nvSpPr>
            <p:spPr>
              <a:xfrm>
                <a:off x="1049506" y="1929384"/>
                <a:ext cx="10444502" cy="4828566"/>
              </a:xfrm>
              <a:prstGeom prst="rect">
                <a:avLst/>
              </a:prstGeom>
              <a:blipFill>
                <a:blip r:embed="rId4"/>
                <a:stretch>
                  <a:fillRect l="-467"/>
                </a:stretch>
              </a:blipFill>
            </p:spPr>
            <p:txBody>
              <a:bodyPr/>
              <a:lstStyle/>
              <a:p>
                <a:r>
                  <a:rPr lang="en-IN">
                    <a:noFill/>
                  </a:rPr>
                  <a:t> </a:t>
                </a:r>
              </a:p>
            </p:txBody>
          </p:sp>
        </mc:Fallback>
      </mc:AlternateContent>
    </p:spTree>
    <p:extLst>
      <p:ext uri="{BB962C8B-B14F-4D97-AF65-F5344CB8AC3E}">
        <p14:creationId xmlns:p14="http://schemas.microsoft.com/office/powerpoint/2010/main" val="3702792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8748</TotalTime>
  <Words>10463</Words>
  <Application>Microsoft Office PowerPoint</Application>
  <PresentationFormat>Widescreen</PresentationFormat>
  <Paragraphs>1589</Paragraphs>
  <Slides>168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168</vt:i4>
      </vt:variant>
    </vt:vector>
  </HeadingPairs>
  <TitlesOfParts>
    <vt:vector size="174" baseType="lpstr">
      <vt:lpstr>Arial</vt:lpstr>
      <vt:lpstr>Calibri</vt:lpstr>
      <vt:lpstr>Calibri Light</vt:lpstr>
      <vt:lpstr>Cambria Math</vt:lpstr>
      <vt:lpstr>Frutiger LT W01_45 Ligh1475730</vt:lpstr>
      <vt:lpstr>Office Theme</vt:lpstr>
      <vt:lpstr>                       School of Electronics &amp; Communication Engineering</vt:lpstr>
      <vt:lpstr>                       School of Electronics &amp; Communication Engineering</vt:lpstr>
      <vt:lpstr>                       School of Electronics &amp; Communication Engineering</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vt:lpstr>
      <vt:lpstr>                       School of Electronics &amp; Communication Engineering</vt:lpstr>
      <vt:lpstr>                       School of Electronics &amp; Communication Engineering</vt:lpstr>
      <vt:lpstr>                       School of Electronics &amp; Communication Engineering</vt:lpstr>
      <vt:lpstr>                       School of Electronics &amp; Communication Engineering</vt:lpstr>
      <vt:lpstr>                       School of Electronics &amp; Communication Engineering</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PowerPoint Presentation</vt:lpstr>
      <vt:lpstr>                          School of Electronics &amp; Communication Engineering </vt:lpstr>
      <vt:lpstr>PowerPoint Presentation</vt:lpstr>
      <vt:lpstr>PowerPoint Presentation</vt:lpstr>
      <vt:lpstr>PowerPoint Presentation</vt:lpstr>
      <vt:lpstr>PowerPoint Presentation</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                          School of Electronics &amp; Communication Engineering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School of Electronics &amp; Communication Engineering</dc:title>
  <dc:creator>Ujwala Patil</dc:creator>
  <cp:lastModifiedBy>Ujwala Patil</cp:lastModifiedBy>
  <cp:revision>21</cp:revision>
  <dcterms:created xsi:type="dcterms:W3CDTF">2020-05-06T15:04:39Z</dcterms:created>
  <dcterms:modified xsi:type="dcterms:W3CDTF">2026-01-12T10:28:54Z</dcterms:modified>
</cp:coreProperties>
</file>